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4"/>
  </p:notesMasterIdLst>
  <p:handoutMasterIdLst>
    <p:handoutMasterId r:id="rId35"/>
  </p:handoutMasterIdLst>
  <p:sldIdLst>
    <p:sldId id="257" r:id="rId2"/>
    <p:sldId id="308" r:id="rId3"/>
    <p:sldId id="326" r:id="rId4"/>
    <p:sldId id="327" r:id="rId5"/>
    <p:sldId id="310" r:id="rId6"/>
    <p:sldId id="311" r:id="rId7"/>
    <p:sldId id="312" r:id="rId8"/>
    <p:sldId id="315" r:id="rId9"/>
    <p:sldId id="288" r:id="rId10"/>
    <p:sldId id="290" r:id="rId11"/>
    <p:sldId id="325" r:id="rId12"/>
    <p:sldId id="340" r:id="rId13"/>
    <p:sldId id="335" r:id="rId14"/>
    <p:sldId id="319" r:id="rId15"/>
    <p:sldId id="329" r:id="rId16"/>
    <p:sldId id="320" r:id="rId17"/>
    <p:sldId id="330" r:id="rId18"/>
    <p:sldId id="321" r:id="rId19"/>
    <p:sldId id="333" r:id="rId20"/>
    <p:sldId id="322" r:id="rId21"/>
    <p:sldId id="323" r:id="rId22"/>
    <p:sldId id="332" r:id="rId23"/>
    <p:sldId id="324" r:id="rId24"/>
    <p:sldId id="331" r:id="rId25"/>
    <p:sldId id="336" r:id="rId26"/>
    <p:sldId id="337" r:id="rId27"/>
    <p:sldId id="338" r:id="rId28"/>
    <p:sldId id="339" r:id="rId29"/>
    <p:sldId id="287" r:id="rId30"/>
    <p:sldId id="317" r:id="rId31"/>
    <p:sldId id="318" r:id="rId32"/>
    <p:sldId id="307" r:id="rId33"/>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olfo Morrone" initials="AM" lastIdx="1" clrIdx="0">
    <p:extLst>
      <p:ext uri="{19B8F6BF-5375-455C-9EA6-DF929625EA0E}">
        <p15:presenceInfo xmlns:p15="http://schemas.microsoft.com/office/powerpoint/2012/main" userId="74da5be52bed5e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826"/>
    <a:srgbClr val="E09B10"/>
    <a:srgbClr val="1F3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1ED91-AF0D-4A02-B685-3C56F12A98B2}" v="2" dt="2019-07-08T15:18:20.48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229" autoAdjust="0"/>
  </p:normalViewPr>
  <p:slideViewPr>
    <p:cSldViewPr>
      <p:cViewPr varScale="1">
        <p:scale>
          <a:sx n="81" d="100"/>
          <a:sy n="81" d="100"/>
        </p:scale>
        <p:origin x="149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ciferri\Desktop\sindacati%20europei\primi%20risultati\Tavole%20x%20position%20paper%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ciferri\Desktop\sindacati%20europei\primi%20risultati\Tavole%20x%20position%20paper%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ranfa\Downloads\Tavole%20x%20position%20paper%20(2)%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02731349177826E-2"/>
          <c:y val="5.5638659196597204E-2"/>
          <c:w val="0.94555938695887198"/>
          <c:h val="0.48917828574602823"/>
        </c:manualLayout>
      </c:layout>
      <c:barChart>
        <c:barDir val="col"/>
        <c:grouping val="clustered"/>
        <c:varyColors val="0"/>
        <c:ser>
          <c:idx val="0"/>
          <c:order val="0"/>
          <c:tx>
            <c:strRef>
              <c:f>'labour rights'!$H$54</c:f>
              <c:strCache>
                <c:ptCount val="1"/>
                <c:pt idx="0">
                  <c:v>SDG8 score</c:v>
                </c:pt>
              </c:strCache>
            </c:strRef>
          </c:tx>
          <c:spPr>
            <a:solidFill>
              <a:srgbClr val="003366"/>
            </a:solidFill>
            <a:ln>
              <a:noFill/>
            </a:ln>
            <a:effectLst/>
          </c:spPr>
          <c:invertIfNegative val="0"/>
          <c:cat>
            <c:strRef>
              <c:f>'labour rights'!$G$55:$G$104</c:f>
              <c:strCache>
                <c:ptCount val="50"/>
                <c:pt idx="0">
                  <c:v>Switzerland</c:v>
                </c:pt>
                <c:pt idx="1">
                  <c:v>Iceland</c:v>
                </c:pt>
                <c:pt idx="2">
                  <c:v>Sweden</c:v>
                </c:pt>
                <c:pt idx="3">
                  <c:v>Denmark</c:v>
                </c:pt>
                <c:pt idx="4">
                  <c:v>Japan</c:v>
                </c:pt>
                <c:pt idx="5">
                  <c:v>Austria</c:v>
                </c:pt>
                <c:pt idx="6">
                  <c:v>Malta</c:v>
                </c:pt>
                <c:pt idx="7">
                  <c:v>Slovenia</c:v>
                </c:pt>
                <c:pt idx="8">
                  <c:v>Norway</c:v>
                </c:pt>
                <c:pt idx="9">
                  <c:v>Netherlands</c:v>
                </c:pt>
                <c:pt idx="10">
                  <c:v>Germany</c:v>
                </c:pt>
                <c:pt idx="11">
                  <c:v>Latvia</c:v>
                </c:pt>
                <c:pt idx="12">
                  <c:v>New Zealand</c:v>
                </c:pt>
                <c:pt idx="13">
                  <c:v>Finland</c:v>
                </c:pt>
                <c:pt idx="14">
                  <c:v>United Kingdom</c:v>
                </c:pt>
                <c:pt idx="15">
                  <c:v>Ireland</c:v>
                </c:pt>
                <c:pt idx="16">
                  <c:v>Luxembourg</c:v>
                </c:pt>
                <c:pt idx="17">
                  <c:v>Portugal</c:v>
                </c:pt>
                <c:pt idx="18">
                  <c:v>Hungary</c:v>
                </c:pt>
                <c:pt idx="19">
                  <c:v>France</c:v>
                </c:pt>
                <c:pt idx="20">
                  <c:v>Belgium</c:v>
                </c:pt>
                <c:pt idx="21">
                  <c:v>Israel</c:v>
                </c:pt>
                <c:pt idx="22">
                  <c:v>United States</c:v>
                </c:pt>
                <c:pt idx="23">
                  <c:v>Canada</c:v>
                </c:pt>
                <c:pt idx="24">
                  <c:v>Lithuania</c:v>
                </c:pt>
                <c:pt idx="25">
                  <c:v>Czech Republic</c:v>
                </c:pt>
                <c:pt idx="26">
                  <c:v>Croatia</c:v>
                </c:pt>
                <c:pt idx="27">
                  <c:v>Poland</c:v>
                </c:pt>
                <c:pt idx="28">
                  <c:v>Slovak Republic</c:v>
                </c:pt>
                <c:pt idx="29">
                  <c:v>Italy</c:v>
                </c:pt>
                <c:pt idx="30">
                  <c:v>Korea</c:v>
                </c:pt>
                <c:pt idx="31">
                  <c:v>Spain</c:v>
                </c:pt>
                <c:pt idx="32">
                  <c:v>Estonia</c:v>
                </c:pt>
                <c:pt idx="33">
                  <c:v>Barbados</c:v>
                </c:pt>
                <c:pt idx="34">
                  <c:v>Cyprus</c:v>
                </c:pt>
                <c:pt idx="35">
                  <c:v>Singapore</c:v>
                </c:pt>
                <c:pt idx="36">
                  <c:v>Chile</c:v>
                </c:pt>
                <c:pt idx="37">
                  <c:v>Australia</c:v>
                </c:pt>
                <c:pt idx="38">
                  <c:v>Uruguay</c:v>
                </c:pt>
                <c:pt idx="39">
                  <c:v>Panama</c:v>
                </c:pt>
                <c:pt idx="40">
                  <c:v>Argentina</c:v>
                </c:pt>
                <c:pt idx="41">
                  <c:v>Greece</c:v>
                </c:pt>
                <c:pt idx="42">
                  <c:v>Brunei</c:v>
                </c:pt>
                <c:pt idx="43">
                  <c:v>Kuwait</c:v>
                </c:pt>
                <c:pt idx="44">
                  <c:v>United Arab Emirates</c:v>
                </c:pt>
                <c:pt idx="45">
                  <c:v>Qatar</c:v>
                </c:pt>
                <c:pt idx="46">
                  <c:v>Oman</c:v>
                </c:pt>
                <c:pt idx="47">
                  <c:v>Trinidad and Tobago</c:v>
                </c:pt>
                <c:pt idx="48">
                  <c:v>Bahrain</c:v>
                </c:pt>
                <c:pt idx="49">
                  <c:v>Saudi Arabia</c:v>
                </c:pt>
              </c:strCache>
            </c:strRef>
          </c:cat>
          <c:val>
            <c:numRef>
              <c:f>'labour rights'!$H$55:$H$104</c:f>
              <c:numCache>
                <c:formatCode>General</c:formatCode>
                <c:ptCount val="50"/>
                <c:pt idx="0">
                  <c:v>115.19532755017697</c:v>
                </c:pt>
                <c:pt idx="1">
                  <c:v>115.05747330410757</c:v>
                </c:pt>
                <c:pt idx="2">
                  <c:v>114.83246421260749</c:v>
                </c:pt>
                <c:pt idx="3">
                  <c:v>114.5189077225797</c:v>
                </c:pt>
                <c:pt idx="4">
                  <c:v>114.11896884142523</c:v>
                </c:pt>
                <c:pt idx="5">
                  <c:v>113.61306501427808</c:v>
                </c:pt>
                <c:pt idx="6">
                  <c:v>112.67831776337908</c:v>
                </c:pt>
                <c:pt idx="7">
                  <c:v>112.67562752624077</c:v>
                </c:pt>
                <c:pt idx="8">
                  <c:v>112.19175621824131</c:v>
                </c:pt>
                <c:pt idx="9">
                  <c:v>112.12262924005023</c:v>
                </c:pt>
                <c:pt idx="10">
                  <c:v>112.04874082359925</c:v>
                </c:pt>
                <c:pt idx="11">
                  <c:v>111.23061551151982</c:v>
                </c:pt>
                <c:pt idx="12">
                  <c:v>110.73126420701726</c:v>
                </c:pt>
                <c:pt idx="13">
                  <c:v>110.66525909472911</c:v>
                </c:pt>
                <c:pt idx="14">
                  <c:v>110.62906941932245</c:v>
                </c:pt>
                <c:pt idx="15">
                  <c:v>110.60794259495127</c:v>
                </c:pt>
                <c:pt idx="16">
                  <c:v>110.6057351709905</c:v>
                </c:pt>
                <c:pt idx="17">
                  <c:v>110.30687543443902</c:v>
                </c:pt>
                <c:pt idx="18">
                  <c:v>110.08894901222446</c:v>
                </c:pt>
                <c:pt idx="19">
                  <c:v>109.83256301267804</c:v>
                </c:pt>
                <c:pt idx="20">
                  <c:v>109.64343040063581</c:v>
                </c:pt>
                <c:pt idx="21">
                  <c:v>109.41653873646162</c:v>
                </c:pt>
                <c:pt idx="22">
                  <c:v>109.36835140070714</c:v>
                </c:pt>
                <c:pt idx="23">
                  <c:v>109.04680631782648</c:v>
                </c:pt>
                <c:pt idx="24">
                  <c:v>108.95620167036866</c:v>
                </c:pt>
                <c:pt idx="25">
                  <c:v>108.78985275042444</c:v>
                </c:pt>
                <c:pt idx="26">
                  <c:v>108.7747346958466</c:v>
                </c:pt>
                <c:pt idx="27">
                  <c:v>108.71446590803035</c:v>
                </c:pt>
                <c:pt idx="28">
                  <c:v>108.53673024181239</c:v>
                </c:pt>
                <c:pt idx="29">
                  <c:v>107.56429381936674</c:v>
                </c:pt>
                <c:pt idx="30">
                  <c:v>106.78086555596366</c:v>
                </c:pt>
                <c:pt idx="31">
                  <c:v>106.75217971998802</c:v>
                </c:pt>
                <c:pt idx="32">
                  <c:v>106.72663557106988</c:v>
                </c:pt>
                <c:pt idx="33">
                  <c:v>106.14095203378221</c:v>
                </c:pt>
                <c:pt idx="34">
                  <c:v>106.06053757710055</c:v>
                </c:pt>
                <c:pt idx="35">
                  <c:v>104.73227732149883</c:v>
                </c:pt>
                <c:pt idx="36">
                  <c:v>103.78576265463826</c:v>
                </c:pt>
                <c:pt idx="37">
                  <c:v>103.7367492675354</c:v>
                </c:pt>
                <c:pt idx="38">
                  <c:v>101.39676274314301</c:v>
                </c:pt>
                <c:pt idx="39">
                  <c:v>100.78153685825974</c:v>
                </c:pt>
                <c:pt idx="40">
                  <c:v>97.592006351924084</c:v>
                </c:pt>
                <c:pt idx="41">
                  <c:v>95.480005764856003</c:v>
                </c:pt>
                <c:pt idx="42">
                  <c:v>94.236474219537044</c:v>
                </c:pt>
                <c:pt idx="43">
                  <c:v>94.121575886770785</c:v>
                </c:pt>
                <c:pt idx="44">
                  <c:v>94.06704366793241</c:v>
                </c:pt>
                <c:pt idx="45">
                  <c:v>93.971998994798639</c:v>
                </c:pt>
                <c:pt idx="46">
                  <c:v>92.960739713359686</c:v>
                </c:pt>
                <c:pt idx="47">
                  <c:v>92.374264552149683</c:v>
                </c:pt>
                <c:pt idx="48">
                  <c:v>91.156332805579893</c:v>
                </c:pt>
                <c:pt idx="49">
                  <c:v>87.817476606612971</c:v>
                </c:pt>
              </c:numCache>
            </c:numRef>
          </c:val>
          <c:extLst>
            <c:ext xmlns:c16="http://schemas.microsoft.com/office/drawing/2014/chart" uri="{C3380CC4-5D6E-409C-BE32-E72D297353CC}">
              <c16:uniqueId val="{00000000-F5AE-42EC-B2FB-2E487B89EB68}"/>
            </c:ext>
          </c:extLst>
        </c:ser>
        <c:dLbls>
          <c:showLegendKey val="0"/>
          <c:showVal val="0"/>
          <c:showCatName val="0"/>
          <c:showSerName val="0"/>
          <c:showPercent val="0"/>
          <c:showBubbleSize val="0"/>
        </c:dLbls>
        <c:gapWidth val="219"/>
        <c:overlap val="-27"/>
        <c:axId val="377664320"/>
        <c:axId val="377661576"/>
      </c:barChart>
      <c:lineChart>
        <c:grouping val="standard"/>
        <c:varyColors val="0"/>
        <c:ser>
          <c:idx val="1"/>
          <c:order val="1"/>
          <c:tx>
            <c:strRef>
              <c:f>'labour rights'!$I$54</c:f>
              <c:strCache>
                <c:ptCount val="1"/>
                <c:pt idx="0">
                  <c:v>Level of national compliance with labour rights</c:v>
                </c:pt>
              </c:strCache>
            </c:strRef>
          </c:tx>
          <c:spPr>
            <a:ln w="25400" cap="rnd">
              <a:noFill/>
              <a:round/>
            </a:ln>
            <a:effectLst/>
          </c:spPr>
          <c:marker>
            <c:symbol val="diamond"/>
            <c:size val="3"/>
            <c:spPr>
              <a:solidFill>
                <a:srgbClr val="C00000"/>
              </a:solidFill>
              <a:ln w="9525">
                <a:noFill/>
              </a:ln>
              <a:effectLst/>
            </c:spPr>
          </c:marker>
          <c:cat>
            <c:numRef>
              <c:f>'labour rights'!$H$55:$H$104</c:f>
              <c:numCache>
                <c:formatCode>General</c:formatCode>
                <c:ptCount val="50"/>
                <c:pt idx="0">
                  <c:v>115.19532755017697</c:v>
                </c:pt>
                <c:pt idx="1">
                  <c:v>115.05747330410757</c:v>
                </c:pt>
                <c:pt idx="2">
                  <c:v>114.83246421260749</c:v>
                </c:pt>
                <c:pt idx="3">
                  <c:v>114.5189077225797</c:v>
                </c:pt>
                <c:pt idx="4">
                  <c:v>114.11896884142523</c:v>
                </c:pt>
                <c:pt idx="5">
                  <c:v>113.61306501427808</c:v>
                </c:pt>
                <c:pt idx="6">
                  <c:v>112.67831776337908</c:v>
                </c:pt>
                <c:pt idx="7">
                  <c:v>112.67562752624077</c:v>
                </c:pt>
                <c:pt idx="8">
                  <c:v>112.19175621824131</c:v>
                </c:pt>
                <c:pt idx="9">
                  <c:v>112.12262924005023</c:v>
                </c:pt>
                <c:pt idx="10">
                  <c:v>112.04874082359925</c:v>
                </c:pt>
                <c:pt idx="11">
                  <c:v>111.23061551151982</c:v>
                </c:pt>
                <c:pt idx="12">
                  <c:v>110.73126420701726</c:v>
                </c:pt>
                <c:pt idx="13">
                  <c:v>110.66525909472911</c:v>
                </c:pt>
                <c:pt idx="14">
                  <c:v>110.62906941932245</c:v>
                </c:pt>
                <c:pt idx="15">
                  <c:v>110.60794259495127</c:v>
                </c:pt>
                <c:pt idx="16">
                  <c:v>110.6057351709905</c:v>
                </c:pt>
                <c:pt idx="17">
                  <c:v>110.30687543443902</c:v>
                </c:pt>
                <c:pt idx="18">
                  <c:v>110.08894901222446</c:v>
                </c:pt>
                <c:pt idx="19">
                  <c:v>109.83256301267804</c:v>
                </c:pt>
                <c:pt idx="20">
                  <c:v>109.64343040063581</c:v>
                </c:pt>
                <c:pt idx="21">
                  <c:v>109.41653873646162</c:v>
                </c:pt>
                <c:pt idx="22">
                  <c:v>109.36835140070714</c:v>
                </c:pt>
                <c:pt idx="23">
                  <c:v>109.04680631782648</c:v>
                </c:pt>
                <c:pt idx="24">
                  <c:v>108.95620167036866</c:v>
                </c:pt>
                <c:pt idx="25">
                  <c:v>108.78985275042444</c:v>
                </c:pt>
                <c:pt idx="26">
                  <c:v>108.7747346958466</c:v>
                </c:pt>
                <c:pt idx="27">
                  <c:v>108.71446590803035</c:v>
                </c:pt>
                <c:pt idx="28">
                  <c:v>108.53673024181239</c:v>
                </c:pt>
                <c:pt idx="29">
                  <c:v>107.56429381936674</c:v>
                </c:pt>
                <c:pt idx="30">
                  <c:v>106.78086555596366</c:v>
                </c:pt>
                <c:pt idx="31">
                  <c:v>106.75217971998802</c:v>
                </c:pt>
                <c:pt idx="32">
                  <c:v>106.72663557106988</c:v>
                </c:pt>
                <c:pt idx="33">
                  <c:v>106.14095203378221</c:v>
                </c:pt>
                <c:pt idx="34">
                  <c:v>106.06053757710055</c:v>
                </c:pt>
                <c:pt idx="35">
                  <c:v>104.73227732149883</c:v>
                </c:pt>
                <c:pt idx="36">
                  <c:v>103.78576265463826</c:v>
                </c:pt>
                <c:pt idx="37">
                  <c:v>103.7367492675354</c:v>
                </c:pt>
                <c:pt idx="38">
                  <c:v>101.39676274314301</c:v>
                </c:pt>
                <c:pt idx="39">
                  <c:v>100.78153685825974</c:v>
                </c:pt>
                <c:pt idx="40">
                  <c:v>97.592006351924084</c:v>
                </c:pt>
                <c:pt idx="41">
                  <c:v>95.480005764856003</c:v>
                </c:pt>
                <c:pt idx="42">
                  <c:v>94.236474219537044</c:v>
                </c:pt>
                <c:pt idx="43">
                  <c:v>94.121575886770785</c:v>
                </c:pt>
                <c:pt idx="44">
                  <c:v>94.06704366793241</c:v>
                </c:pt>
                <c:pt idx="45">
                  <c:v>93.971998994798639</c:v>
                </c:pt>
                <c:pt idx="46">
                  <c:v>92.960739713359686</c:v>
                </c:pt>
                <c:pt idx="47">
                  <c:v>92.374264552149683</c:v>
                </c:pt>
                <c:pt idx="48">
                  <c:v>91.156332805579893</c:v>
                </c:pt>
                <c:pt idx="49">
                  <c:v>87.817476606612971</c:v>
                </c:pt>
              </c:numCache>
            </c:numRef>
          </c:cat>
          <c:val>
            <c:numRef>
              <c:f>'labour rights'!$I$55:$I$104</c:f>
              <c:numCache>
                <c:formatCode>General</c:formatCode>
                <c:ptCount val="50"/>
                <c:pt idx="0">
                  <c:v>1.25</c:v>
                </c:pt>
                <c:pt idx="1">
                  <c:v>0.35</c:v>
                </c:pt>
                <c:pt idx="2">
                  <c:v>0.73</c:v>
                </c:pt>
                <c:pt idx="3">
                  <c:v>0.53</c:v>
                </c:pt>
                <c:pt idx="4">
                  <c:v>1.48</c:v>
                </c:pt>
                <c:pt idx="5">
                  <c:v>0.38</c:v>
                </c:pt>
                <c:pt idx="6">
                  <c:v>0.89</c:v>
                </c:pt>
                <c:pt idx="7">
                  <c:v>0.36</c:v>
                </c:pt>
                <c:pt idx="8">
                  <c:v>0.17</c:v>
                </c:pt>
                <c:pt idx="9">
                  <c:v>0.18</c:v>
                </c:pt>
                <c:pt idx="10">
                  <c:v>1.1299999999999999</c:v>
                </c:pt>
                <c:pt idx="11">
                  <c:v>1.06</c:v>
                </c:pt>
                <c:pt idx="12">
                  <c:v>2.21</c:v>
                </c:pt>
                <c:pt idx="13">
                  <c:v>0</c:v>
                </c:pt>
                <c:pt idx="14">
                  <c:v>2.02</c:v>
                </c:pt>
                <c:pt idx="15">
                  <c:v>0.87</c:v>
                </c:pt>
                <c:pt idx="16">
                  <c:v>0.19</c:v>
                </c:pt>
                <c:pt idx="17">
                  <c:v>1.7</c:v>
                </c:pt>
                <c:pt idx="18">
                  <c:v>3.28</c:v>
                </c:pt>
                <c:pt idx="19">
                  <c:v>1.26</c:v>
                </c:pt>
                <c:pt idx="20">
                  <c:v>1.0900000000000001</c:v>
                </c:pt>
                <c:pt idx="21">
                  <c:v>0.72</c:v>
                </c:pt>
                <c:pt idx="22">
                  <c:v>3.45</c:v>
                </c:pt>
                <c:pt idx="23">
                  <c:v>0.69</c:v>
                </c:pt>
                <c:pt idx="24">
                  <c:v>1.37</c:v>
                </c:pt>
                <c:pt idx="25">
                  <c:v>2.5299999999999998</c:v>
                </c:pt>
                <c:pt idx="26">
                  <c:v>0.77</c:v>
                </c:pt>
                <c:pt idx="27">
                  <c:v>2.72</c:v>
                </c:pt>
                <c:pt idx="28">
                  <c:v>0.38</c:v>
                </c:pt>
                <c:pt idx="29">
                  <c:v>0.91</c:v>
                </c:pt>
                <c:pt idx="30">
                  <c:v>7.16</c:v>
                </c:pt>
                <c:pt idx="31">
                  <c:v>0.73</c:v>
                </c:pt>
                <c:pt idx="32">
                  <c:v>1.28</c:v>
                </c:pt>
                <c:pt idx="33">
                  <c:v>2.54</c:v>
                </c:pt>
                <c:pt idx="34">
                  <c:v>0.73</c:v>
                </c:pt>
                <c:pt idx="35">
                  <c:v>3.07</c:v>
                </c:pt>
                <c:pt idx="36">
                  <c:v>2.5099999999999998</c:v>
                </c:pt>
                <c:pt idx="37">
                  <c:v>4.4000000000000004</c:v>
                </c:pt>
                <c:pt idx="38">
                  <c:v>0.73</c:v>
                </c:pt>
                <c:pt idx="39">
                  <c:v>5.27</c:v>
                </c:pt>
                <c:pt idx="40">
                  <c:v>4.24</c:v>
                </c:pt>
                <c:pt idx="41">
                  <c:v>2.11</c:v>
                </c:pt>
                <c:pt idx="42">
                  <c:v>2.99</c:v>
                </c:pt>
                <c:pt idx="43">
                  <c:v>4</c:v>
                </c:pt>
                <c:pt idx="44">
                  <c:v>10</c:v>
                </c:pt>
                <c:pt idx="45">
                  <c:v>10</c:v>
                </c:pt>
                <c:pt idx="46">
                  <c:v>3.08</c:v>
                </c:pt>
                <c:pt idx="47">
                  <c:v>3.08</c:v>
                </c:pt>
                <c:pt idx="48">
                  <c:v>6.63</c:v>
                </c:pt>
                <c:pt idx="49">
                  <c:v>10</c:v>
                </c:pt>
              </c:numCache>
            </c:numRef>
          </c:val>
          <c:smooth val="0"/>
          <c:extLst>
            <c:ext xmlns:c16="http://schemas.microsoft.com/office/drawing/2014/chart" uri="{C3380CC4-5D6E-409C-BE32-E72D297353CC}">
              <c16:uniqueId val="{00000001-F5AE-42EC-B2FB-2E487B89EB68}"/>
            </c:ext>
          </c:extLst>
        </c:ser>
        <c:dLbls>
          <c:showLegendKey val="0"/>
          <c:showVal val="0"/>
          <c:showCatName val="0"/>
          <c:showSerName val="0"/>
          <c:showPercent val="0"/>
          <c:showBubbleSize val="0"/>
        </c:dLbls>
        <c:marker val="1"/>
        <c:smooth val="0"/>
        <c:axId val="377660400"/>
        <c:axId val="377667064"/>
      </c:lineChart>
      <c:catAx>
        <c:axId val="37766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377661576"/>
        <c:crosses val="autoZero"/>
        <c:auto val="1"/>
        <c:lblAlgn val="ctr"/>
        <c:lblOffset val="100"/>
        <c:noMultiLvlLbl val="0"/>
      </c:catAx>
      <c:valAx>
        <c:axId val="377661576"/>
        <c:scaling>
          <c:orientation val="minMax"/>
          <c:min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77664320"/>
        <c:crosses val="autoZero"/>
        <c:crossBetween val="between"/>
      </c:valAx>
      <c:valAx>
        <c:axId val="377667064"/>
        <c:scaling>
          <c:orientation val="minMax"/>
          <c:max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77660400"/>
        <c:crosses val="max"/>
        <c:crossBetween val="between"/>
      </c:valAx>
      <c:catAx>
        <c:axId val="377660400"/>
        <c:scaling>
          <c:orientation val="minMax"/>
        </c:scaling>
        <c:delete val="1"/>
        <c:axPos val="b"/>
        <c:numFmt formatCode="General" sourceLinked="1"/>
        <c:majorTickMark val="out"/>
        <c:minorTickMark val="none"/>
        <c:tickLblPos val="nextTo"/>
        <c:crossAx val="377667064"/>
        <c:crosses val="autoZero"/>
        <c:auto val="1"/>
        <c:lblAlgn val="ctr"/>
        <c:lblOffset val="100"/>
        <c:noMultiLvlLbl val="0"/>
      </c:catAx>
      <c:spPr>
        <a:noFill/>
        <a:ln>
          <a:noFill/>
        </a:ln>
        <a:effectLst/>
      </c:spPr>
    </c:plotArea>
    <c:legend>
      <c:legendPos val="b"/>
      <c:layout>
        <c:manualLayout>
          <c:xMode val="edge"/>
          <c:yMode val="edge"/>
          <c:x val="8.3268611309949891E-2"/>
          <c:y val="5.8486439195100104E-3"/>
          <c:w val="0.85619005010737292"/>
          <c:h val="8.1099952775180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sz="500"/>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79327894650245E-2"/>
          <c:y val="6.8236366287547395E-2"/>
          <c:w val="0.93968086996428435"/>
          <c:h val="0.62135966902442274"/>
        </c:manualLayout>
      </c:layout>
      <c:barChart>
        <c:barDir val="col"/>
        <c:grouping val="clustered"/>
        <c:varyColors val="0"/>
        <c:ser>
          <c:idx val="0"/>
          <c:order val="0"/>
          <c:tx>
            <c:strRef>
              <c:f>'labour rights'!$H$1</c:f>
              <c:strCache>
                <c:ptCount val="1"/>
                <c:pt idx="0">
                  <c:v>SDG8 score (lhs)</c:v>
                </c:pt>
              </c:strCache>
            </c:strRef>
          </c:tx>
          <c:spPr>
            <a:solidFill>
              <a:srgbClr val="003366"/>
            </a:solidFill>
            <a:ln>
              <a:noFill/>
            </a:ln>
            <a:effectLst/>
          </c:spPr>
          <c:invertIfNegative val="0"/>
          <c:cat>
            <c:strRef>
              <c:f>'labour rights'!$G$2:$G$46</c:f>
              <c:strCache>
                <c:ptCount val="45"/>
                <c:pt idx="0">
                  <c:v>Malaysia</c:v>
                </c:pt>
                <c:pt idx="1">
                  <c:v>Romania</c:v>
                </c:pt>
                <c:pt idx="2">
                  <c:v>Thailand</c:v>
                </c:pt>
                <c:pt idx="3">
                  <c:v>Mauritius</c:v>
                </c:pt>
                <c:pt idx="4">
                  <c:v>Russia</c:v>
                </c:pt>
                <c:pt idx="5">
                  <c:v>Montenegro</c:v>
                </c:pt>
                <c:pt idx="6">
                  <c:v>Lebanon</c:v>
                </c:pt>
                <c:pt idx="7">
                  <c:v>Bulgaria</c:v>
                </c:pt>
                <c:pt idx="8">
                  <c:v>Maldives</c:v>
                </c:pt>
                <c:pt idx="9">
                  <c:v>Dominican Republic</c:v>
                </c:pt>
                <c:pt idx="10">
                  <c:v>Fiji</c:v>
                </c:pt>
                <c:pt idx="11">
                  <c:v>Brazil</c:v>
                </c:pt>
                <c:pt idx="12">
                  <c:v>Kazakhstan</c:v>
                </c:pt>
                <c:pt idx="13">
                  <c:v>China</c:v>
                </c:pt>
                <c:pt idx="14">
                  <c:v>Turkey</c:v>
                </c:pt>
                <c:pt idx="15">
                  <c:v>Belarus</c:v>
                </c:pt>
                <c:pt idx="16">
                  <c:v>Costa Rica</c:v>
                </c:pt>
                <c:pt idx="17">
                  <c:v>Paraguay</c:v>
                </c:pt>
                <c:pt idx="18">
                  <c:v>Serbia</c:v>
                </c:pt>
                <c:pt idx="19">
                  <c:v>Mexico</c:v>
                </c:pt>
                <c:pt idx="20">
                  <c:v>Bosnia and Herzegovina</c:v>
                </c:pt>
                <c:pt idx="21">
                  <c:v>Colombia</c:v>
                </c:pt>
                <c:pt idx="22">
                  <c:v>Armenia</c:v>
                </c:pt>
                <c:pt idx="23">
                  <c:v>Suriname</c:v>
                </c:pt>
                <c:pt idx="24">
                  <c:v>Belize</c:v>
                </c:pt>
                <c:pt idx="25">
                  <c:v>Albania</c:v>
                </c:pt>
                <c:pt idx="26">
                  <c:v>Guyana</c:v>
                </c:pt>
                <c:pt idx="27">
                  <c:v>Libya</c:v>
                </c:pt>
                <c:pt idx="28">
                  <c:v>South Africa</c:v>
                </c:pt>
                <c:pt idx="29">
                  <c:v>Ecuador</c:v>
                </c:pt>
                <c:pt idx="30">
                  <c:v>North Macedonia</c:v>
                </c:pt>
                <c:pt idx="31">
                  <c:v>Venezuela</c:v>
                </c:pt>
                <c:pt idx="32">
                  <c:v>St. Lucia</c:v>
                </c:pt>
                <c:pt idx="33">
                  <c:v>Peru</c:v>
                </c:pt>
                <c:pt idx="34">
                  <c:v>Guatemala</c:v>
                </c:pt>
                <c:pt idx="35">
                  <c:v>Jamaica</c:v>
                </c:pt>
                <c:pt idx="36">
                  <c:v>Iran</c:v>
                </c:pt>
                <c:pt idx="37">
                  <c:v>Namibia</c:v>
                </c:pt>
                <c:pt idx="38">
                  <c:v>Algeria</c:v>
                </c:pt>
                <c:pt idx="39">
                  <c:v>Jordan</c:v>
                </c:pt>
                <c:pt idx="40">
                  <c:v>Botswana</c:v>
                </c:pt>
                <c:pt idx="41">
                  <c:v>Azerbaijan</c:v>
                </c:pt>
                <c:pt idx="42">
                  <c:v>Gabon</c:v>
                </c:pt>
                <c:pt idx="43">
                  <c:v>Iraq</c:v>
                </c:pt>
                <c:pt idx="44">
                  <c:v>Equatorial Guinea</c:v>
                </c:pt>
              </c:strCache>
            </c:strRef>
          </c:cat>
          <c:val>
            <c:numRef>
              <c:f>'labour rights'!$H$2:$H$46</c:f>
              <c:numCache>
                <c:formatCode>0.00</c:formatCode>
                <c:ptCount val="45"/>
                <c:pt idx="0">
                  <c:v>109.34267953825282</c:v>
                </c:pt>
                <c:pt idx="1">
                  <c:v>106.87684547479307</c:v>
                </c:pt>
                <c:pt idx="2">
                  <c:v>106.82852054637884</c:v>
                </c:pt>
                <c:pt idx="3">
                  <c:v>106.19426112006522</c:v>
                </c:pt>
                <c:pt idx="4">
                  <c:v>103.44673405271473</c:v>
                </c:pt>
                <c:pt idx="5">
                  <c:v>102.79457610392616</c:v>
                </c:pt>
                <c:pt idx="6">
                  <c:v>102.73719006515473</c:v>
                </c:pt>
                <c:pt idx="7">
                  <c:v>102.57564944908025</c:v>
                </c:pt>
                <c:pt idx="8">
                  <c:v>102.50753564941604</c:v>
                </c:pt>
                <c:pt idx="9">
                  <c:v>101.18737338962259</c:v>
                </c:pt>
                <c:pt idx="10">
                  <c:v>100.36825893326625</c:v>
                </c:pt>
                <c:pt idx="11">
                  <c:v>100.28464325623609</c:v>
                </c:pt>
                <c:pt idx="12">
                  <c:v>100.27782370472796</c:v>
                </c:pt>
                <c:pt idx="13">
                  <c:v>100.21785521195797</c:v>
                </c:pt>
                <c:pt idx="14">
                  <c:v>100.19869723334038</c:v>
                </c:pt>
                <c:pt idx="15">
                  <c:v>99.656981302810436</c:v>
                </c:pt>
                <c:pt idx="16">
                  <c:v>99.519920123555451</c:v>
                </c:pt>
                <c:pt idx="17">
                  <c:v>99.018038086079457</c:v>
                </c:pt>
                <c:pt idx="18">
                  <c:v>98.123693894406799</c:v>
                </c:pt>
                <c:pt idx="19">
                  <c:v>96.914303249359975</c:v>
                </c:pt>
                <c:pt idx="20">
                  <c:v>96.154504130118795</c:v>
                </c:pt>
                <c:pt idx="21">
                  <c:v>95.795736965866894</c:v>
                </c:pt>
                <c:pt idx="22">
                  <c:v>95.758600203234195</c:v>
                </c:pt>
                <c:pt idx="23">
                  <c:v>94.390540990756733</c:v>
                </c:pt>
                <c:pt idx="24">
                  <c:v>94.230684324955121</c:v>
                </c:pt>
                <c:pt idx="25">
                  <c:v>94.021624713083895</c:v>
                </c:pt>
                <c:pt idx="26">
                  <c:v>93.980886480893062</c:v>
                </c:pt>
                <c:pt idx="27">
                  <c:v>93.86607853391213</c:v>
                </c:pt>
                <c:pt idx="28">
                  <c:v>93.775951900059198</c:v>
                </c:pt>
                <c:pt idx="29">
                  <c:v>93.711156488163553</c:v>
                </c:pt>
                <c:pt idx="30">
                  <c:v>93.573065541714669</c:v>
                </c:pt>
                <c:pt idx="31">
                  <c:v>93.544935821566867</c:v>
                </c:pt>
                <c:pt idx="32">
                  <c:v>93.364304069500051</c:v>
                </c:pt>
                <c:pt idx="33">
                  <c:v>92.985258875946087</c:v>
                </c:pt>
                <c:pt idx="34">
                  <c:v>92.266341993574201</c:v>
                </c:pt>
                <c:pt idx="35">
                  <c:v>92.25967498408933</c:v>
                </c:pt>
                <c:pt idx="36">
                  <c:v>92.257490567877312</c:v>
                </c:pt>
                <c:pt idx="37">
                  <c:v>91.772683215714025</c:v>
                </c:pt>
                <c:pt idx="38">
                  <c:v>90.963732766414935</c:v>
                </c:pt>
                <c:pt idx="39">
                  <c:v>89.696681220272666</c:v>
                </c:pt>
                <c:pt idx="40">
                  <c:v>88.892706848545913</c:v>
                </c:pt>
                <c:pt idx="41">
                  <c:v>88.325862472889526</c:v>
                </c:pt>
                <c:pt idx="42">
                  <c:v>83.872523690334305</c:v>
                </c:pt>
                <c:pt idx="43">
                  <c:v>79.862498752141477</c:v>
                </c:pt>
                <c:pt idx="44">
                  <c:v>78.652846050952789</c:v>
                </c:pt>
              </c:numCache>
            </c:numRef>
          </c:val>
          <c:extLst>
            <c:ext xmlns:c16="http://schemas.microsoft.com/office/drawing/2014/chart" uri="{C3380CC4-5D6E-409C-BE32-E72D297353CC}">
              <c16:uniqueId val="{00000000-519B-4ACD-A6CF-640BBEB214AC}"/>
            </c:ext>
          </c:extLst>
        </c:ser>
        <c:dLbls>
          <c:showLegendKey val="0"/>
          <c:showVal val="0"/>
          <c:showCatName val="0"/>
          <c:showSerName val="0"/>
          <c:showPercent val="0"/>
          <c:showBubbleSize val="0"/>
        </c:dLbls>
        <c:gapWidth val="219"/>
        <c:overlap val="-27"/>
        <c:axId val="297462096"/>
        <c:axId val="297456216"/>
      </c:barChart>
      <c:lineChart>
        <c:grouping val="standard"/>
        <c:varyColors val="0"/>
        <c:ser>
          <c:idx val="1"/>
          <c:order val="1"/>
          <c:tx>
            <c:strRef>
              <c:f>'labour rights'!$I$1</c:f>
              <c:strCache>
                <c:ptCount val="1"/>
                <c:pt idx="0">
                  <c:v>Level of national compliance of labour rights</c:v>
                </c:pt>
              </c:strCache>
            </c:strRef>
          </c:tx>
          <c:spPr>
            <a:ln w="25400" cap="rnd">
              <a:noFill/>
              <a:round/>
            </a:ln>
            <a:effectLst/>
          </c:spPr>
          <c:marker>
            <c:symbol val="diamond"/>
            <c:size val="3"/>
            <c:spPr>
              <a:solidFill>
                <a:srgbClr val="C00000"/>
              </a:solidFill>
              <a:ln w="9525">
                <a:noFill/>
              </a:ln>
              <a:effectLst/>
            </c:spPr>
          </c:marker>
          <c:cat>
            <c:numRef>
              <c:f>'labour rights'!$H$2:$H$46</c:f>
              <c:numCache>
                <c:formatCode>0.00</c:formatCode>
                <c:ptCount val="45"/>
                <c:pt idx="0">
                  <c:v>109.34267953825282</c:v>
                </c:pt>
                <c:pt idx="1">
                  <c:v>106.87684547479307</c:v>
                </c:pt>
                <c:pt idx="2">
                  <c:v>106.82852054637884</c:v>
                </c:pt>
                <c:pt idx="3">
                  <c:v>106.19426112006522</c:v>
                </c:pt>
                <c:pt idx="4">
                  <c:v>103.44673405271473</c:v>
                </c:pt>
                <c:pt idx="5">
                  <c:v>102.79457610392616</c:v>
                </c:pt>
                <c:pt idx="6">
                  <c:v>102.73719006515473</c:v>
                </c:pt>
                <c:pt idx="7">
                  <c:v>102.57564944908025</c:v>
                </c:pt>
                <c:pt idx="8">
                  <c:v>102.50753564941604</c:v>
                </c:pt>
                <c:pt idx="9">
                  <c:v>101.18737338962259</c:v>
                </c:pt>
                <c:pt idx="10">
                  <c:v>100.36825893326625</c:v>
                </c:pt>
                <c:pt idx="11">
                  <c:v>100.28464325623609</c:v>
                </c:pt>
                <c:pt idx="12">
                  <c:v>100.27782370472796</c:v>
                </c:pt>
                <c:pt idx="13">
                  <c:v>100.21785521195797</c:v>
                </c:pt>
                <c:pt idx="14">
                  <c:v>100.19869723334038</c:v>
                </c:pt>
                <c:pt idx="15">
                  <c:v>99.656981302810436</c:v>
                </c:pt>
                <c:pt idx="16">
                  <c:v>99.519920123555451</c:v>
                </c:pt>
                <c:pt idx="17">
                  <c:v>99.018038086079457</c:v>
                </c:pt>
                <c:pt idx="18">
                  <c:v>98.123693894406799</c:v>
                </c:pt>
                <c:pt idx="19">
                  <c:v>96.914303249359975</c:v>
                </c:pt>
                <c:pt idx="20">
                  <c:v>96.154504130118795</c:v>
                </c:pt>
                <c:pt idx="21">
                  <c:v>95.795736965866894</c:v>
                </c:pt>
                <c:pt idx="22">
                  <c:v>95.758600203234195</c:v>
                </c:pt>
                <c:pt idx="23">
                  <c:v>94.390540990756733</c:v>
                </c:pt>
                <c:pt idx="24">
                  <c:v>94.230684324955121</c:v>
                </c:pt>
                <c:pt idx="25">
                  <c:v>94.021624713083895</c:v>
                </c:pt>
                <c:pt idx="26">
                  <c:v>93.980886480893062</c:v>
                </c:pt>
                <c:pt idx="27">
                  <c:v>93.86607853391213</c:v>
                </c:pt>
                <c:pt idx="28">
                  <c:v>93.775951900059198</c:v>
                </c:pt>
                <c:pt idx="29">
                  <c:v>93.711156488163553</c:v>
                </c:pt>
                <c:pt idx="30">
                  <c:v>93.573065541714669</c:v>
                </c:pt>
                <c:pt idx="31">
                  <c:v>93.544935821566867</c:v>
                </c:pt>
                <c:pt idx="32">
                  <c:v>93.364304069500051</c:v>
                </c:pt>
                <c:pt idx="33">
                  <c:v>92.985258875946087</c:v>
                </c:pt>
                <c:pt idx="34">
                  <c:v>92.266341993574201</c:v>
                </c:pt>
                <c:pt idx="35">
                  <c:v>92.25967498408933</c:v>
                </c:pt>
                <c:pt idx="36">
                  <c:v>92.257490567877312</c:v>
                </c:pt>
                <c:pt idx="37">
                  <c:v>91.772683215714025</c:v>
                </c:pt>
                <c:pt idx="38">
                  <c:v>90.963732766414935</c:v>
                </c:pt>
                <c:pt idx="39">
                  <c:v>89.696681220272666</c:v>
                </c:pt>
                <c:pt idx="40">
                  <c:v>88.892706848545913</c:v>
                </c:pt>
                <c:pt idx="41">
                  <c:v>88.325862472889526</c:v>
                </c:pt>
                <c:pt idx="42">
                  <c:v>83.872523690334305</c:v>
                </c:pt>
                <c:pt idx="43">
                  <c:v>79.862498752141477</c:v>
                </c:pt>
                <c:pt idx="44">
                  <c:v>78.652846050952789</c:v>
                </c:pt>
              </c:numCache>
            </c:numRef>
          </c:cat>
          <c:val>
            <c:numRef>
              <c:f>'labour rights'!$I$2:$I$46</c:f>
              <c:numCache>
                <c:formatCode>General</c:formatCode>
                <c:ptCount val="45"/>
                <c:pt idx="0">
                  <c:v>6.68</c:v>
                </c:pt>
                <c:pt idx="1">
                  <c:v>3.2</c:v>
                </c:pt>
                <c:pt idx="2">
                  <c:v>6.92</c:v>
                </c:pt>
                <c:pt idx="3">
                  <c:v>2.7</c:v>
                </c:pt>
                <c:pt idx="4">
                  <c:v>4.8499999999999996</c:v>
                </c:pt>
                <c:pt idx="5">
                  <c:v>2.33</c:v>
                </c:pt>
                <c:pt idx="6">
                  <c:v>4.4400000000000004</c:v>
                </c:pt>
                <c:pt idx="7">
                  <c:v>3.09</c:v>
                </c:pt>
                <c:pt idx="8">
                  <c:v>1.49</c:v>
                </c:pt>
                <c:pt idx="9">
                  <c:v>2.78</c:v>
                </c:pt>
                <c:pt idx="10">
                  <c:v>5.53</c:v>
                </c:pt>
                <c:pt idx="11">
                  <c:v>2.54</c:v>
                </c:pt>
                <c:pt idx="12">
                  <c:v>3.11</c:v>
                </c:pt>
                <c:pt idx="13">
                  <c:v>10</c:v>
                </c:pt>
                <c:pt idx="14">
                  <c:v>5.74</c:v>
                </c:pt>
                <c:pt idx="15">
                  <c:v>10</c:v>
                </c:pt>
                <c:pt idx="16">
                  <c:v>2.89</c:v>
                </c:pt>
                <c:pt idx="17">
                  <c:v>4.3899999999999997</c:v>
                </c:pt>
                <c:pt idx="18">
                  <c:v>3.23</c:v>
                </c:pt>
                <c:pt idx="19">
                  <c:v>3.98</c:v>
                </c:pt>
                <c:pt idx="20">
                  <c:v>2.89</c:v>
                </c:pt>
                <c:pt idx="21">
                  <c:v>5.81</c:v>
                </c:pt>
                <c:pt idx="22">
                  <c:v>1.6</c:v>
                </c:pt>
                <c:pt idx="23">
                  <c:v>0.71</c:v>
                </c:pt>
                <c:pt idx="24">
                  <c:v>2.58</c:v>
                </c:pt>
                <c:pt idx="25">
                  <c:v>2.2000000000000002</c:v>
                </c:pt>
                <c:pt idx="26">
                  <c:v>1.0900000000000001</c:v>
                </c:pt>
                <c:pt idx="27">
                  <c:v>10</c:v>
                </c:pt>
                <c:pt idx="28">
                  <c:v>2.82</c:v>
                </c:pt>
                <c:pt idx="29">
                  <c:v>5.87</c:v>
                </c:pt>
                <c:pt idx="30">
                  <c:v>6.7065502579786296</c:v>
                </c:pt>
                <c:pt idx="31">
                  <c:v>5.38</c:v>
                </c:pt>
                <c:pt idx="32">
                  <c:v>0.39</c:v>
                </c:pt>
                <c:pt idx="33">
                  <c:v>6.94</c:v>
                </c:pt>
                <c:pt idx="34">
                  <c:v>7.23</c:v>
                </c:pt>
                <c:pt idx="35">
                  <c:v>2.57</c:v>
                </c:pt>
                <c:pt idx="36">
                  <c:v>10</c:v>
                </c:pt>
                <c:pt idx="37">
                  <c:v>2.38</c:v>
                </c:pt>
                <c:pt idx="38">
                  <c:v>4.8600000000000003</c:v>
                </c:pt>
                <c:pt idx="39">
                  <c:v>3.86</c:v>
                </c:pt>
                <c:pt idx="40">
                  <c:v>5.82</c:v>
                </c:pt>
                <c:pt idx="41">
                  <c:v>2.21</c:v>
                </c:pt>
                <c:pt idx="42">
                  <c:v>0.9</c:v>
                </c:pt>
                <c:pt idx="43">
                  <c:v>10</c:v>
                </c:pt>
                <c:pt idx="44">
                  <c:v>10</c:v>
                </c:pt>
              </c:numCache>
            </c:numRef>
          </c:val>
          <c:smooth val="0"/>
          <c:extLst>
            <c:ext xmlns:c16="http://schemas.microsoft.com/office/drawing/2014/chart" uri="{C3380CC4-5D6E-409C-BE32-E72D297353CC}">
              <c16:uniqueId val="{00000001-519B-4ACD-A6CF-640BBEB214AC}"/>
            </c:ext>
          </c:extLst>
        </c:ser>
        <c:dLbls>
          <c:showLegendKey val="0"/>
          <c:showVal val="0"/>
          <c:showCatName val="0"/>
          <c:showSerName val="0"/>
          <c:showPercent val="0"/>
          <c:showBubbleSize val="0"/>
        </c:dLbls>
        <c:marker val="1"/>
        <c:smooth val="0"/>
        <c:axId val="297460136"/>
        <c:axId val="297458568"/>
      </c:lineChart>
      <c:catAx>
        <c:axId val="29746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297456216"/>
        <c:crosses val="autoZero"/>
        <c:auto val="1"/>
        <c:lblAlgn val="ctr"/>
        <c:lblOffset val="100"/>
        <c:noMultiLvlLbl val="0"/>
      </c:catAx>
      <c:valAx>
        <c:axId val="297456216"/>
        <c:scaling>
          <c:orientation val="minMax"/>
          <c:min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297462096"/>
        <c:crosses val="autoZero"/>
        <c:crossBetween val="between"/>
      </c:valAx>
      <c:valAx>
        <c:axId val="297458568"/>
        <c:scaling>
          <c:orientation val="minMax"/>
          <c:max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297460136"/>
        <c:crosses val="max"/>
        <c:crossBetween val="between"/>
      </c:valAx>
      <c:catAx>
        <c:axId val="297460136"/>
        <c:scaling>
          <c:orientation val="minMax"/>
        </c:scaling>
        <c:delete val="1"/>
        <c:axPos val="b"/>
        <c:numFmt formatCode="0.00" sourceLinked="1"/>
        <c:majorTickMark val="out"/>
        <c:minorTickMark val="none"/>
        <c:tickLblPos val="nextTo"/>
        <c:crossAx val="297458568"/>
        <c:crosses val="autoZero"/>
        <c:auto val="1"/>
        <c:lblAlgn val="ctr"/>
        <c:lblOffset val="100"/>
        <c:noMultiLvlLbl val="0"/>
      </c:catAx>
      <c:spPr>
        <a:noFill/>
        <a:ln>
          <a:noFill/>
        </a:ln>
        <a:effectLst/>
      </c:spPr>
    </c:plotArea>
    <c:legend>
      <c:legendPos val="b"/>
      <c:layout>
        <c:manualLayout>
          <c:xMode val="edge"/>
          <c:yMode val="edge"/>
          <c:x val="8.3268611309949891E-2"/>
          <c:y val="5.8486439195100104E-3"/>
          <c:w val="0.85619005010737292"/>
          <c:h val="8.1099952775180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56446669324331E-2"/>
          <c:y val="5.5171853333168749E-2"/>
          <c:w val="0.94169508710049954"/>
          <c:h val="0.62135966902442274"/>
        </c:manualLayout>
      </c:layout>
      <c:barChart>
        <c:barDir val="col"/>
        <c:grouping val="clustered"/>
        <c:varyColors val="0"/>
        <c:ser>
          <c:idx val="0"/>
          <c:order val="0"/>
          <c:tx>
            <c:strRef>
              <c:f>'labour rights'!$H$1</c:f>
              <c:strCache>
                <c:ptCount val="1"/>
                <c:pt idx="0">
                  <c:v>SDG8 score (lhs)</c:v>
                </c:pt>
              </c:strCache>
            </c:strRef>
          </c:tx>
          <c:spPr>
            <a:solidFill>
              <a:srgbClr val="003366"/>
            </a:solidFill>
            <a:ln>
              <a:noFill/>
            </a:ln>
            <a:effectLst/>
          </c:spPr>
          <c:invertIfNegative val="0"/>
          <c:cat>
            <c:strRef>
              <c:f>'labour rights'!$L$2:$L$43</c:f>
              <c:strCache>
                <c:ptCount val="42"/>
                <c:pt idx="0">
                  <c:v>Ukraine</c:v>
                </c:pt>
                <c:pt idx="1">
                  <c:v>Sri Lanka</c:v>
                </c:pt>
                <c:pt idx="2">
                  <c:v>Cambodia</c:v>
                </c:pt>
                <c:pt idx="3">
                  <c:v>Nicaragua</c:v>
                </c:pt>
                <c:pt idx="4">
                  <c:v>Mongolia</c:v>
                </c:pt>
                <c:pt idx="5">
                  <c:v>Vietnam</c:v>
                </c:pt>
                <c:pt idx="6">
                  <c:v>Georgia</c:v>
                </c:pt>
                <c:pt idx="7">
                  <c:v>Myanmar</c:v>
                </c:pt>
                <c:pt idx="8">
                  <c:v>India</c:v>
                </c:pt>
                <c:pt idx="9">
                  <c:v>Indonesia</c:v>
                </c:pt>
                <c:pt idx="10">
                  <c:v>Bangladesh</c:v>
                </c:pt>
                <c:pt idx="11">
                  <c:v>Ghana</c:v>
                </c:pt>
                <c:pt idx="12">
                  <c:v>Morocco</c:v>
                </c:pt>
                <c:pt idx="13">
                  <c:v>Kyrgyz Republic</c:v>
                </c:pt>
                <c:pt idx="14">
                  <c:v>Bolivia</c:v>
                </c:pt>
                <c:pt idx="15">
                  <c:v>Philippines</c:v>
                </c:pt>
                <c:pt idx="16">
                  <c:v>Tunisia</c:v>
                </c:pt>
                <c:pt idx="17">
                  <c:v>Kenya</c:v>
                </c:pt>
                <c:pt idx="18">
                  <c:v>Uzbekistan</c:v>
                </c:pt>
                <c:pt idx="19">
                  <c:v>Moldova</c:v>
                </c:pt>
                <c:pt idx="20">
                  <c:v>Honduras</c:v>
                </c:pt>
                <c:pt idx="21">
                  <c:v>Solomon Islands</c:v>
                </c:pt>
                <c:pt idx="22">
                  <c:v>Cabo Verde</c:v>
                </c:pt>
                <c:pt idx="23">
                  <c:v>Bhutan</c:v>
                </c:pt>
                <c:pt idx="24">
                  <c:v>El Salvador</c:v>
                </c:pt>
                <c:pt idx="25">
                  <c:v>Côte d'Ivoire</c:v>
                </c:pt>
                <c:pt idx="26">
                  <c:v>Pakistan</c:v>
                </c:pt>
                <c:pt idx="27">
                  <c:v>Cameroon</c:v>
                </c:pt>
                <c:pt idx="28">
                  <c:v>Lao PDR</c:v>
                </c:pt>
                <c:pt idx="29">
                  <c:v>Egypt</c:v>
                </c:pt>
                <c:pt idx="30">
                  <c:v>Angola</c:v>
                </c:pt>
                <c:pt idx="31">
                  <c:v>Zambia</c:v>
                </c:pt>
                <c:pt idx="32">
                  <c:v>Mauritania</c:v>
                </c:pt>
                <c:pt idx="33">
                  <c:v>Papua New Guinea</c:v>
                </c:pt>
                <c:pt idx="34">
                  <c:v>West Bank and Gaza</c:v>
                </c:pt>
                <c:pt idx="35">
                  <c:v>Djibouti</c:v>
                </c:pt>
                <c:pt idx="36">
                  <c:v>Lesotho</c:v>
                </c:pt>
                <c:pt idx="37">
                  <c:v>Nigeria</c:v>
                </c:pt>
                <c:pt idx="38">
                  <c:v>Eswatini</c:v>
                </c:pt>
                <c:pt idx="39">
                  <c:v>Congo</c:v>
                </c:pt>
                <c:pt idx="40">
                  <c:v>Timor-Leste</c:v>
                </c:pt>
                <c:pt idx="41">
                  <c:v>Sudan</c:v>
                </c:pt>
              </c:strCache>
            </c:strRef>
          </c:cat>
          <c:val>
            <c:numRef>
              <c:f>'labour rights'!$M$2:$M$43</c:f>
              <c:numCache>
                <c:formatCode>0.00</c:formatCode>
                <c:ptCount val="42"/>
                <c:pt idx="0">
                  <c:v>105.08631306582359</c:v>
                </c:pt>
                <c:pt idx="1">
                  <c:v>104.66592469265116</c:v>
                </c:pt>
                <c:pt idx="2">
                  <c:v>103.5026211327599</c:v>
                </c:pt>
                <c:pt idx="3">
                  <c:v>103.44235191135007</c:v>
                </c:pt>
                <c:pt idx="4">
                  <c:v>103.30295749019584</c:v>
                </c:pt>
                <c:pt idx="5">
                  <c:v>101.93780828844693</c:v>
                </c:pt>
                <c:pt idx="6">
                  <c:v>101.79157123965659</c:v>
                </c:pt>
                <c:pt idx="7">
                  <c:v>100.91908186934438</c:v>
                </c:pt>
                <c:pt idx="8">
                  <c:v>100.70429323742491</c:v>
                </c:pt>
                <c:pt idx="9">
                  <c:v>100.51022319062398</c:v>
                </c:pt>
                <c:pt idx="10">
                  <c:v>100.13372933932216</c:v>
                </c:pt>
                <c:pt idx="11">
                  <c:v>99.829760553961492</c:v>
                </c:pt>
                <c:pt idx="12">
                  <c:v>99.747129095367569</c:v>
                </c:pt>
                <c:pt idx="13">
                  <c:v>99.18233430838211</c:v>
                </c:pt>
                <c:pt idx="14">
                  <c:v>97.924043347162637</c:v>
                </c:pt>
                <c:pt idx="15">
                  <c:v>97.676353581860184</c:v>
                </c:pt>
                <c:pt idx="16">
                  <c:v>97.281343797903617</c:v>
                </c:pt>
                <c:pt idx="17">
                  <c:v>96.990670204934943</c:v>
                </c:pt>
                <c:pt idx="18">
                  <c:v>96.268891421090601</c:v>
                </c:pt>
                <c:pt idx="19">
                  <c:v>96.264983109507895</c:v>
                </c:pt>
                <c:pt idx="20">
                  <c:v>96.023963297837966</c:v>
                </c:pt>
                <c:pt idx="21">
                  <c:v>95.431176427076352</c:v>
                </c:pt>
                <c:pt idx="22">
                  <c:v>95.397447089364974</c:v>
                </c:pt>
                <c:pt idx="23">
                  <c:v>95.281101996251806</c:v>
                </c:pt>
                <c:pt idx="24">
                  <c:v>95.175825522849564</c:v>
                </c:pt>
                <c:pt idx="25">
                  <c:v>94.31223927065443</c:v>
                </c:pt>
                <c:pt idx="26">
                  <c:v>93.252254329400401</c:v>
                </c:pt>
                <c:pt idx="27">
                  <c:v>91.578432178650331</c:v>
                </c:pt>
                <c:pt idx="28">
                  <c:v>91.265036866528604</c:v>
                </c:pt>
                <c:pt idx="29">
                  <c:v>91.142378917013914</c:v>
                </c:pt>
                <c:pt idx="30">
                  <c:v>90.982335926568879</c:v>
                </c:pt>
                <c:pt idx="31">
                  <c:v>90.436966272455294</c:v>
                </c:pt>
                <c:pt idx="32">
                  <c:v>89.341108721220493</c:v>
                </c:pt>
                <c:pt idx="33">
                  <c:v>88.997502356988718</c:v>
                </c:pt>
                <c:pt idx="34">
                  <c:v>88.034523445936884</c:v>
                </c:pt>
                <c:pt idx="35">
                  <c:v>86.98895577125144</c:v>
                </c:pt>
                <c:pt idx="36">
                  <c:v>86.656688790315442</c:v>
                </c:pt>
                <c:pt idx="37">
                  <c:v>86.131774467606093</c:v>
                </c:pt>
                <c:pt idx="38">
                  <c:v>85.161215291805831</c:v>
                </c:pt>
                <c:pt idx="39">
                  <c:v>84.991732152793944</c:v>
                </c:pt>
                <c:pt idx="40">
                  <c:v>84.40674204586054</c:v>
                </c:pt>
                <c:pt idx="41">
                  <c:v>82.948101252032444</c:v>
                </c:pt>
              </c:numCache>
            </c:numRef>
          </c:val>
          <c:extLst>
            <c:ext xmlns:c16="http://schemas.microsoft.com/office/drawing/2014/chart" uri="{C3380CC4-5D6E-409C-BE32-E72D297353CC}">
              <c16:uniqueId val="{00000000-FB39-401E-97C2-9F7567CFB8FE}"/>
            </c:ext>
          </c:extLst>
        </c:ser>
        <c:dLbls>
          <c:showLegendKey val="0"/>
          <c:showVal val="0"/>
          <c:showCatName val="0"/>
          <c:showSerName val="0"/>
          <c:showPercent val="0"/>
          <c:showBubbleSize val="0"/>
        </c:dLbls>
        <c:gapWidth val="219"/>
        <c:overlap val="-27"/>
        <c:axId val="377662752"/>
        <c:axId val="377665888"/>
      </c:barChart>
      <c:lineChart>
        <c:grouping val="standard"/>
        <c:varyColors val="0"/>
        <c:ser>
          <c:idx val="1"/>
          <c:order val="1"/>
          <c:tx>
            <c:strRef>
              <c:f>'labour rights'!$I$1</c:f>
              <c:strCache>
                <c:ptCount val="1"/>
                <c:pt idx="0">
                  <c:v>Level of national compliance of labour rights</c:v>
                </c:pt>
              </c:strCache>
            </c:strRef>
          </c:tx>
          <c:spPr>
            <a:ln w="25400" cap="rnd">
              <a:noFill/>
              <a:round/>
            </a:ln>
            <a:effectLst/>
          </c:spPr>
          <c:marker>
            <c:symbol val="diamond"/>
            <c:size val="3"/>
            <c:spPr>
              <a:solidFill>
                <a:srgbClr val="C00000"/>
              </a:solidFill>
              <a:ln w="9525">
                <a:noFill/>
              </a:ln>
              <a:effectLst/>
            </c:spPr>
          </c:marker>
          <c:cat>
            <c:strRef>
              <c:f>'labour rights'!$L$1:$L$43</c:f>
              <c:strCache>
                <c:ptCount val="43"/>
                <c:pt idx="0">
                  <c:v>Country</c:v>
                </c:pt>
                <c:pt idx="1">
                  <c:v>Ukraine</c:v>
                </c:pt>
                <c:pt idx="2">
                  <c:v>Sri Lanka</c:v>
                </c:pt>
                <c:pt idx="3">
                  <c:v>Cambodia</c:v>
                </c:pt>
                <c:pt idx="4">
                  <c:v>Nicaragua</c:v>
                </c:pt>
                <c:pt idx="5">
                  <c:v>Mongolia</c:v>
                </c:pt>
                <c:pt idx="6">
                  <c:v>Vietnam</c:v>
                </c:pt>
                <c:pt idx="7">
                  <c:v>Georgia</c:v>
                </c:pt>
                <c:pt idx="8">
                  <c:v>Myanmar</c:v>
                </c:pt>
                <c:pt idx="9">
                  <c:v>India</c:v>
                </c:pt>
                <c:pt idx="10">
                  <c:v>Indonesia</c:v>
                </c:pt>
                <c:pt idx="11">
                  <c:v>Bangladesh</c:v>
                </c:pt>
                <c:pt idx="12">
                  <c:v>Ghana</c:v>
                </c:pt>
                <c:pt idx="13">
                  <c:v>Morocco</c:v>
                </c:pt>
                <c:pt idx="14">
                  <c:v>Kyrgyz Republic</c:v>
                </c:pt>
                <c:pt idx="15">
                  <c:v>Bolivia</c:v>
                </c:pt>
                <c:pt idx="16">
                  <c:v>Philippines</c:v>
                </c:pt>
                <c:pt idx="17">
                  <c:v>Tunisia</c:v>
                </c:pt>
                <c:pt idx="18">
                  <c:v>Kenya</c:v>
                </c:pt>
                <c:pt idx="19">
                  <c:v>Uzbekistan</c:v>
                </c:pt>
                <c:pt idx="20">
                  <c:v>Moldova</c:v>
                </c:pt>
                <c:pt idx="21">
                  <c:v>Honduras</c:v>
                </c:pt>
                <c:pt idx="22">
                  <c:v>Solomon Islands</c:v>
                </c:pt>
                <c:pt idx="23">
                  <c:v>Cabo Verde</c:v>
                </c:pt>
                <c:pt idx="24">
                  <c:v>Bhutan</c:v>
                </c:pt>
                <c:pt idx="25">
                  <c:v>El Salvador</c:v>
                </c:pt>
                <c:pt idx="26">
                  <c:v>Côte d'Ivoire</c:v>
                </c:pt>
                <c:pt idx="27">
                  <c:v>Pakistan</c:v>
                </c:pt>
                <c:pt idx="28">
                  <c:v>Cameroon</c:v>
                </c:pt>
                <c:pt idx="29">
                  <c:v>Lao PDR</c:v>
                </c:pt>
                <c:pt idx="30">
                  <c:v>Egypt</c:v>
                </c:pt>
                <c:pt idx="31">
                  <c:v>Angola</c:v>
                </c:pt>
                <c:pt idx="32">
                  <c:v>Zambia</c:v>
                </c:pt>
                <c:pt idx="33">
                  <c:v>Mauritania</c:v>
                </c:pt>
                <c:pt idx="34">
                  <c:v>Papua New Guinea</c:v>
                </c:pt>
                <c:pt idx="35">
                  <c:v>West Bank and Gaza</c:v>
                </c:pt>
                <c:pt idx="36">
                  <c:v>Djibouti</c:v>
                </c:pt>
                <c:pt idx="37">
                  <c:v>Lesotho</c:v>
                </c:pt>
                <c:pt idx="38">
                  <c:v>Nigeria</c:v>
                </c:pt>
                <c:pt idx="39">
                  <c:v>Eswatini</c:v>
                </c:pt>
                <c:pt idx="40">
                  <c:v>Congo</c:v>
                </c:pt>
                <c:pt idx="41">
                  <c:v>Timor-Leste</c:v>
                </c:pt>
                <c:pt idx="42">
                  <c:v>Sudan</c:v>
                </c:pt>
              </c:strCache>
            </c:strRef>
          </c:cat>
          <c:val>
            <c:numRef>
              <c:f>'labour rights'!$N$2:$N$43</c:f>
              <c:numCache>
                <c:formatCode>General</c:formatCode>
                <c:ptCount val="42"/>
                <c:pt idx="0">
                  <c:v>4.2699999999999996</c:v>
                </c:pt>
                <c:pt idx="1">
                  <c:v>4.3600000000000003</c:v>
                </c:pt>
                <c:pt idx="2">
                  <c:v>6.36</c:v>
                </c:pt>
                <c:pt idx="3">
                  <c:v>2.8</c:v>
                </c:pt>
                <c:pt idx="4">
                  <c:v>1.07</c:v>
                </c:pt>
                <c:pt idx="5">
                  <c:v>10</c:v>
                </c:pt>
                <c:pt idx="6">
                  <c:v>2.85</c:v>
                </c:pt>
                <c:pt idx="7">
                  <c:v>4.16</c:v>
                </c:pt>
                <c:pt idx="8">
                  <c:v>6.23</c:v>
                </c:pt>
                <c:pt idx="9">
                  <c:v>5.19</c:v>
                </c:pt>
                <c:pt idx="10">
                  <c:v>7.13</c:v>
                </c:pt>
                <c:pt idx="11">
                  <c:v>2.35</c:v>
                </c:pt>
                <c:pt idx="12">
                  <c:v>4.5999999999999996</c:v>
                </c:pt>
                <c:pt idx="13">
                  <c:v>1.64</c:v>
                </c:pt>
                <c:pt idx="14">
                  <c:v>5.36</c:v>
                </c:pt>
                <c:pt idx="15">
                  <c:v>6.39</c:v>
                </c:pt>
                <c:pt idx="16">
                  <c:v>2.92</c:v>
                </c:pt>
                <c:pt idx="17">
                  <c:v>2.91</c:v>
                </c:pt>
                <c:pt idx="18">
                  <c:v>10</c:v>
                </c:pt>
                <c:pt idx="19">
                  <c:v>1.98</c:v>
                </c:pt>
                <c:pt idx="20">
                  <c:v>5.33</c:v>
                </c:pt>
                <c:pt idx="21">
                  <c:v>2.94</c:v>
                </c:pt>
                <c:pt idx="22">
                  <c:v>1.04</c:v>
                </c:pt>
                <c:pt idx="23">
                  <c:v>6.3785542064325398</c:v>
                </c:pt>
                <c:pt idx="24">
                  <c:v>5.21</c:v>
                </c:pt>
                <c:pt idx="25">
                  <c:v>1.26</c:v>
                </c:pt>
                <c:pt idx="26">
                  <c:v>7.81</c:v>
                </c:pt>
                <c:pt idx="27">
                  <c:v>5.81</c:v>
                </c:pt>
                <c:pt idx="28">
                  <c:v>10</c:v>
                </c:pt>
                <c:pt idx="29">
                  <c:v>10</c:v>
                </c:pt>
                <c:pt idx="30">
                  <c:v>2.4300000000000002</c:v>
                </c:pt>
                <c:pt idx="31">
                  <c:v>4.59</c:v>
                </c:pt>
                <c:pt idx="32">
                  <c:v>4.8</c:v>
                </c:pt>
                <c:pt idx="33">
                  <c:v>2</c:v>
                </c:pt>
                <c:pt idx="34">
                  <c:v>4.9038590421631403</c:v>
                </c:pt>
                <c:pt idx="35">
                  <c:v>10</c:v>
                </c:pt>
                <c:pt idx="36">
                  <c:v>2.98</c:v>
                </c:pt>
                <c:pt idx="37">
                  <c:v>6.66</c:v>
                </c:pt>
                <c:pt idx="38">
                  <c:v>2.83938786824995</c:v>
                </c:pt>
                <c:pt idx="39">
                  <c:v>1.63</c:v>
                </c:pt>
                <c:pt idx="40">
                  <c:v>0.7</c:v>
                </c:pt>
                <c:pt idx="41">
                  <c:v>10</c:v>
                </c:pt>
              </c:numCache>
            </c:numRef>
          </c:val>
          <c:smooth val="0"/>
          <c:extLst>
            <c:ext xmlns:c16="http://schemas.microsoft.com/office/drawing/2014/chart" uri="{C3380CC4-5D6E-409C-BE32-E72D297353CC}">
              <c16:uniqueId val="{00000001-FB39-401E-97C2-9F7567CFB8FE}"/>
            </c:ext>
          </c:extLst>
        </c:ser>
        <c:dLbls>
          <c:showLegendKey val="0"/>
          <c:showVal val="0"/>
          <c:showCatName val="0"/>
          <c:showSerName val="0"/>
          <c:showPercent val="0"/>
          <c:showBubbleSize val="0"/>
        </c:dLbls>
        <c:marker val="1"/>
        <c:smooth val="0"/>
        <c:axId val="298894688"/>
        <c:axId val="377666672"/>
      </c:lineChart>
      <c:catAx>
        <c:axId val="37766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377665888"/>
        <c:crosses val="autoZero"/>
        <c:auto val="1"/>
        <c:lblAlgn val="ctr"/>
        <c:lblOffset val="100"/>
        <c:noMultiLvlLbl val="0"/>
      </c:catAx>
      <c:valAx>
        <c:axId val="377665888"/>
        <c:scaling>
          <c:orientation val="minMax"/>
          <c:min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377662752"/>
        <c:crosses val="autoZero"/>
        <c:crossBetween val="between"/>
      </c:valAx>
      <c:valAx>
        <c:axId val="377666672"/>
        <c:scaling>
          <c:orientation val="minMax"/>
          <c:max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298894688"/>
        <c:crosses val="max"/>
        <c:crossBetween val="between"/>
      </c:valAx>
      <c:catAx>
        <c:axId val="298894688"/>
        <c:scaling>
          <c:orientation val="minMax"/>
        </c:scaling>
        <c:delete val="1"/>
        <c:axPos val="b"/>
        <c:numFmt formatCode="General" sourceLinked="1"/>
        <c:majorTickMark val="out"/>
        <c:minorTickMark val="none"/>
        <c:tickLblPos val="nextTo"/>
        <c:crossAx val="377666672"/>
        <c:crosses val="autoZero"/>
        <c:auto val="1"/>
        <c:lblAlgn val="ctr"/>
        <c:lblOffset val="100"/>
        <c:noMultiLvlLbl val="0"/>
      </c:catAx>
      <c:spPr>
        <a:noFill/>
        <a:ln>
          <a:noFill/>
        </a:ln>
        <a:effectLst/>
      </c:spPr>
    </c:plotArea>
    <c:legend>
      <c:legendPos val="b"/>
      <c:layout>
        <c:manualLayout>
          <c:xMode val="edge"/>
          <c:yMode val="edge"/>
          <c:x val="8.3268611309949891E-2"/>
          <c:y val="5.8486439195100104E-3"/>
          <c:w val="0.85619005010737292"/>
          <c:h val="8.1099952775180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591855806871129E-2"/>
          <c:y val="6.1326629042990112E-2"/>
          <c:w val="0.94665170256526121"/>
          <c:h val="0.62208552975554765"/>
        </c:manualLayout>
      </c:layout>
      <c:barChart>
        <c:barDir val="col"/>
        <c:grouping val="clustered"/>
        <c:varyColors val="0"/>
        <c:ser>
          <c:idx val="0"/>
          <c:order val="0"/>
          <c:tx>
            <c:strRef>
              <c:f>'[Tavole x position paper (2) (1).xlsx]labour rights'!$H$1</c:f>
              <c:strCache>
                <c:ptCount val="1"/>
                <c:pt idx="0">
                  <c:v>SDG8 score (lhs)</c:v>
                </c:pt>
              </c:strCache>
            </c:strRef>
          </c:tx>
          <c:spPr>
            <a:solidFill>
              <a:srgbClr val="002060"/>
            </a:solidFill>
            <a:ln>
              <a:noFill/>
            </a:ln>
            <a:effectLst/>
          </c:spPr>
          <c:invertIfNegative val="0"/>
          <c:cat>
            <c:strRef>
              <c:f>'[Tavole x position paper (2) (1).xlsx]labour rights'!$Q$2:$Q$30</c:f>
              <c:strCache>
                <c:ptCount val="29"/>
                <c:pt idx="0">
                  <c:v>Togo</c:v>
                </c:pt>
                <c:pt idx="1">
                  <c:v>Nepal</c:v>
                </c:pt>
                <c:pt idx="2">
                  <c:v>Tanzania</c:v>
                </c:pt>
                <c:pt idx="3">
                  <c:v>Senegal</c:v>
                </c:pt>
                <c:pt idx="4">
                  <c:v>Ethiopia</c:v>
                </c:pt>
                <c:pt idx="5">
                  <c:v>Sierra Leone</c:v>
                </c:pt>
                <c:pt idx="6">
                  <c:v>Uganda</c:v>
                </c:pt>
                <c:pt idx="7">
                  <c:v>Niger</c:v>
                </c:pt>
                <c:pt idx="8">
                  <c:v>Malawi</c:v>
                </c:pt>
                <c:pt idx="9">
                  <c:v>Benin</c:v>
                </c:pt>
                <c:pt idx="10">
                  <c:v>Mozambique</c:v>
                </c:pt>
                <c:pt idx="11">
                  <c:v>Guinea</c:v>
                </c:pt>
                <c:pt idx="12">
                  <c:v>Rwanda</c:v>
                </c:pt>
                <c:pt idx="13">
                  <c:v>Tajikistan</c:v>
                </c:pt>
                <c:pt idx="14">
                  <c:v>Liberia</c:v>
                </c:pt>
                <c:pt idx="15">
                  <c:v>Madagascar</c:v>
                </c:pt>
                <c:pt idx="16">
                  <c:v>Burundi</c:v>
                </c:pt>
                <c:pt idx="17">
                  <c:v>Central African Republic</c:v>
                </c:pt>
                <c:pt idx="18">
                  <c:v>Zimbabwe</c:v>
                </c:pt>
                <c:pt idx="19">
                  <c:v>Syrian Arab Republic</c:v>
                </c:pt>
                <c:pt idx="20">
                  <c:v>Dem. Rep. Congo</c:v>
                </c:pt>
                <c:pt idx="21">
                  <c:v>Burkina Faso</c:v>
                </c:pt>
                <c:pt idx="22">
                  <c:v>Comoros</c:v>
                </c:pt>
                <c:pt idx="23">
                  <c:v>Mali</c:v>
                </c:pt>
                <c:pt idx="24">
                  <c:v>Haiti</c:v>
                </c:pt>
                <c:pt idx="25">
                  <c:v>Yemen</c:v>
                </c:pt>
                <c:pt idx="26">
                  <c:v>Chad</c:v>
                </c:pt>
                <c:pt idx="27">
                  <c:v>Afghanistan</c:v>
                </c:pt>
                <c:pt idx="28">
                  <c:v>South Sudan</c:v>
                </c:pt>
              </c:strCache>
            </c:strRef>
          </c:cat>
          <c:val>
            <c:numRef>
              <c:f>'[Tavole x position paper (2) (1).xlsx]labour rights'!$R$2:$R$30</c:f>
              <c:numCache>
                <c:formatCode>0.00</c:formatCode>
                <c:ptCount val="29"/>
                <c:pt idx="0">
                  <c:v>97.515710024660208</c:v>
                </c:pt>
                <c:pt idx="1">
                  <c:v>95.47666122398131</c:v>
                </c:pt>
                <c:pt idx="2">
                  <c:v>95.112856187985813</c:v>
                </c:pt>
                <c:pt idx="3">
                  <c:v>94.095663186873935</c:v>
                </c:pt>
                <c:pt idx="4">
                  <c:v>92.921226236407861</c:v>
                </c:pt>
                <c:pt idx="5">
                  <c:v>92.273710304720012</c:v>
                </c:pt>
                <c:pt idx="6">
                  <c:v>91.105713628487834</c:v>
                </c:pt>
                <c:pt idx="7">
                  <c:v>90.859019863406303</c:v>
                </c:pt>
                <c:pt idx="8">
                  <c:v>90.604382590048615</c:v>
                </c:pt>
                <c:pt idx="9">
                  <c:v>90.526208770072287</c:v>
                </c:pt>
                <c:pt idx="10">
                  <c:v>90.521474705209357</c:v>
                </c:pt>
                <c:pt idx="11">
                  <c:v>89.858696232982894</c:v>
                </c:pt>
                <c:pt idx="12">
                  <c:v>89.516544923102884</c:v>
                </c:pt>
                <c:pt idx="13">
                  <c:v>89.32480541122456</c:v>
                </c:pt>
                <c:pt idx="14">
                  <c:v>88.818219856660903</c:v>
                </c:pt>
                <c:pt idx="15">
                  <c:v>88.529022343312107</c:v>
                </c:pt>
                <c:pt idx="16">
                  <c:v>88.14855664886926</c:v>
                </c:pt>
                <c:pt idx="17">
                  <c:v>87.678684189796286</c:v>
                </c:pt>
                <c:pt idx="18">
                  <c:v>87.609276643198342</c:v>
                </c:pt>
                <c:pt idx="19">
                  <c:v>87.428125781149205</c:v>
                </c:pt>
                <c:pt idx="20">
                  <c:v>86.874612305829686</c:v>
                </c:pt>
                <c:pt idx="21">
                  <c:v>86.416479252856803</c:v>
                </c:pt>
                <c:pt idx="22">
                  <c:v>85.940938855511021</c:v>
                </c:pt>
                <c:pt idx="23">
                  <c:v>84.662890696798158</c:v>
                </c:pt>
                <c:pt idx="24">
                  <c:v>83.732520718329795</c:v>
                </c:pt>
                <c:pt idx="25">
                  <c:v>83.076658148208011</c:v>
                </c:pt>
                <c:pt idx="26">
                  <c:v>82.062065879325473</c:v>
                </c:pt>
                <c:pt idx="27">
                  <c:v>81.839999664598508</c:v>
                </c:pt>
                <c:pt idx="28">
                  <c:v>77.626759509302389</c:v>
                </c:pt>
              </c:numCache>
            </c:numRef>
          </c:val>
          <c:extLst>
            <c:ext xmlns:c16="http://schemas.microsoft.com/office/drawing/2014/chart" uri="{C3380CC4-5D6E-409C-BE32-E72D297353CC}">
              <c16:uniqueId val="{00000000-EB16-425B-93C4-84ED789DA639}"/>
            </c:ext>
          </c:extLst>
        </c:ser>
        <c:dLbls>
          <c:showLegendKey val="0"/>
          <c:showVal val="0"/>
          <c:showCatName val="0"/>
          <c:showSerName val="0"/>
          <c:showPercent val="0"/>
          <c:showBubbleSize val="0"/>
        </c:dLbls>
        <c:gapWidth val="219"/>
        <c:overlap val="-27"/>
        <c:axId val="422288472"/>
        <c:axId val="422288864"/>
      </c:barChart>
      <c:lineChart>
        <c:grouping val="standard"/>
        <c:varyColors val="0"/>
        <c:ser>
          <c:idx val="1"/>
          <c:order val="1"/>
          <c:tx>
            <c:strRef>
              <c:f>'[Tavole x position paper (2) (1).xlsx]labour rights'!$I$1</c:f>
              <c:strCache>
                <c:ptCount val="1"/>
                <c:pt idx="0">
                  <c:v>Level of national compliance of labour rights</c:v>
                </c:pt>
              </c:strCache>
            </c:strRef>
          </c:tx>
          <c:spPr>
            <a:ln w="25400" cap="rnd">
              <a:noFill/>
              <a:round/>
            </a:ln>
            <a:effectLst/>
          </c:spPr>
          <c:marker>
            <c:symbol val="diamond"/>
            <c:size val="3"/>
            <c:spPr>
              <a:solidFill>
                <a:srgbClr val="C00000"/>
              </a:solidFill>
              <a:ln w="9525">
                <a:noFill/>
              </a:ln>
              <a:effectLst/>
            </c:spPr>
          </c:marker>
          <c:cat>
            <c:strRef>
              <c:f>'[Tavole x position paper (2) (1).xlsx]labour rights'!$Q$2:$Q$30</c:f>
              <c:strCache>
                <c:ptCount val="29"/>
                <c:pt idx="0">
                  <c:v>Togo</c:v>
                </c:pt>
                <c:pt idx="1">
                  <c:v>Nepal</c:v>
                </c:pt>
                <c:pt idx="2">
                  <c:v>Tanzania</c:v>
                </c:pt>
                <c:pt idx="3">
                  <c:v>Senegal</c:v>
                </c:pt>
                <c:pt idx="4">
                  <c:v>Ethiopia</c:v>
                </c:pt>
                <c:pt idx="5">
                  <c:v>Sierra Leone</c:v>
                </c:pt>
                <c:pt idx="6">
                  <c:v>Uganda</c:v>
                </c:pt>
                <c:pt idx="7">
                  <c:v>Niger</c:v>
                </c:pt>
                <c:pt idx="8">
                  <c:v>Malawi</c:v>
                </c:pt>
                <c:pt idx="9">
                  <c:v>Benin</c:v>
                </c:pt>
                <c:pt idx="10">
                  <c:v>Mozambique</c:v>
                </c:pt>
                <c:pt idx="11">
                  <c:v>Guinea</c:v>
                </c:pt>
                <c:pt idx="12">
                  <c:v>Rwanda</c:v>
                </c:pt>
                <c:pt idx="13">
                  <c:v>Tajikistan</c:v>
                </c:pt>
                <c:pt idx="14">
                  <c:v>Liberia</c:v>
                </c:pt>
                <c:pt idx="15">
                  <c:v>Madagascar</c:v>
                </c:pt>
                <c:pt idx="16">
                  <c:v>Burundi</c:v>
                </c:pt>
                <c:pt idx="17">
                  <c:v>Central African Republic</c:v>
                </c:pt>
                <c:pt idx="18">
                  <c:v>Zimbabwe</c:v>
                </c:pt>
                <c:pt idx="19">
                  <c:v>Syrian Arab Republic</c:v>
                </c:pt>
                <c:pt idx="20">
                  <c:v>Dem. Rep. Congo</c:v>
                </c:pt>
                <c:pt idx="21">
                  <c:v>Burkina Faso</c:v>
                </c:pt>
                <c:pt idx="22">
                  <c:v>Comoros</c:v>
                </c:pt>
                <c:pt idx="23">
                  <c:v>Mali</c:v>
                </c:pt>
                <c:pt idx="24">
                  <c:v>Haiti</c:v>
                </c:pt>
                <c:pt idx="25">
                  <c:v>Yemen</c:v>
                </c:pt>
                <c:pt idx="26">
                  <c:v>Chad</c:v>
                </c:pt>
                <c:pt idx="27">
                  <c:v>Afghanistan</c:v>
                </c:pt>
                <c:pt idx="28">
                  <c:v>South Sudan</c:v>
                </c:pt>
              </c:strCache>
            </c:strRef>
          </c:cat>
          <c:val>
            <c:numRef>
              <c:f>'[Tavole x position paper (2) (1).xlsx]labour rights'!$S$2:$S$30</c:f>
              <c:numCache>
                <c:formatCode>General</c:formatCode>
                <c:ptCount val="29"/>
                <c:pt idx="0">
                  <c:v>0.94</c:v>
                </c:pt>
                <c:pt idx="1">
                  <c:v>3.43</c:v>
                </c:pt>
                <c:pt idx="2">
                  <c:v>3.83</c:v>
                </c:pt>
                <c:pt idx="3">
                  <c:v>4.5</c:v>
                </c:pt>
                <c:pt idx="4">
                  <c:v>2.94</c:v>
                </c:pt>
                <c:pt idx="5">
                  <c:v>2.48</c:v>
                </c:pt>
                <c:pt idx="6">
                  <c:v>2.57</c:v>
                </c:pt>
                <c:pt idx="7">
                  <c:v>1.46</c:v>
                </c:pt>
                <c:pt idx="8">
                  <c:v>1.84</c:v>
                </c:pt>
                <c:pt idx="9">
                  <c:v>3.81</c:v>
                </c:pt>
                <c:pt idx="10">
                  <c:v>2.92</c:v>
                </c:pt>
                <c:pt idx="11">
                  <c:v>1.78</c:v>
                </c:pt>
                <c:pt idx="12">
                  <c:v>3.95</c:v>
                </c:pt>
                <c:pt idx="13">
                  <c:v>0.91</c:v>
                </c:pt>
                <c:pt idx="14">
                  <c:v>2.63</c:v>
                </c:pt>
                <c:pt idx="15">
                  <c:v>2.4</c:v>
                </c:pt>
                <c:pt idx="16">
                  <c:v>4.29</c:v>
                </c:pt>
                <c:pt idx="17">
                  <c:v>2.11</c:v>
                </c:pt>
                <c:pt idx="18">
                  <c:v>7.12</c:v>
                </c:pt>
                <c:pt idx="19">
                  <c:v>10</c:v>
                </c:pt>
                <c:pt idx="20">
                  <c:v>4.82</c:v>
                </c:pt>
                <c:pt idx="21">
                  <c:v>1.8</c:v>
                </c:pt>
                <c:pt idx="22">
                  <c:v>0.52</c:v>
                </c:pt>
                <c:pt idx="23">
                  <c:v>3.54</c:v>
                </c:pt>
                <c:pt idx="24">
                  <c:v>3.82</c:v>
                </c:pt>
                <c:pt idx="25">
                  <c:v>2.57</c:v>
                </c:pt>
                <c:pt idx="26">
                  <c:v>2.58</c:v>
                </c:pt>
                <c:pt idx="27">
                  <c:v>0.9</c:v>
                </c:pt>
                <c:pt idx="28">
                  <c:v>2.5099999999999998</c:v>
                </c:pt>
              </c:numCache>
            </c:numRef>
          </c:val>
          <c:smooth val="0"/>
          <c:extLst>
            <c:ext xmlns:c16="http://schemas.microsoft.com/office/drawing/2014/chart" uri="{C3380CC4-5D6E-409C-BE32-E72D297353CC}">
              <c16:uniqueId val="{00000001-EB16-425B-93C4-84ED789DA639}"/>
            </c:ext>
          </c:extLst>
        </c:ser>
        <c:dLbls>
          <c:showLegendKey val="0"/>
          <c:showVal val="0"/>
          <c:showCatName val="0"/>
          <c:showSerName val="0"/>
          <c:showPercent val="0"/>
          <c:showBubbleSize val="0"/>
        </c:dLbls>
        <c:marker val="1"/>
        <c:smooth val="0"/>
        <c:axId val="422289648"/>
        <c:axId val="422289256"/>
      </c:lineChart>
      <c:catAx>
        <c:axId val="42228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it-IT"/>
          </a:p>
        </c:txPr>
        <c:crossAx val="422288864"/>
        <c:crosses val="autoZero"/>
        <c:auto val="1"/>
        <c:lblAlgn val="ctr"/>
        <c:lblOffset val="100"/>
        <c:noMultiLvlLbl val="0"/>
      </c:catAx>
      <c:valAx>
        <c:axId val="422288864"/>
        <c:scaling>
          <c:orientation val="minMax"/>
          <c:min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422288472"/>
        <c:crosses val="autoZero"/>
        <c:crossBetween val="between"/>
      </c:valAx>
      <c:valAx>
        <c:axId val="4222892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it-IT"/>
          </a:p>
        </c:txPr>
        <c:crossAx val="422289648"/>
        <c:crosses val="max"/>
        <c:crossBetween val="between"/>
      </c:valAx>
      <c:catAx>
        <c:axId val="422289648"/>
        <c:scaling>
          <c:orientation val="minMax"/>
        </c:scaling>
        <c:delete val="1"/>
        <c:axPos val="b"/>
        <c:numFmt formatCode="General" sourceLinked="1"/>
        <c:majorTickMark val="out"/>
        <c:minorTickMark val="none"/>
        <c:tickLblPos val="nextTo"/>
        <c:crossAx val="422289256"/>
        <c:crosses val="autoZero"/>
        <c:auto val="1"/>
        <c:lblAlgn val="ctr"/>
        <c:lblOffset val="100"/>
        <c:noMultiLvlLbl val="0"/>
      </c:catAx>
      <c:spPr>
        <a:noFill/>
        <a:ln>
          <a:noFill/>
        </a:ln>
        <a:effectLst/>
      </c:spPr>
    </c:plotArea>
    <c:legend>
      <c:legendPos val="b"/>
      <c:layout>
        <c:manualLayout>
          <c:xMode val="edge"/>
          <c:yMode val="edge"/>
          <c:x val="8.3268611309949891E-2"/>
          <c:y val="5.8486439195100104E-3"/>
          <c:w val="0.85619005010737292"/>
          <c:h val="8.1099952775180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7-05T09:37:28.407" idx="1">
    <p:pos x="4932" y="2123"/>
    <p:text>Non si capisce</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CFEF15-E2A1-4B79-9AB3-7E4BCC87B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0FBE2A79-8150-432F-8567-B22070329E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pitchFamily="34" charset="0"/>
              </a:defRPr>
            </a:lvl1pPr>
          </a:lstStyle>
          <a:p>
            <a:pPr>
              <a:defRPr/>
            </a:pPr>
            <a:fld id="{697B473D-D8F8-4E2F-A65C-1395D15EF097}" type="datetimeFigureOut">
              <a:rPr lang="en-US"/>
              <a:pPr>
                <a:defRPr/>
              </a:pPr>
              <a:t>11/21/2019</a:t>
            </a:fld>
            <a:endParaRPr lang="en-US"/>
          </a:p>
        </p:txBody>
      </p:sp>
      <p:sp>
        <p:nvSpPr>
          <p:cNvPr id="4" name="Footer Placeholder 3">
            <a:extLst>
              <a:ext uri="{FF2B5EF4-FFF2-40B4-BE49-F238E27FC236}">
                <a16:creationId xmlns:a16="http://schemas.microsoft.com/office/drawing/2014/main" id="{544D3483-3D37-4CCA-B467-42C07A2EFD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C03E61E2-CB03-4899-9AFD-E7B0B8BCB343}"/>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BEA3316-D5A0-4769-89B4-8CE4D42EB804}" type="slidenum">
              <a:rPr lang="en-US" altLang="it-IT"/>
              <a:pPr/>
              <a:t>‹N›</a:t>
            </a:fld>
            <a:endParaRPr lang="en-US" altLang="it-IT"/>
          </a:p>
        </p:txBody>
      </p:sp>
    </p:spTree>
    <p:extLst>
      <p:ext uri="{BB962C8B-B14F-4D97-AF65-F5344CB8AC3E}">
        <p14:creationId xmlns:p14="http://schemas.microsoft.com/office/powerpoint/2010/main" val="3104973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33CF274-0553-47F4-9C81-3103F198FB51}"/>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ＭＳ Ｐゴシック" panose="020B0600070205080204" pitchFamily="34" charset="-128"/>
                <a:cs typeface="+mn-cs"/>
              </a:defRPr>
            </a:lvl1pPr>
          </a:lstStyle>
          <a:p>
            <a:pPr>
              <a:defRPr/>
            </a:pPr>
            <a:endParaRPr lang="it-IT" altLang="it-IT"/>
          </a:p>
        </p:txBody>
      </p:sp>
      <p:sp>
        <p:nvSpPr>
          <p:cNvPr id="3075" name="Rectangle 3">
            <a:extLst>
              <a:ext uri="{FF2B5EF4-FFF2-40B4-BE49-F238E27FC236}">
                <a16:creationId xmlns:a16="http://schemas.microsoft.com/office/drawing/2014/main" id="{34C6CD41-196A-4F85-AE59-CAC23FB454B2}"/>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34" charset="-128"/>
                <a:cs typeface="+mn-cs"/>
              </a:defRPr>
            </a:lvl1pPr>
          </a:lstStyle>
          <a:p>
            <a:pPr>
              <a:defRPr/>
            </a:pPr>
            <a:endParaRPr lang="it-IT" altLang="it-IT"/>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98EB8FF-849E-47C4-A3A7-8626E8A6FA7E}"/>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3078" name="Rectangle 6">
            <a:extLst>
              <a:ext uri="{FF2B5EF4-FFF2-40B4-BE49-F238E27FC236}">
                <a16:creationId xmlns:a16="http://schemas.microsoft.com/office/drawing/2014/main" id="{47220EAD-FE7F-4B6B-85EE-EEA880F6F9C0}"/>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ＭＳ Ｐゴシック" panose="020B0600070205080204" pitchFamily="34" charset="-128"/>
                <a:cs typeface="+mn-cs"/>
              </a:defRPr>
            </a:lvl1pPr>
          </a:lstStyle>
          <a:p>
            <a:pPr>
              <a:defRPr/>
            </a:pPr>
            <a:endParaRPr lang="it-IT" altLang="it-IT"/>
          </a:p>
        </p:txBody>
      </p:sp>
      <p:sp>
        <p:nvSpPr>
          <p:cNvPr id="3079" name="Rectangle 7">
            <a:extLst>
              <a:ext uri="{FF2B5EF4-FFF2-40B4-BE49-F238E27FC236}">
                <a16:creationId xmlns:a16="http://schemas.microsoft.com/office/drawing/2014/main" id="{E3ACCC3D-CB7C-4CCC-A9B4-E1249A94E33C}"/>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fld id="{3950BB96-E403-4589-894A-087994EA578A}" type="slidenum">
              <a:rPr lang="it-IT" altLang="en-US"/>
              <a:pPr/>
              <a:t>‹N›</a:t>
            </a:fld>
            <a:endParaRPr lang="it-IT" altLang="en-US"/>
          </a:p>
        </p:txBody>
      </p:sp>
    </p:spTree>
    <p:extLst>
      <p:ext uri="{BB962C8B-B14F-4D97-AF65-F5344CB8AC3E}">
        <p14:creationId xmlns:p14="http://schemas.microsoft.com/office/powerpoint/2010/main" val="5380005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ChangeArrowheads="1" noTextEdit="1"/>
          </p:cNvSpPr>
          <p:nvPr>
            <p:ph type="sldImg"/>
          </p:nvPr>
        </p:nvSpPr>
        <p:spPr>
          <a:ln/>
        </p:spPr>
      </p:sp>
      <p:sp>
        <p:nvSpPr>
          <p:cNvPr id="10243" name="Segnaposto not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a:latin typeface="Arial" charset="0"/>
              </a:rPr>
              <a:t>Also trade union indicators, therefore additional to official indicators agreed by the United Nations. These are meant to complement the official indicators, covering issues of particular relevance to trade unions which have not been incorporated in the official process.</a:t>
            </a:r>
            <a:endParaRPr lang="it-IT" altLang="it-IT">
              <a:latin typeface="Arial" charset="0"/>
            </a:endParaRPr>
          </a:p>
        </p:txBody>
      </p:sp>
      <p:sp>
        <p:nvSpPr>
          <p:cNvPr id="10244" name="Segnaposto numero diapositiva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BFB2C54-4C91-4082-90DB-2AAB3EAF67CD}" type="slidenum">
              <a:rPr lang="it-IT" altLang="en-US" sz="1200"/>
              <a:pPr/>
              <a:t>6</a:t>
            </a:fld>
            <a:endParaRPr lang="it-IT" altLang="en-US" sz="1200"/>
          </a:p>
        </p:txBody>
      </p:sp>
    </p:spTree>
    <p:extLst>
      <p:ext uri="{BB962C8B-B14F-4D97-AF65-F5344CB8AC3E}">
        <p14:creationId xmlns:p14="http://schemas.microsoft.com/office/powerpoint/2010/main" val="185823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ChangeArrowheads="1" noTextEdit="1"/>
          </p:cNvSpPr>
          <p:nvPr>
            <p:ph type="sldImg"/>
          </p:nvPr>
        </p:nvSpPr>
        <p:spPr>
          <a:ln/>
        </p:spPr>
      </p:sp>
      <p:sp>
        <p:nvSpPr>
          <p:cNvPr id="204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
        <p:nvSpPr>
          <p:cNvPr id="204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77C632-B467-4396-87B8-A0DE88FC3729}" type="slidenum">
              <a:rPr lang="it-IT" altLang="en-US" sz="1200"/>
              <a:pPr/>
              <a:t>12</a:t>
            </a:fld>
            <a:endParaRPr lang="it-IT" altLang="en-US" sz="1200"/>
          </a:p>
        </p:txBody>
      </p:sp>
    </p:spTree>
    <p:extLst>
      <p:ext uri="{BB962C8B-B14F-4D97-AF65-F5344CB8AC3E}">
        <p14:creationId xmlns:p14="http://schemas.microsoft.com/office/powerpoint/2010/main" val="359339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ChangeArrowheads="1" noTextEdit="1"/>
          </p:cNvSpPr>
          <p:nvPr>
            <p:ph type="sldImg"/>
          </p:nvPr>
        </p:nvSpPr>
        <p:spPr>
          <a:ln/>
        </p:spPr>
      </p:sp>
      <p:sp>
        <p:nvSpPr>
          <p:cNvPr id="204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
        <p:nvSpPr>
          <p:cNvPr id="204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77C632-B467-4396-87B8-A0DE88FC3729}" type="slidenum">
              <a:rPr lang="it-IT" altLang="en-US" sz="1200"/>
              <a:pPr/>
              <a:t>14</a:t>
            </a:fld>
            <a:endParaRPr lang="it-IT" altLang="en-US" sz="1200"/>
          </a:p>
        </p:txBody>
      </p:sp>
    </p:spTree>
    <p:extLst>
      <p:ext uri="{BB962C8B-B14F-4D97-AF65-F5344CB8AC3E}">
        <p14:creationId xmlns:p14="http://schemas.microsoft.com/office/powerpoint/2010/main" val="305546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ChangeArrowheads="1" noTextEdit="1"/>
          </p:cNvSpPr>
          <p:nvPr>
            <p:ph type="sldImg"/>
          </p:nvPr>
        </p:nvSpPr>
        <p:spPr>
          <a:ln/>
        </p:spPr>
      </p:sp>
      <p:sp>
        <p:nvSpPr>
          <p:cNvPr id="204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
        <p:nvSpPr>
          <p:cNvPr id="204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77C632-B467-4396-87B8-A0DE88FC3729}" type="slidenum">
              <a:rPr lang="it-IT" altLang="en-US" sz="1200"/>
              <a:pPr/>
              <a:t>16</a:t>
            </a:fld>
            <a:endParaRPr lang="it-IT" altLang="en-US" sz="1200"/>
          </a:p>
        </p:txBody>
      </p:sp>
    </p:spTree>
    <p:extLst>
      <p:ext uri="{BB962C8B-B14F-4D97-AF65-F5344CB8AC3E}">
        <p14:creationId xmlns:p14="http://schemas.microsoft.com/office/powerpoint/2010/main" val="60771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ChangeArrowheads="1" noTextEdit="1"/>
          </p:cNvSpPr>
          <p:nvPr>
            <p:ph type="sldImg"/>
          </p:nvPr>
        </p:nvSpPr>
        <p:spPr>
          <a:ln/>
        </p:spPr>
      </p:sp>
      <p:sp>
        <p:nvSpPr>
          <p:cNvPr id="204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
        <p:nvSpPr>
          <p:cNvPr id="204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77C632-B467-4396-87B8-A0DE88FC3729}" type="slidenum">
              <a:rPr lang="it-IT" altLang="en-US" sz="1200"/>
              <a:pPr/>
              <a:t>18</a:t>
            </a:fld>
            <a:endParaRPr lang="it-IT" altLang="en-US" sz="1200"/>
          </a:p>
        </p:txBody>
      </p:sp>
    </p:spTree>
    <p:extLst>
      <p:ext uri="{BB962C8B-B14F-4D97-AF65-F5344CB8AC3E}">
        <p14:creationId xmlns:p14="http://schemas.microsoft.com/office/powerpoint/2010/main" val="284376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ChangeArrowheads="1" noTextEdit="1"/>
          </p:cNvSpPr>
          <p:nvPr>
            <p:ph type="sldImg"/>
          </p:nvPr>
        </p:nvSpPr>
        <p:spPr>
          <a:ln/>
        </p:spPr>
      </p:sp>
      <p:sp>
        <p:nvSpPr>
          <p:cNvPr id="204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
        <p:nvSpPr>
          <p:cNvPr id="204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77C632-B467-4396-87B8-A0DE88FC3729}" type="slidenum">
              <a:rPr lang="it-IT" altLang="en-US" sz="1200"/>
              <a:pPr/>
              <a:t>20</a:t>
            </a:fld>
            <a:endParaRPr lang="it-IT" altLang="en-US" sz="1200"/>
          </a:p>
        </p:txBody>
      </p:sp>
    </p:spTree>
    <p:extLst>
      <p:ext uri="{BB962C8B-B14F-4D97-AF65-F5344CB8AC3E}">
        <p14:creationId xmlns:p14="http://schemas.microsoft.com/office/powerpoint/2010/main" val="349843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ChangeArrowheads="1" noTextEdit="1"/>
          </p:cNvSpPr>
          <p:nvPr>
            <p:ph type="sldImg"/>
          </p:nvPr>
        </p:nvSpPr>
        <p:spPr>
          <a:ln/>
        </p:spPr>
      </p:sp>
      <p:sp>
        <p:nvSpPr>
          <p:cNvPr id="204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
        <p:nvSpPr>
          <p:cNvPr id="204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77C632-B467-4396-87B8-A0DE88FC3729}" type="slidenum">
              <a:rPr lang="it-IT" altLang="en-US" sz="1200"/>
              <a:pPr/>
              <a:t>21</a:t>
            </a:fld>
            <a:endParaRPr lang="it-IT" altLang="en-US" sz="1200"/>
          </a:p>
        </p:txBody>
      </p:sp>
    </p:spTree>
    <p:extLst>
      <p:ext uri="{BB962C8B-B14F-4D97-AF65-F5344CB8AC3E}">
        <p14:creationId xmlns:p14="http://schemas.microsoft.com/office/powerpoint/2010/main" val="248894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ChangeArrowheads="1" noTextEdit="1"/>
          </p:cNvSpPr>
          <p:nvPr>
            <p:ph type="sldImg"/>
          </p:nvPr>
        </p:nvSpPr>
        <p:spPr>
          <a:ln/>
        </p:spPr>
      </p:sp>
      <p:sp>
        <p:nvSpPr>
          <p:cNvPr id="204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charset="0"/>
            </a:endParaRPr>
          </a:p>
        </p:txBody>
      </p:sp>
      <p:sp>
        <p:nvSpPr>
          <p:cNvPr id="204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777C632-B467-4396-87B8-A0DE88FC3729}" type="slidenum">
              <a:rPr lang="it-IT" altLang="en-US" sz="1200"/>
              <a:pPr/>
              <a:t>23</a:t>
            </a:fld>
            <a:endParaRPr lang="it-IT" altLang="en-US" sz="1200"/>
          </a:p>
        </p:txBody>
      </p:sp>
    </p:spTree>
    <p:extLst>
      <p:ext uri="{BB962C8B-B14F-4D97-AF65-F5344CB8AC3E}">
        <p14:creationId xmlns:p14="http://schemas.microsoft.com/office/powerpoint/2010/main" val="1949315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ChangeArrowheads="1" noTextEdit="1"/>
          </p:cNvSpPr>
          <p:nvPr>
            <p:ph type="sldImg"/>
          </p:nvPr>
        </p:nvSpPr>
        <p:spPr>
          <a:ln/>
        </p:spPr>
      </p:sp>
      <p:sp>
        <p:nvSpPr>
          <p:cNvPr id="1843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latin typeface="Arial" charset="0"/>
              </a:rPr>
              <a:t>Not linked 7 (energy), 13 climate action, 14 life below water, 15 life on land</a:t>
            </a:r>
          </a:p>
        </p:txBody>
      </p:sp>
      <p:sp>
        <p:nvSpPr>
          <p:cNvPr id="1843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CC70F0CC-7BEB-4DCA-A5DF-44750C29461C}" type="slidenum">
              <a:rPr lang="it-IT" altLang="en-US" sz="1200"/>
              <a:pPr/>
              <a:t>29</a:t>
            </a:fld>
            <a:endParaRPr lang="it-IT" altLang="en-US" sz="1200"/>
          </a:p>
        </p:txBody>
      </p:sp>
    </p:spTree>
    <p:extLst>
      <p:ext uri="{BB962C8B-B14F-4D97-AF65-F5344CB8AC3E}">
        <p14:creationId xmlns:p14="http://schemas.microsoft.com/office/powerpoint/2010/main" val="2678876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riscia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286000"/>
            <a:ext cx="7772400" cy="1143000"/>
          </a:xfrm>
        </p:spPr>
        <p:txBody>
          <a:bodyPr/>
          <a:lstStyle>
            <a:lvl1pPr>
              <a:defRPr/>
            </a:lvl1pPr>
          </a:lstStyle>
          <a:p>
            <a:pPr lvl="0"/>
            <a:r>
              <a:rPr lang="it-IT" altLang="it-IT" noProof="0"/>
              <a:t>Fare clic per modificare stile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it-IT" altLang="it-IT" noProof="0"/>
              <a:t>Fare clic per modificare lo stile del sottotitolo dello schema</a:t>
            </a:r>
          </a:p>
        </p:txBody>
      </p:sp>
      <p:sp>
        <p:nvSpPr>
          <p:cNvPr id="5" name="Date Placeholder 4">
            <a:extLst>
              <a:ext uri="{FF2B5EF4-FFF2-40B4-BE49-F238E27FC236}">
                <a16:creationId xmlns:a16="http://schemas.microsoft.com/office/drawing/2014/main" id="{E036E0D4-3320-4313-BB5C-089FB8E819DB}"/>
              </a:ext>
            </a:extLst>
          </p:cNvPr>
          <p:cNvSpPr>
            <a:spLocks noGrp="1" noChangeArrowheads="1"/>
          </p:cNvSpPr>
          <p:nvPr>
            <p:ph type="dt" sz="half" idx="10"/>
          </p:nvPr>
        </p:nvSpPr>
        <p:spPr bwMode="auto">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ea typeface="ＭＳ Ｐゴシック" panose="020B0600070205080204" pitchFamily="34" charset="-128"/>
                <a:cs typeface="+mn-cs"/>
              </a:defRPr>
            </a:lvl1pPr>
          </a:lstStyle>
          <a:p>
            <a:pPr>
              <a:defRPr/>
            </a:pPr>
            <a:endParaRPr lang="it-IT" altLang="it-IT"/>
          </a:p>
        </p:txBody>
      </p:sp>
      <p:sp>
        <p:nvSpPr>
          <p:cNvPr id="6" name="Footer Placeholder 5">
            <a:extLst>
              <a:ext uri="{FF2B5EF4-FFF2-40B4-BE49-F238E27FC236}">
                <a16:creationId xmlns:a16="http://schemas.microsoft.com/office/drawing/2014/main" id="{5C654B6B-2D0C-4DE7-B3A4-03E9E6B61C18}"/>
              </a:ext>
            </a:extLst>
          </p:cNvPr>
          <p:cNvSpPr>
            <a:spLocks noGrp="1" noChangeArrowheads="1"/>
          </p:cNvSpPr>
          <p:nvPr>
            <p:ph type="ftr" sz="quarter" idx="11"/>
          </p:nvPr>
        </p:nvSpPr>
        <p:spPr/>
        <p:txBody>
          <a:bodyPr/>
          <a:lstStyle>
            <a:lvl1pPr>
              <a:defRPr/>
            </a:lvl1pPr>
          </a:lstStyle>
          <a:p>
            <a:pPr>
              <a:defRPr/>
            </a:pPr>
            <a:endParaRPr lang="it-IT" altLang="it-IT"/>
          </a:p>
        </p:txBody>
      </p:sp>
      <p:sp>
        <p:nvSpPr>
          <p:cNvPr id="7" name="Slide Number Placeholder 6">
            <a:extLst>
              <a:ext uri="{FF2B5EF4-FFF2-40B4-BE49-F238E27FC236}">
                <a16:creationId xmlns:a16="http://schemas.microsoft.com/office/drawing/2014/main" id="{279FDED5-60C9-48F6-AE9A-A2EE30137B3B}"/>
              </a:ext>
            </a:extLst>
          </p:cNvPr>
          <p:cNvSpPr>
            <a:spLocks noGrp="1" noChangeArrowheads="1"/>
          </p:cNvSpPr>
          <p:nvPr>
            <p:ph type="sldNum" sz="quarter" idx="12"/>
          </p:nvPr>
        </p:nvSpPr>
        <p:spPr bwMode="auto">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a:defRPr sz="1400"/>
            </a:lvl1pPr>
          </a:lstStyle>
          <a:p>
            <a:fld id="{7198701F-23BB-4A03-9917-117F4345CE3B}" type="slidenum">
              <a:rPr lang="it-IT" altLang="en-US"/>
              <a:pPr/>
              <a:t>‹N›</a:t>
            </a:fld>
            <a:endParaRPr lang="it-IT" altLang="en-US"/>
          </a:p>
        </p:txBody>
      </p:sp>
    </p:spTree>
    <p:extLst>
      <p:ext uri="{BB962C8B-B14F-4D97-AF65-F5344CB8AC3E}">
        <p14:creationId xmlns:p14="http://schemas.microsoft.com/office/powerpoint/2010/main" val="64467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340585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83645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96800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87257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45578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364522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78283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76377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246023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5">
            <a:extLst>
              <a:ext uri="{FF2B5EF4-FFF2-40B4-BE49-F238E27FC236}">
                <a16:creationId xmlns:a16="http://schemas.microsoft.com/office/drawing/2014/main" id="{A484BFC2-E9DD-4990-9D11-46C451A00EF2}"/>
              </a:ext>
            </a:extLst>
          </p:cNvPr>
          <p:cNvSpPr>
            <a:spLocks noGrp="1" noChangeArrowheads="1"/>
          </p:cNvSpPr>
          <p:nvPr>
            <p:ph type="ftr" sz="quarter" idx="10"/>
          </p:nvPr>
        </p:nvSpPr>
        <p:spPr>
          <a:ln/>
        </p:spPr>
        <p:txBody>
          <a:bodyPr/>
          <a:lstStyle>
            <a:lvl1pPr>
              <a:defRPr/>
            </a:lvl1pPr>
          </a:lstStyle>
          <a:p>
            <a:pPr>
              <a:defRPr/>
            </a:pPr>
            <a:endParaRPr lang="it-IT" altLang="it-IT"/>
          </a:p>
        </p:txBody>
      </p:sp>
    </p:spTree>
    <p:extLst>
      <p:ext uri="{BB962C8B-B14F-4D97-AF65-F5344CB8AC3E}">
        <p14:creationId xmlns:p14="http://schemas.microsoft.com/office/powerpoint/2010/main" val="3480826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9" name="Rectangle 5">
            <a:extLst>
              <a:ext uri="{FF2B5EF4-FFF2-40B4-BE49-F238E27FC236}">
                <a16:creationId xmlns:a16="http://schemas.microsoft.com/office/drawing/2014/main" id="{A484BFC2-E9DD-4990-9D11-46C451A00EF2}"/>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ea typeface="ＭＳ Ｐゴシック" panose="020B0600070205080204" pitchFamily="34" charset="-128"/>
                <a:cs typeface="+mn-cs"/>
              </a:defRPr>
            </a:lvl1pPr>
          </a:lstStyle>
          <a:p>
            <a:pPr>
              <a:defRPr/>
            </a:pPr>
            <a:endParaRPr lang="it-IT" altLang="it-IT"/>
          </a:p>
        </p:txBody>
      </p:sp>
      <p:pic>
        <p:nvPicPr>
          <p:cNvPr id="2" name="Picture 8" descr="striscia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04800"/>
            <a:ext cx="9144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strisciaGOAL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638" y="6172200"/>
            <a:ext cx="9067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3"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539552" y="1916832"/>
            <a:ext cx="8136904" cy="2304255"/>
          </a:xfrm>
        </p:spPr>
        <p:txBody>
          <a:bodyPr/>
          <a:lstStyle/>
          <a:p>
            <a:pPr>
              <a:spcAft>
                <a:spcPts val="600"/>
              </a:spcAft>
            </a:pPr>
            <a:r>
              <a:rPr lang="en-US" sz="2800" dirty="0">
                <a:solidFill>
                  <a:srgbClr val="002060"/>
                </a:solidFill>
                <a:latin typeface="Arial" charset="0"/>
                <a:ea typeface="ＭＳ Ｐゴシック" pitchFamily="34" charset="-128"/>
                <a:cs typeface="+mn-cs"/>
              </a:rPr>
              <a:t>Side Event of the UN’s High-Level Political Forum:</a:t>
            </a:r>
            <a:br>
              <a:rPr lang="en-US" sz="2800" dirty="0">
                <a:solidFill>
                  <a:srgbClr val="002060"/>
                </a:solidFill>
                <a:latin typeface="Arial" charset="0"/>
                <a:ea typeface="ＭＳ Ｐゴシック" pitchFamily="34" charset="-128"/>
                <a:cs typeface="+mn-cs"/>
              </a:rPr>
            </a:br>
            <a:br>
              <a:rPr lang="en-US" altLang="en-US" sz="2800" dirty="0">
                <a:solidFill>
                  <a:srgbClr val="002060"/>
                </a:solidFill>
              </a:rPr>
            </a:br>
            <a:r>
              <a:rPr lang="en-US" altLang="en-US" sz="2800" b="1" dirty="0">
                <a:solidFill>
                  <a:srgbClr val="002060"/>
                </a:solidFill>
              </a:rPr>
              <a:t>“SDG8 - Decent work and Just transition at the heart of Agenda 2030: </a:t>
            </a:r>
            <a:br>
              <a:rPr lang="en-US" altLang="en-US" sz="2800" b="1" dirty="0">
                <a:solidFill>
                  <a:srgbClr val="002060"/>
                </a:solidFill>
              </a:rPr>
            </a:br>
            <a:r>
              <a:rPr lang="en-US" altLang="en-US" sz="2800" b="1" dirty="0">
                <a:solidFill>
                  <a:srgbClr val="002060"/>
                </a:solidFill>
              </a:rPr>
              <a:t>how to make it happen</a:t>
            </a:r>
            <a:endParaRPr lang="it-IT" altLang="en-US" sz="2800" b="1" dirty="0">
              <a:solidFill>
                <a:srgbClr val="002060"/>
              </a:solidFill>
              <a:latin typeface="Trebuchet MS" pitchFamily="34" charset="0"/>
            </a:endParaRPr>
          </a:p>
        </p:txBody>
      </p:sp>
      <p:sp>
        <p:nvSpPr>
          <p:cNvPr id="2" name="CasellaDiTesto 1">
            <a:extLst>
              <a:ext uri="{FF2B5EF4-FFF2-40B4-BE49-F238E27FC236}">
                <a16:creationId xmlns:a16="http://schemas.microsoft.com/office/drawing/2014/main" id="{1E5D2773-2467-41FF-8052-026BEE43662D}"/>
              </a:ext>
            </a:extLst>
          </p:cNvPr>
          <p:cNvSpPr txBox="1"/>
          <p:nvPr/>
        </p:nvSpPr>
        <p:spPr>
          <a:xfrm>
            <a:off x="5148064" y="4725144"/>
            <a:ext cx="3672408" cy="1200329"/>
          </a:xfrm>
          <a:prstGeom prst="rect">
            <a:avLst/>
          </a:prstGeom>
          <a:noFill/>
        </p:spPr>
        <p:txBody>
          <a:bodyPr wrap="square" rtlCol="0">
            <a:spAutoFit/>
          </a:bodyPr>
          <a:lstStyle/>
          <a:p>
            <a:r>
              <a:rPr lang="it-IT" i="1" dirty="0">
                <a:solidFill>
                  <a:srgbClr val="002060"/>
                </a:solidFill>
              </a:rPr>
              <a:t>Prof: Enrico Giovannini</a:t>
            </a:r>
          </a:p>
          <a:p>
            <a:endParaRPr lang="it-IT" i="1" dirty="0">
              <a:solidFill>
                <a:srgbClr val="002060"/>
              </a:solidFill>
            </a:endParaRPr>
          </a:p>
          <a:p>
            <a:r>
              <a:rPr lang="en-US" i="1" dirty="0">
                <a:solidFill>
                  <a:srgbClr val="002060"/>
                </a:solidFill>
              </a:rPr>
              <a:t>New York, July 2019</a:t>
            </a:r>
            <a:endParaRPr lang="it-IT" i="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noChangeArrowheads="1"/>
          </p:cNvSpPr>
          <p:nvPr>
            <p:ph idx="1"/>
          </p:nvPr>
        </p:nvSpPr>
        <p:spPr>
          <a:xfrm>
            <a:off x="359569" y="2060848"/>
            <a:ext cx="8424862" cy="4319587"/>
          </a:xfrm>
        </p:spPr>
        <p:txBody>
          <a:bodyPr/>
          <a:lstStyle/>
          <a:p>
            <a:pPr marL="0" indent="0" algn="just">
              <a:buNone/>
            </a:pPr>
            <a:r>
              <a:rPr lang="en-US" altLang="it-IT" sz="1800" dirty="0"/>
              <a:t>In this work we apply an </a:t>
            </a:r>
            <a:r>
              <a:rPr lang="en-US" altLang="it-IT" sz="1800" b="1" dirty="0"/>
              <a:t>adaptation of the AMPI methodology </a:t>
            </a:r>
            <a:r>
              <a:rPr lang="en-US" altLang="it-IT" sz="1800" dirty="0"/>
              <a:t>(Mazziotta and Pareto, 2016) that </a:t>
            </a:r>
            <a:r>
              <a:rPr lang="en-US" altLang="it-IT" sz="1800" dirty="0" err="1"/>
              <a:t>ASviS</a:t>
            </a:r>
            <a:r>
              <a:rPr lang="en-US" altLang="it-IT" sz="1800" dirty="0"/>
              <a:t> uses regularly to monitor the 2030 Agenda at Italian and European level. </a:t>
            </a:r>
          </a:p>
          <a:p>
            <a:pPr marL="0" indent="0" algn="just">
              <a:buNone/>
            </a:pPr>
            <a:endParaRPr lang="en-US" altLang="it-IT" sz="1800" dirty="0"/>
          </a:p>
          <a:p>
            <a:pPr marL="0" indent="0" algn="just">
              <a:buNone/>
            </a:pPr>
            <a:r>
              <a:rPr lang="en-US" altLang="it-IT" sz="1800" dirty="0"/>
              <a:t>The AMPI is a non-compensatory composite index based on a </a:t>
            </a:r>
            <a:r>
              <a:rPr lang="en-US" altLang="it-IT" sz="1800" b="1" dirty="0"/>
              <a:t>min-max normalization </a:t>
            </a:r>
            <a:r>
              <a:rPr lang="en-US" altLang="it-IT" sz="1800" dirty="0"/>
              <a:t>that transforms the metric of elementary indicators into a </a:t>
            </a:r>
            <a:r>
              <a:rPr lang="en-US" altLang="it-IT" sz="1800" b="1" dirty="0"/>
              <a:t>common scale index with mean=100 and standard deviation=10</a:t>
            </a:r>
            <a:r>
              <a:rPr lang="en-US" altLang="it-IT" sz="1800" dirty="0"/>
              <a:t>. </a:t>
            </a:r>
          </a:p>
          <a:p>
            <a:pPr marL="0" indent="0" algn="just">
              <a:buNone/>
            </a:pPr>
            <a:endParaRPr lang="en-US" altLang="it-IT" sz="1800" dirty="0"/>
          </a:p>
          <a:p>
            <a:pPr marL="0" indent="0" algn="just">
              <a:buNone/>
            </a:pPr>
            <a:r>
              <a:rPr lang="en-US" altLang="it-IT" sz="1800" dirty="0"/>
              <a:t>In order to perform absolute comparisons over time, </a:t>
            </a:r>
            <a:r>
              <a:rPr lang="en-US" altLang="it-IT" sz="1800" b="1" dirty="0"/>
              <a:t>AMPI proposes a re-scaling of the data in the range (70; 130) </a:t>
            </a:r>
            <a:r>
              <a:rPr lang="en-US" altLang="it-IT" sz="1800" dirty="0"/>
              <a:t>according to a goalpost that, in this case, is set as the world average of each elementary indicator.</a:t>
            </a:r>
          </a:p>
        </p:txBody>
      </p:sp>
      <p:sp>
        <p:nvSpPr>
          <p:cNvPr id="14339" name="Rectangle 1"/>
          <p:cNvSpPr>
            <a:spLocks noChangeArrowheads="1"/>
          </p:cNvSpPr>
          <p:nvPr/>
        </p:nvSpPr>
        <p:spPr bwMode="auto">
          <a:xfrm>
            <a:off x="3491880" y="908720"/>
            <a:ext cx="6048052" cy="44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200" b="1" dirty="0">
                <a:solidFill>
                  <a:schemeClr val="bg1"/>
                </a:solidFill>
              </a:rPr>
              <a:t>2. Composite SDG8 index: Methodology</a:t>
            </a:r>
            <a:endParaRPr lang="en-US" altLang="it-IT" sz="2200" b="1" dirty="0">
              <a:solidFill>
                <a:schemeClr val="bg1"/>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ChangeArrowheads="1"/>
          </p:cNvSpPr>
          <p:nvPr/>
        </p:nvSpPr>
        <p:spPr bwMode="auto">
          <a:xfrm>
            <a:off x="3491880" y="933344"/>
            <a:ext cx="5904036"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000" b="1" dirty="0">
                <a:solidFill>
                  <a:schemeClr val="bg1"/>
                </a:solidFill>
              </a:rPr>
              <a:t>2. Composite SDG8 Index: Selected Indicators</a:t>
            </a:r>
            <a:endParaRPr lang="en-US" altLang="it-IT" sz="2000" b="1" dirty="0">
              <a:solidFill>
                <a:schemeClr val="bg1"/>
              </a:solidFill>
              <a:latin typeface="Calibri" pitchFamily="34" charset="0"/>
            </a:endParaRPr>
          </a:p>
        </p:txBody>
      </p:sp>
      <p:sp>
        <p:nvSpPr>
          <p:cNvPr id="6" name="Content Placeholder 1"/>
          <p:cNvSpPr>
            <a:spLocks noGrp="1" noChangeArrowheads="1"/>
          </p:cNvSpPr>
          <p:nvPr>
            <p:ph idx="1"/>
          </p:nvPr>
        </p:nvSpPr>
        <p:spPr>
          <a:xfrm>
            <a:off x="1144221" y="5733256"/>
            <a:ext cx="6984776" cy="576064"/>
          </a:xfrm>
        </p:spPr>
        <p:txBody>
          <a:bodyPr/>
          <a:lstStyle/>
          <a:p>
            <a:pPr marL="0" indent="0" algn="just">
              <a:buFontTx/>
              <a:buNone/>
            </a:pPr>
            <a:r>
              <a:rPr lang="en-US" altLang="it-IT" sz="2000" b="1" dirty="0">
                <a:solidFill>
                  <a:srgbClr val="FF0000"/>
                </a:solidFill>
              </a:rPr>
              <a:t>Coverage</a:t>
            </a:r>
            <a:r>
              <a:rPr lang="en-US" altLang="it-IT" sz="2000" dirty="0"/>
              <a:t>: 166 countries equal to 98,9% of world population</a:t>
            </a:r>
            <a:endParaRPr lang="it-IT" altLang="it-IT" sz="2000" dirty="0"/>
          </a:p>
        </p:txBody>
      </p:sp>
      <p:sp>
        <p:nvSpPr>
          <p:cNvPr id="5" name="Content Placeholder 1">
            <a:extLst>
              <a:ext uri="{FF2B5EF4-FFF2-40B4-BE49-F238E27FC236}">
                <a16:creationId xmlns:a16="http://schemas.microsoft.com/office/drawing/2014/main" id="{7FF22D32-4B68-4B7C-ACF8-850B22D22D89}"/>
              </a:ext>
            </a:extLst>
          </p:cNvPr>
          <p:cNvSpPr txBox="1">
            <a:spLocks noChangeArrowheads="1"/>
          </p:cNvSpPr>
          <p:nvPr/>
        </p:nvSpPr>
        <p:spPr bwMode="auto">
          <a:xfrm>
            <a:off x="496149" y="1772816"/>
            <a:ext cx="8280920" cy="148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it-IT" sz="1800" dirty="0"/>
              <a:t>The selection of elementary indicators to be included in the composite index is the result of a delicate </a:t>
            </a:r>
            <a:r>
              <a:rPr lang="en-US" altLang="it-IT" sz="1800" b="1" dirty="0"/>
              <a:t>balancing between </a:t>
            </a:r>
            <a:r>
              <a:rPr lang="en-US" altLang="it-IT" sz="1800" dirty="0"/>
              <a:t>the </a:t>
            </a:r>
            <a:r>
              <a:rPr lang="en-US" altLang="it-IT" sz="1800" b="1" dirty="0"/>
              <a:t>indicators considered relevant </a:t>
            </a:r>
            <a:r>
              <a:rPr lang="en-US" altLang="it-IT" sz="1800" dirty="0"/>
              <a:t>from a theoretical point of view </a:t>
            </a:r>
            <a:r>
              <a:rPr lang="en-US" altLang="it-IT" sz="1800" b="1" dirty="0"/>
              <a:t>and </a:t>
            </a:r>
            <a:r>
              <a:rPr lang="en-US" altLang="it-IT" sz="1800" dirty="0"/>
              <a:t>the actual </a:t>
            </a:r>
            <a:r>
              <a:rPr lang="en-US" altLang="it-IT" sz="1800" b="1" dirty="0"/>
              <a:t>availability of data</a:t>
            </a:r>
            <a:r>
              <a:rPr lang="en-US" altLang="it-IT" sz="1800" dirty="0"/>
              <a:t>.</a:t>
            </a:r>
          </a:p>
          <a:p>
            <a:pPr marL="0" indent="0" algn="just">
              <a:buNone/>
            </a:pPr>
            <a:endParaRPr lang="en-US" altLang="it-IT" sz="1800" dirty="0"/>
          </a:p>
        </p:txBody>
      </p:sp>
      <p:graphicFrame>
        <p:nvGraphicFramePr>
          <p:cNvPr id="3" name="Tabella 2">
            <a:extLst>
              <a:ext uri="{FF2B5EF4-FFF2-40B4-BE49-F238E27FC236}">
                <a16:creationId xmlns:a16="http://schemas.microsoft.com/office/drawing/2014/main" id="{CD5172CB-6255-4FA9-A9AB-D89CE3B3ED31}"/>
              </a:ext>
            </a:extLst>
          </p:cNvPr>
          <p:cNvGraphicFramePr>
            <a:graphicFrameLocks noGrp="1"/>
          </p:cNvGraphicFramePr>
          <p:nvPr>
            <p:extLst>
              <p:ext uri="{D42A27DB-BD31-4B8C-83A1-F6EECF244321}">
                <p14:modId xmlns:p14="http://schemas.microsoft.com/office/powerpoint/2010/main" val="1045430603"/>
              </p:ext>
            </p:extLst>
          </p:nvPr>
        </p:nvGraphicFramePr>
        <p:xfrm>
          <a:off x="640165" y="2996952"/>
          <a:ext cx="7992888" cy="2590800"/>
        </p:xfrm>
        <a:graphic>
          <a:graphicData uri="http://schemas.openxmlformats.org/drawingml/2006/table">
            <a:tbl>
              <a:tblPr firstRow="1" firstCol="1" bandRow="1">
                <a:tableStyleId>{D27102A9-8310-4765-A935-A1911B00CA55}</a:tableStyleId>
              </a:tblPr>
              <a:tblGrid>
                <a:gridCol w="3823249">
                  <a:extLst>
                    <a:ext uri="{9D8B030D-6E8A-4147-A177-3AD203B41FA5}">
                      <a16:colId xmlns:a16="http://schemas.microsoft.com/office/drawing/2014/main" val="1495106396"/>
                    </a:ext>
                  </a:extLst>
                </a:gridCol>
                <a:gridCol w="98569">
                  <a:extLst>
                    <a:ext uri="{9D8B030D-6E8A-4147-A177-3AD203B41FA5}">
                      <a16:colId xmlns:a16="http://schemas.microsoft.com/office/drawing/2014/main" val="2289490830"/>
                    </a:ext>
                  </a:extLst>
                </a:gridCol>
                <a:gridCol w="1336916">
                  <a:extLst>
                    <a:ext uri="{9D8B030D-6E8A-4147-A177-3AD203B41FA5}">
                      <a16:colId xmlns:a16="http://schemas.microsoft.com/office/drawing/2014/main" val="2837355441"/>
                    </a:ext>
                  </a:extLst>
                </a:gridCol>
                <a:gridCol w="1314090">
                  <a:extLst>
                    <a:ext uri="{9D8B030D-6E8A-4147-A177-3AD203B41FA5}">
                      <a16:colId xmlns:a16="http://schemas.microsoft.com/office/drawing/2014/main" val="2527505000"/>
                    </a:ext>
                  </a:extLst>
                </a:gridCol>
                <a:gridCol w="1420064">
                  <a:extLst>
                    <a:ext uri="{9D8B030D-6E8A-4147-A177-3AD203B41FA5}">
                      <a16:colId xmlns:a16="http://schemas.microsoft.com/office/drawing/2014/main" val="710674938"/>
                    </a:ext>
                  </a:extLst>
                </a:gridCol>
              </a:tblGrid>
              <a:tr h="140335">
                <a:tc gridSpan="2">
                  <a:txBody>
                    <a:bodyPr/>
                    <a:lstStyle/>
                    <a:p>
                      <a:pPr>
                        <a:spcAft>
                          <a:spcPts val="0"/>
                        </a:spcAft>
                      </a:pPr>
                      <a:r>
                        <a:rPr lang="it-IT" sz="1000" dirty="0" err="1">
                          <a:solidFill>
                            <a:schemeClr val="bg1"/>
                          </a:solidFill>
                          <a:effectLst/>
                          <a:latin typeface="+mn-lt"/>
                        </a:rPr>
                        <a:t>Name</a:t>
                      </a:r>
                      <a:endParaRPr lang="it-IT" sz="1000" dirty="0">
                        <a:solidFill>
                          <a:schemeClr val="bg1"/>
                        </a:solidFill>
                        <a:effectLst/>
                        <a:latin typeface="+mn-lt"/>
                        <a:ea typeface="Times New Roman" panose="02020603050405020304" pitchFamily="18" charset="0"/>
                      </a:endParaRPr>
                    </a:p>
                  </a:txBody>
                  <a:tcPr marL="68580" marR="68580" marT="0" marB="0" anchor="ctr">
                    <a:solidFill>
                      <a:srgbClr val="002060"/>
                    </a:solidFill>
                  </a:tcPr>
                </a:tc>
                <a:tc hMerge="1">
                  <a:txBody>
                    <a:bodyPr/>
                    <a:lstStyle/>
                    <a:p>
                      <a:endParaRPr lang="it-IT"/>
                    </a:p>
                  </a:txBody>
                  <a:tcPr/>
                </a:tc>
                <a:tc>
                  <a:txBody>
                    <a:bodyPr/>
                    <a:lstStyle/>
                    <a:p>
                      <a:pPr>
                        <a:spcAft>
                          <a:spcPts val="0"/>
                        </a:spcAft>
                      </a:pPr>
                      <a:r>
                        <a:rPr lang="it-IT" sz="1000">
                          <a:solidFill>
                            <a:schemeClr val="bg1"/>
                          </a:solidFill>
                          <a:effectLst/>
                          <a:latin typeface="+mn-lt"/>
                        </a:rPr>
                        <a:t>Source</a:t>
                      </a:r>
                      <a:endParaRPr lang="it-IT" sz="1000">
                        <a:solidFill>
                          <a:schemeClr val="bg1"/>
                        </a:solidFill>
                        <a:effectLst/>
                        <a:latin typeface="+mn-lt"/>
                        <a:ea typeface="Times New Roman" panose="02020603050405020304" pitchFamily="18" charset="0"/>
                      </a:endParaRPr>
                    </a:p>
                  </a:txBody>
                  <a:tcPr marL="68580" marR="68580" marT="0" marB="0" anchor="ctr">
                    <a:solidFill>
                      <a:srgbClr val="002060"/>
                    </a:solidFill>
                  </a:tcPr>
                </a:tc>
                <a:tc>
                  <a:txBody>
                    <a:bodyPr/>
                    <a:lstStyle/>
                    <a:p>
                      <a:pPr>
                        <a:spcAft>
                          <a:spcPts val="0"/>
                        </a:spcAft>
                      </a:pPr>
                      <a:r>
                        <a:rPr lang="it-IT" sz="1000">
                          <a:solidFill>
                            <a:schemeClr val="bg1"/>
                          </a:solidFill>
                          <a:effectLst/>
                          <a:latin typeface="+mn-lt"/>
                        </a:rPr>
                        <a:t>Unit</a:t>
                      </a:r>
                      <a:endParaRPr lang="it-IT" sz="1000">
                        <a:solidFill>
                          <a:schemeClr val="bg1"/>
                        </a:solidFill>
                        <a:effectLst/>
                        <a:latin typeface="+mn-lt"/>
                        <a:ea typeface="Times New Roman" panose="02020603050405020304" pitchFamily="18" charset="0"/>
                      </a:endParaRPr>
                    </a:p>
                  </a:txBody>
                  <a:tcPr marL="68580" marR="68580" marT="0" marB="0" anchor="ctr">
                    <a:solidFill>
                      <a:srgbClr val="002060"/>
                    </a:solidFill>
                  </a:tcPr>
                </a:tc>
                <a:tc>
                  <a:txBody>
                    <a:bodyPr/>
                    <a:lstStyle/>
                    <a:p>
                      <a:pPr>
                        <a:spcAft>
                          <a:spcPts val="0"/>
                        </a:spcAft>
                      </a:pPr>
                      <a:r>
                        <a:rPr lang="it-IT" sz="1000" dirty="0">
                          <a:solidFill>
                            <a:schemeClr val="bg1"/>
                          </a:solidFill>
                          <a:effectLst/>
                          <a:latin typeface="+mn-lt"/>
                        </a:rPr>
                        <a:t># </a:t>
                      </a:r>
                      <a:r>
                        <a:rPr lang="it-IT" sz="1000" dirty="0" err="1">
                          <a:solidFill>
                            <a:schemeClr val="bg1"/>
                          </a:solidFill>
                          <a:effectLst/>
                          <a:latin typeface="+mn-lt"/>
                        </a:rPr>
                        <a:t>Countries</a:t>
                      </a:r>
                      <a:r>
                        <a:rPr lang="it-IT" sz="1000" dirty="0">
                          <a:solidFill>
                            <a:schemeClr val="bg1"/>
                          </a:solidFill>
                          <a:effectLst/>
                          <a:latin typeface="+mn-lt"/>
                        </a:rPr>
                        <a:t> </a:t>
                      </a:r>
                      <a:endParaRPr lang="it-IT" sz="1000" dirty="0">
                        <a:solidFill>
                          <a:schemeClr val="bg1"/>
                        </a:solidFill>
                        <a:effectLst/>
                        <a:latin typeface="+mn-lt"/>
                        <a:ea typeface="Times New Roman" panose="02020603050405020304" pitchFamily="18" charset="0"/>
                      </a:endParaRPr>
                    </a:p>
                  </a:txBody>
                  <a:tcPr marL="68580" marR="68580" marT="0" marB="0" anchor="ctr">
                    <a:solidFill>
                      <a:srgbClr val="002060"/>
                    </a:solidFill>
                  </a:tcPr>
                </a:tc>
                <a:extLst>
                  <a:ext uri="{0D108BD9-81ED-4DB2-BD59-A6C34878D82A}">
                    <a16:rowId xmlns:a16="http://schemas.microsoft.com/office/drawing/2014/main" val="242620975"/>
                  </a:ext>
                </a:extLst>
              </a:tr>
              <a:tr h="121920">
                <a:tc>
                  <a:txBody>
                    <a:bodyPr/>
                    <a:lstStyle/>
                    <a:p>
                      <a:pPr>
                        <a:spcAft>
                          <a:spcPts val="0"/>
                        </a:spcAft>
                      </a:pPr>
                      <a:r>
                        <a:rPr lang="en-US" sz="1000" b="0" dirty="0">
                          <a:effectLst/>
                          <a:latin typeface="+mn-lt"/>
                        </a:rPr>
                        <a:t>Annual growth rate of real GDP per capita</a:t>
                      </a:r>
                      <a:endParaRPr lang="it-IT" sz="1000" b="0" dirty="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World Bank</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dirty="0">
                          <a:effectLst/>
                          <a:latin typeface="+mn-lt"/>
                        </a:rPr>
                        <a:t>%</a:t>
                      </a:r>
                      <a:endParaRPr lang="it-IT" sz="1000" dirty="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dirty="0">
                          <a:effectLst/>
                          <a:latin typeface="+mn-lt"/>
                        </a:rPr>
                        <a:t>207</a:t>
                      </a:r>
                      <a:endParaRPr lang="it-IT" sz="10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715638676"/>
                  </a:ext>
                </a:extLst>
              </a:tr>
              <a:tr h="121920">
                <a:tc>
                  <a:txBody>
                    <a:bodyPr/>
                    <a:lstStyle/>
                    <a:p>
                      <a:pPr>
                        <a:spcAft>
                          <a:spcPts val="0"/>
                        </a:spcAft>
                      </a:pPr>
                      <a:r>
                        <a:rPr lang="en-US" sz="1000" b="0" dirty="0">
                          <a:effectLst/>
                          <a:latin typeface="+mn-lt"/>
                        </a:rPr>
                        <a:t>Annual growth rate of output per worker</a:t>
                      </a:r>
                      <a:endParaRPr lang="it-IT" sz="1000" b="0" dirty="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ILO Estimates</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dirty="0">
                          <a:effectLst/>
                          <a:latin typeface="+mn-lt"/>
                        </a:rPr>
                        <a:t>%</a:t>
                      </a:r>
                      <a:endParaRPr lang="it-IT" sz="1000" dirty="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179</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120964835"/>
                  </a:ext>
                </a:extLst>
              </a:tr>
              <a:tr h="121920">
                <a:tc>
                  <a:txBody>
                    <a:bodyPr/>
                    <a:lstStyle/>
                    <a:p>
                      <a:pPr>
                        <a:spcAft>
                          <a:spcPts val="0"/>
                        </a:spcAft>
                      </a:pPr>
                      <a:r>
                        <a:rPr lang="en-US" sz="1000" b="0" dirty="0">
                          <a:effectLst/>
                          <a:latin typeface="+mn-lt"/>
                        </a:rPr>
                        <a:t>Vulnerable employment (modeled ILO estimate)</a:t>
                      </a:r>
                      <a:r>
                        <a:rPr lang="en-US" sz="1000" b="0" baseline="30000" dirty="0">
                          <a:effectLst/>
                          <a:latin typeface="+mn-lt"/>
                        </a:rPr>
                        <a:t>1</a:t>
                      </a:r>
                      <a:endParaRPr lang="it-IT" sz="1000" b="0" dirty="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World Bank</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dirty="0">
                          <a:effectLst/>
                          <a:latin typeface="+mn-lt"/>
                        </a:rPr>
                        <a:t>% of </a:t>
                      </a:r>
                      <a:r>
                        <a:rPr lang="it-IT" sz="1000" dirty="0" err="1">
                          <a:effectLst/>
                          <a:latin typeface="+mn-lt"/>
                        </a:rPr>
                        <a:t>total</a:t>
                      </a:r>
                      <a:r>
                        <a:rPr lang="it-IT" sz="1000" dirty="0">
                          <a:effectLst/>
                          <a:latin typeface="+mn-lt"/>
                        </a:rPr>
                        <a:t> </a:t>
                      </a:r>
                      <a:r>
                        <a:rPr lang="it-IT" sz="1000" dirty="0" err="1">
                          <a:effectLst/>
                          <a:latin typeface="+mn-lt"/>
                        </a:rPr>
                        <a:t>employment</a:t>
                      </a:r>
                      <a:endParaRPr lang="it-IT" sz="1000" dirty="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187</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645293121"/>
                  </a:ext>
                </a:extLst>
              </a:tr>
              <a:tr h="121920">
                <a:tc>
                  <a:txBody>
                    <a:bodyPr/>
                    <a:lstStyle/>
                    <a:p>
                      <a:pPr>
                        <a:spcAft>
                          <a:spcPts val="0"/>
                        </a:spcAft>
                      </a:pPr>
                      <a:r>
                        <a:rPr lang="it-IT" sz="1000" b="0" dirty="0" err="1">
                          <a:effectLst/>
                          <a:latin typeface="+mn-lt"/>
                        </a:rPr>
                        <a:t>Domestic</a:t>
                      </a:r>
                      <a:r>
                        <a:rPr lang="it-IT" sz="1000" b="0" dirty="0">
                          <a:effectLst/>
                          <a:latin typeface="+mn-lt"/>
                        </a:rPr>
                        <a:t> </a:t>
                      </a:r>
                      <a:r>
                        <a:rPr lang="it-IT" sz="1000" b="0" dirty="0" err="1">
                          <a:effectLst/>
                          <a:latin typeface="+mn-lt"/>
                        </a:rPr>
                        <a:t>material</a:t>
                      </a:r>
                      <a:r>
                        <a:rPr lang="it-IT" sz="1000" b="0" dirty="0">
                          <a:effectLst/>
                          <a:latin typeface="+mn-lt"/>
                        </a:rPr>
                        <a:t> </a:t>
                      </a:r>
                      <a:r>
                        <a:rPr lang="it-IT" sz="1000" b="0" dirty="0" err="1">
                          <a:effectLst/>
                          <a:latin typeface="+mn-lt"/>
                        </a:rPr>
                        <a:t>consumption</a:t>
                      </a:r>
                      <a:r>
                        <a:rPr lang="it-IT" sz="1000" b="0" dirty="0">
                          <a:effectLst/>
                          <a:latin typeface="+mn-lt"/>
                        </a:rPr>
                        <a:t> of </a:t>
                      </a:r>
                      <a:r>
                        <a:rPr lang="it-IT" sz="1000" b="0" dirty="0" err="1">
                          <a:effectLst/>
                          <a:latin typeface="+mn-lt"/>
                        </a:rPr>
                        <a:t>fossil</a:t>
                      </a:r>
                      <a:r>
                        <a:rPr lang="it-IT" sz="1000" b="0" dirty="0">
                          <a:effectLst/>
                          <a:latin typeface="+mn-lt"/>
                        </a:rPr>
                        <a:t> </a:t>
                      </a:r>
                      <a:r>
                        <a:rPr lang="it-IT" sz="1000" b="0" dirty="0" err="1">
                          <a:effectLst/>
                          <a:latin typeface="+mn-lt"/>
                        </a:rPr>
                        <a:t>fuel</a:t>
                      </a:r>
                      <a:r>
                        <a:rPr lang="it-IT" sz="1000" b="0" dirty="0">
                          <a:effectLst/>
                          <a:latin typeface="+mn-lt"/>
                        </a:rPr>
                        <a:t> per capita</a:t>
                      </a:r>
                      <a:endParaRPr lang="it-IT" sz="1000" b="0" dirty="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dirty="0">
                          <a:effectLst/>
                          <a:latin typeface="+mn-lt"/>
                        </a:rPr>
                        <a:t>Environment Live</a:t>
                      </a:r>
                      <a:endParaRPr lang="it-IT" sz="1000" dirty="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dirty="0" err="1">
                          <a:effectLst/>
                          <a:latin typeface="+mn-lt"/>
                        </a:rPr>
                        <a:t>tonnes</a:t>
                      </a:r>
                      <a:endParaRPr lang="it-IT" sz="1000" dirty="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169</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209512618"/>
                  </a:ext>
                </a:extLst>
              </a:tr>
              <a:tr h="121920">
                <a:tc>
                  <a:txBody>
                    <a:bodyPr/>
                    <a:lstStyle/>
                    <a:p>
                      <a:pPr>
                        <a:spcAft>
                          <a:spcPts val="0"/>
                        </a:spcAft>
                      </a:pPr>
                      <a:r>
                        <a:rPr lang="en-US" sz="1000" b="0">
                          <a:effectLst/>
                          <a:latin typeface="+mn-lt"/>
                        </a:rPr>
                        <a:t>Unemployment rate (modeled ILO estimate)</a:t>
                      </a:r>
                      <a:endParaRPr lang="it-IT" sz="1000" b="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World Bank</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a:effectLst/>
                          <a:latin typeface="+mn-lt"/>
                        </a:rPr>
                        <a:t>% of total labor force</a:t>
                      </a:r>
                      <a:endParaRPr lang="it-IT" sz="100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187</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011055166"/>
                  </a:ext>
                </a:extLst>
              </a:tr>
              <a:tr h="121920">
                <a:tc>
                  <a:txBody>
                    <a:bodyPr/>
                    <a:lstStyle/>
                    <a:p>
                      <a:pPr>
                        <a:spcAft>
                          <a:spcPts val="0"/>
                        </a:spcAft>
                      </a:pPr>
                      <a:r>
                        <a:rPr lang="it-IT" sz="1000" b="0">
                          <a:effectLst/>
                          <a:latin typeface="+mn-lt"/>
                        </a:rPr>
                        <a:t>Time-related underemployment rate</a:t>
                      </a:r>
                      <a:endParaRPr lang="it-IT" sz="1000" b="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ILOSTAT</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a:effectLst/>
                          <a:latin typeface="+mn-lt"/>
                        </a:rPr>
                        <a:t>%</a:t>
                      </a:r>
                      <a:endParaRPr lang="it-IT" sz="100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170</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450380174"/>
                  </a:ext>
                </a:extLst>
              </a:tr>
              <a:tr h="121920">
                <a:tc>
                  <a:txBody>
                    <a:bodyPr/>
                    <a:lstStyle/>
                    <a:p>
                      <a:pPr>
                        <a:spcAft>
                          <a:spcPts val="0"/>
                        </a:spcAft>
                      </a:pPr>
                      <a:r>
                        <a:rPr lang="en-US" sz="1000" b="0">
                          <a:effectLst/>
                          <a:latin typeface="+mn-lt"/>
                        </a:rPr>
                        <a:t>Share of youth not in education, employment or training</a:t>
                      </a:r>
                      <a:endParaRPr lang="it-IT" sz="1000" b="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ILOSTAT</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a:effectLst/>
                          <a:latin typeface="+mn-lt"/>
                        </a:rPr>
                        <a:t>% of youth population</a:t>
                      </a:r>
                      <a:endParaRPr lang="it-IT" sz="100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179</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382215412"/>
                  </a:ext>
                </a:extLst>
              </a:tr>
              <a:tr h="243840">
                <a:tc>
                  <a:txBody>
                    <a:bodyPr/>
                    <a:lstStyle/>
                    <a:p>
                      <a:pPr>
                        <a:spcAft>
                          <a:spcPts val="0"/>
                        </a:spcAft>
                      </a:pPr>
                      <a:r>
                        <a:rPr lang="en-US" sz="1000" b="0" dirty="0">
                          <a:effectLst/>
                          <a:latin typeface="+mn-lt"/>
                        </a:rPr>
                        <a:t>Level of national compliance of labor rights</a:t>
                      </a:r>
                      <a:endParaRPr lang="it-IT" sz="1000" b="0" dirty="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ILO, PENN STATE UNIVERSITY</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a:effectLst/>
                          <a:latin typeface="+mn-lt"/>
                        </a:rPr>
                        <a:t>0-10 index base</a:t>
                      </a:r>
                      <a:endParaRPr lang="it-IT" sz="100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187</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998781956"/>
                  </a:ext>
                </a:extLst>
              </a:tr>
              <a:tr h="243840">
                <a:tc>
                  <a:txBody>
                    <a:bodyPr/>
                    <a:lstStyle/>
                    <a:p>
                      <a:pPr>
                        <a:spcAft>
                          <a:spcPts val="0"/>
                        </a:spcAft>
                      </a:pPr>
                      <a:r>
                        <a:rPr lang="en-US" sz="1000" b="0" dirty="0">
                          <a:effectLst/>
                          <a:latin typeface="+mn-lt"/>
                        </a:rPr>
                        <a:t>Proportion of people 15 years and over with an account at a financial institution or mobile-money-service provider</a:t>
                      </a:r>
                      <a:endParaRPr lang="it-IT" sz="1000" b="0" dirty="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World Bank</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en-US" sz="1000">
                          <a:effectLst/>
                          <a:latin typeface="+mn-lt"/>
                        </a:rPr>
                        <a:t>% of people aged 15 years and over</a:t>
                      </a:r>
                      <a:endParaRPr lang="it-IT" sz="100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169</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42232177"/>
                  </a:ext>
                </a:extLst>
              </a:tr>
              <a:tr h="243840">
                <a:tc>
                  <a:txBody>
                    <a:bodyPr/>
                    <a:lstStyle/>
                    <a:p>
                      <a:pPr>
                        <a:spcAft>
                          <a:spcPts val="0"/>
                        </a:spcAft>
                      </a:pPr>
                      <a:r>
                        <a:rPr lang="en-US" sz="1000" b="0">
                          <a:effectLst/>
                          <a:latin typeface="+mn-lt"/>
                        </a:rPr>
                        <a:t>Domestic credit provided by financial sector</a:t>
                      </a:r>
                      <a:endParaRPr lang="it-IT" sz="1000" b="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World Development Indicators</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a:effectLst/>
                          <a:latin typeface="+mn-lt"/>
                        </a:rPr>
                        <a:t>% of GDP</a:t>
                      </a:r>
                      <a:endParaRPr lang="it-IT" sz="100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a:effectLst/>
                          <a:latin typeface="+mn-lt"/>
                        </a:rPr>
                        <a:t>184</a:t>
                      </a:r>
                      <a:endParaRPr lang="it-IT" sz="100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544465567"/>
                  </a:ext>
                </a:extLst>
              </a:tr>
              <a:tr h="121920">
                <a:tc>
                  <a:txBody>
                    <a:bodyPr/>
                    <a:lstStyle/>
                    <a:p>
                      <a:pPr>
                        <a:spcAft>
                          <a:spcPts val="0"/>
                        </a:spcAft>
                      </a:pPr>
                      <a:r>
                        <a:rPr lang="en-US" sz="1000" b="0" dirty="0">
                          <a:effectLst/>
                          <a:latin typeface="+mn-lt"/>
                        </a:rPr>
                        <a:t>Labor income share as a percent of GDP</a:t>
                      </a:r>
                      <a:endParaRPr lang="it-IT" sz="1000" b="0" dirty="0">
                        <a:effectLst/>
                        <a:latin typeface="+mn-lt"/>
                        <a:ea typeface="Times New Roman" panose="02020603050405020304" pitchFamily="18" charset="0"/>
                      </a:endParaRPr>
                    </a:p>
                  </a:txBody>
                  <a:tcPr marL="68580" marR="68580" marT="0" marB="0" anchor="ctr"/>
                </a:tc>
                <a:tc gridSpan="2">
                  <a:txBody>
                    <a:bodyPr/>
                    <a:lstStyle/>
                    <a:p>
                      <a:pPr>
                        <a:spcAft>
                          <a:spcPts val="0"/>
                        </a:spcAft>
                      </a:pPr>
                      <a:r>
                        <a:rPr lang="it-IT" sz="1000">
                          <a:effectLst/>
                          <a:latin typeface="+mn-lt"/>
                        </a:rPr>
                        <a:t>ILOSTAT</a:t>
                      </a:r>
                      <a:endParaRPr lang="it-IT" sz="1000">
                        <a:effectLst/>
                        <a:latin typeface="+mn-lt"/>
                        <a:ea typeface="Times New Roman" panose="02020603050405020304" pitchFamily="18" charset="0"/>
                      </a:endParaRPr>
                    </a:p>
                  </a:txBody>
                  <a:tcPr marL="68580" marR="68580" marT="0" marB="0" anchor="ctr"/>
                </a:tc>
                <a:tc hMerge="1">
                  <a:txBody>
                    <a:bodyPr/>
                    <a:lstStyle/>
                    <a:p>
                      <a:endParaRPr lang="it-IT"/>
                    </a:p>
                  </a:txBody>
                  <a:tcPr/>
                </a:tc>
                <a:tc>
                  <a:txBody>
                    <a:bodyPr/>
                    <a:lstStyle/>
                    <a:p>
                      <a:pPr>
                        <a:spcAft>
                          <a:spcPts val="0"/>
                        </a:spcAft>
                      </a:pPr>
                      <a:r>
                        <a:rPr lang="it-IT" sz="1000">
                          <a:effectLst/>
                          <a:latin typeface="+mn-lt"/>
                        </a:rPr>
                        <a:t>%</a:t>
                      </a:r>
                      <a:endParaRPr lang="it-IT" sz="1000">
                        <a:effectLst/>
                        <a:latin typeface="+mn-lt"/>
                        <a:ea typeface="Times New Roman" panose="02020603050405020304" pitchFamily="18" charset="0"/>
                      </a:endParaRPr>
                    </a:p>
                  </a:txBody>
                  <a:tcPr marL="68580" marR="68580" marT="0" marB="0" anchor="ctr"/>
                </a:tc>
                <a:tc>
                  <a:txBody>
                    <a:bodyPr/>
                    <a:lstStyle/>
                    <a:p>
                      <a:pPr>
                        <a:spcAft>
                          <a:spcPts val="0"/>
                        </a:spcAft>
                      </a:pPr>
                      <a:r>
                        <a:rPr lang="it-IT" sz="1000" dirty="0">
                          <a:effectLst/>
                          <a:latin typeface="+mn-lt"/>
                        </a:rPr>
                        <a:t>110</a:t>
                      </a:r>
                      <a:endParaRPr lang="it-IT" sz="10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436930590"/>
                  </a:ext>
                </a:extLst>
              </a:tr>
            </a:tbl>
          </a:graphicData>
        </a:graphic>
      </p:graphicFrame>
    </p:spTree>
    <p:extLst>
      <p:ext uri="{BB962C8B-B14F-4D97-AF65-F5344CB8AC3E}">
        <p14:creationId xmlns:p14="http://schemas.microsoft.com/office/powerpoint/2010/main" val="974667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63888"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Composite x </a:t>
            </a:r>
            <a:r>
              <a:rPr lang="en-US" altLang="ja-JP" sz="2400" b="1" dirty="0" err="1">
                <a:solidFill>
                  <a:schemeClr val="bg1"/>
                </a:solidFill>
              </a:rPr>
              <a:t>gni</a:t>
            </a:r>
            <a:r>
              <a:rPr lang="en-US" altLang="ja-JP" sz="2400" b="1" dirty="0">
                <a:solidFill>
                  <a:schemeClr val="bg1"/>
                </a:solidFill>
              </a:rPr>
              <a:t> per capita</a:t>
            </a:r>
          </a:p>
        </p:txBody>
      </p:sp>
      <p:pic>
        <p:nvPicPr>
          <p:cNvPr id="2" name="Immagine 1">
            <a:extLst>
              <a:ext uri="{FF2B5EF4-FFF2-40B4-BE49-F238E27FC236}">
                <a16:creationId xmlns:a16="http://schemas.microsoft.com/office/drawing/2014/main" id="{51AE81F8-45BC-4F7C-BD72-263990E1D38C}"/>
              </a:ext>
            </a:extLst>
          </p:cNvPr>
          <p:cNvPicPr>
            <a:picLocks noChangeAspect="1"/>
          </p:cNvPicPr>
          <p:nvPr/>
        </p:nvPicPr>
        <p:blipFill>
          <a:blip r:embed="rId3"/>
          <a:stretch>
            <a:fillRect/>
          </a:stretch>
        </p:blipFill>
        <p:spPr>
          <a:xfrm>
            <a:off x="286286" y="1484784"/>
            <a:ext cx="8571428" cy="4761905"/>
          </a:xfrm>
          <a:prstGeom prst="rect">
            <a:avLst/>
          </a:prstGeom>
        </p:spPr>
      </p:pic>
    </p:spTree>
    <p:extLst>
      <p:ext uri="{BB962C8B-B14F-4D97-AF65-F5344CB8AC3E}">
        <p14:creationId xmlns:p14="http://schemas.microsoft.com/office/powerpoint/2010/main" val="50324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ChangeArrowheads="1"/>
          </p:cNvSpPr>
          <p:nvPr/>
        </p:nvSpPr>
        <p:spPr bwMode="auto">
          <a:xfrm>
            <a:off x="3491880" y="953335"/>
            <a:ext cx="5904036"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1950" b="1" dirty="0">
                <a:solidFill>
                  <a:schemeClr val="bg1"/>
                </a:solidFill>
              </a:rPr>
              <a:t>2. Composite SDG8 Index: Excluded Indicators</a:t>
            </a:r>
            <a:endParaRPr lang="en-US" altLang="it-IT" sz="1950" b="1" dirty="0">
              <a:solidFill>
                <a:schemeClr val="bg1"/>
              </a:solidFill>
              <a:latin typeface="Calibri" pitchFamily="34" charset="0"/>
            </a:endParaRPr>
          </a:p>
        </p:txBody>
      </p:sp>
      <p:sp>
        <p:nvSpPr>
          <p:cNvPr id="5" name="Content Placeholder 1">
            <a:extLst>
              <a:ext uri="{FF2B5EF4-FFF2-40B4-BE49-F238E27FC236}">
                <a16:creationId xmlns:a16="http://schemas.microsoft.com/office/drawing/2014/main" id="{7FF22D32-4B68-4B7C-ACF8-850B22D22D89}"/>
              </a:ext>
            </a:extLst>
          </p:cNvPr>
          <p:cNvSpPr txBox="1">
            <a:spLocks noChangeArrowheads="1"/>
          </p:cNvSpPr>
          <p:nvPr/>
        </p:nvSpPr>
        <p:spPr bwMode="auto">
          <a:xfrm>
            <a:off x="323528" y="1756078"/>
            <a:ext cx="8479117" cy="148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it-IT" sz="1800" dirty="0"/>
              <a:t>Constrained by a </a:t>
            </a:r>
            <a:r>
              <a:rPr lang="en-US" altLang="it-IT" sz="1800" b="1" dirty="0"/>
              <a:t>lack of available data </a:t>
            </a:r>
            <a:r>
              <a:rPr lang="en-US" altLang="it-IT" sz="1800" dirty="0"/>
              <a:t>and given the </a:t>
            </a:r>
            <a:r>
              <a:rPr lang="en-US" altLang="it-IT" sz="1800" b="1" dirty="0"/>
              <a:t>need to minimize the imputation of missing data </a:t>
            </a:r>
            <a:r>
              <a:rPr lang="en-US" altLang="it-IT" sz="1800" dirty="0"/>
              <a:t>to guarantee an objective and accurate analysis, the following </a:t>
            </a:r>
            <a:r>
              <a:rPr lang="en-US" altLang="it-IT" sz="1800" b="1" dirty="0"/>
              <a:t>indicators</a:t>
            </a:r>
            <a:r>
              <a:rPr lang="en-US" altLang="it-IT" sz="1800" dirty="0"/>
              <a:t> contained in the dataset are </a:t>
            </a:r>
            <a:r>
              <a:rPr lang="en-US" altLang="it-IT" sz="1800" b="1" dirty="0"/>
              <a:t>NOT included in the composite SDG8 index</a:t>
            </a:r>
            <a:r>
              <a:rPr lang="en-US" altLang="it-IT" sz="1800" dirty="0"/>
              <a:t>.</a:t>
            </a:r>
            <a:endParaRPr lang="it-IT" altLang="it-IT" sz="1800" dirty="0"/>
          </a:p>
        </p:txBody>
      </p:sp>
      <p:graphicFrame>
        <p:nvGraphicFramePr>
          <p:cNvPr id="10" name="Tabella 9">
            <a:extLst>
              <a:ext uri="{FF2B5EF4-FFF2-40B4-BE49-F238E27FC236}">
                <a16:creationId xmlns:a16="http://schemas.microsoft.com/office/drawing/2014/main" id="{88CC5AD9-4036-4DE5-9B5E-6AF830A4DE1A}"/>
              </a:ext>
            </a:extLst>
          </p:cNvPr>
          <p:cNvGraphicFramePr>
            <a:graphicFrameLocks noGrp="1"/>
          </p:cNvGraphicFramePr>
          <p:nvPr>
            <p:extLst>
              <p:ext uri="{D42A27DB-BD31-4B8C-83A1-F6EECF244321}">
                <p14:modId xmlns:p14="http://schemas.microsoft.com/office/powerpoint/2010/main" val="2457678898"/>
              </p:ext>
            </p:extLst>
          </p:nvPr>
        </p:nvGraphicFramePr>
        <p:xfrm>
          <a:off x="755576" y="2996952"/>
          <a:ext cx="7560839" cy="1828800"/>
        </p:xfrm>
        <a:graphic>
          <a:graphicData uri="http://schemas.openxmlformats.org/drawingml/2006/table">
            <a:tbl>
              <a:tblPr firstRow="1" firstCol="1" bandRow="1">
                <a:tableStyleId>{D27102A9-8310-4765-A935-A1911B00CA55}</a:tableStyleId>
              </a:tblPr>
              <a:tblGrid>
                <a:gridCol w="4802644">
                  <a:extLst>
                    <a:ext uri="{9D8B030D-6E8A-4147-A177-3AD203B41FA5}">
                      <a16:colId xmlns:a16="http://schemas.microsoft.com/office/drawing/2014/main" val="2195699923"/>
                    </a:ext>
                  </a:extLst>
                </a:gridCol>
                <a:gridCol w="1601386">
                  <a:extLst>
                    <a:ext uri="{9D8B030D-6E8A-4147-A177-3AD203B41FA5}">
                      <a16:colId xmlns:a16="http://schemas.microsoft.com/office/drawing/2014/main" val="3049118881"/>
                    </a:ext>
                  </a:extLst>
                </a:gridCol>
                <a:gridCol w="1156809">
                  <a:extLst>
                    <a:ext uri="{9D8B030D-6E8A-4147-A177-3AD203B41FA5}">
                      <a16:colId xmlns:a16="http://schemas.microsoft.com/office/drawing/2014/main" val="4151993041"/>
                    </a:ext>
                  </a:extLst>
                </a:gridCol>
              </a:tblGrid>
              <a:tr h="182880">
                <a:tc>
                  <a:txBody>
                    <a:bodyPr/>
                    <a:lstStyle/>
                    <a:p>
                      <a:pPr algn="just">
                        <a:lnSpc>
                          <a:spcPct val="107000"/>
                        </a:lnSpc>
                        <a:spcAft>
                          <a:spcPts val="800"/>
                        </a:spcAft>
                      </a:pPr>
                      <a:r>
                        <a:rPr lang="it-IT" sz="1000" dirty="0" err="1">
                          <a:solidFill>
                            <a:schemeClr val="bg1"/>
                          </a:solidFill>
                          <a:effectLst/>
                        </a:rPr>
                        <a:t>Indicator</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just">
                        <a:lnSpc>
                          <a:spcPct val="107000"/>
                        </a:lnSpc>
                        <a:spcAft>
                          <a:spcPts val="800"/>
                        </a:spcAft>
                      </a:pPr>
                      <a:r>
                        <a:rPr lang="it-IT" sz="1000">
                          <a:solidFill>
                            <a:schemeClr val="bg1"/>
                          </a:solidFill>
                          <a:effectLst/>
                        </a:rPr>
                        <a:t>Source</a:t>
                      </a:r>
                      <a:endParaRPr lang="it-IT"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just">
                        <a:lnSpc>
                          <a:spcPct val="107000"/>
                        </a:lnSpc>
                        <a:spcAft>
                          <a:spcPts val="800"/>
                        </a:spcAft>
                      </a:pPr>
                      <a:r>
                        <a:rPr lang="it-IT" sz="1000" dirty="0">
                          <a:solidFill>
                            <a:schemeClr val="bg1"/>
                          </a:solidFill>
                          <a:effectLst/>
                        </a:rPr>
                        <a:t># </a:t>
                      </a:r>
                      <a:r>
                        <a:rPr lang="it-IT" sz="1000" dirty="0" err="1">
                          <a:solidFill>
                            <a:schemeClr val="bg1"/>
                          </a:solidFill>
                          <a:effectLst/>
                        </a:rPr>
                        <a:t>Countries</a:t>
                      </a:r>
                      <a:endParaRPr lang="it-IT"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97826867"/>
                  </a:ext>
                </a:extLst>
              </a:tr>
              <a:tr h="182880">
                <a:tc>
                  <a:txBody>
                    <a:bodyPr/>
                    <a:lstStyle/>
                    <a:p>
                      <a:pPr algn="just">
                        <a:lnSpc>
                          <a:spcPct val="107000"/>
                        </a:lnSpc>
                        <a:spcAft>
                          <a:spcPts val="0"/>
                        </a:spcAft>
                      </a:pPr>
                      <a:r>
                        <a:rPr lang="en-US" sz="1000" b="0" dirty="0">
                          <a:effectLst/>
                        </a:rPr>
                        <a:t>Proportion of informal employment in non-agricultural employment</a:t>
                      </a:r>
                      <a:endParaRPr lang="it-I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ILOSTAT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dirty="0">
                          <a:effectLst/>
                        </a:rPr>
                        <a:t>69</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367847"/>
                  </a:ext>
                </a:extLst>
              </a:tr>
              <a:tr h="182880">
                <a:tc>
                  <a:txBody>
                    <a:bodyPr/>
                    <a:lstStyle/>
                    <a:p>
                      <a:pPr algn="just">
                        <a:lnSpc>
                          <a:spcPct val="107000"/>
                        </a:lnSpc>
                        <a:spcAft>
                          <a:spcPts val="0"/>
                        </a:spcAft>
                      </a:pPr>
                      <a:r>
                        <a:rPr lang="en-US" sz="1000" b="0" dirty="0">
                          <a:effectLst/>
                        </a:rPr>
                        <a:t>Share of low paid work</a:t>
                      </a:r>
                      <a:endParaRPr lang="it-I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dirty="0">
                          <a:effectLst/>
                        </a:rPr>
                        <a:t>ILOSTAT</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dirty="0">
                          <a:effectLst/>
                        </a:rPr>
                        <a:t>48</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5276311"/>
                  </a:ext>
                </a:extLst>
              </a:tr>
              <a:tr h="182880">
                <a:tc>
                  <a:txBody>
                    <a:bodyPr/>
                    <a:lstStyle/>
                    <a:p>
                      <a:pPr algn="just">
                        <a:lnSpc>
                          <a:spcPct val="107000"/>
                        </a:lnSpc>
                        <a:spcAft>
                          <a:spcPts val="0"/>
                        </a:spcAft>
                      </a:pPr>
                      <a:r>
                        <a:rPr lang="it-IT" sz="1000" b="0">
                          <a:effectLst/>
                        </a:rPr>
                        <a:t>Gender wage gap</a:t>
                      </a:r>
                      <a:endParaRPr lang="it-IT"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ILOSTAT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3410710"/>
                  </a:ext>
                </a:extLst>
              </a:tr>
              <a:tr h="182880">
                <a:tc>
                  <a:txBody>
                    <a:bodyPr/>
                    <a:lstStyle/>
                    <a:p>
                      <a:pPr algn="just">
                        <a:lnSpc>
                          <a:spcPct val="107000"/>
                        </a:lnSpc>
                        <a:spcAft>
                          <a:spcPts val="0"/>
                        </a:spcAft>
                      </a:pPr>
                      <a:r>
                        <a:rPr lang="en-US" sz="1000" b="0" dirty="0">
                          <a:effectLst/>
                        </a:rPr>
                        <a:t>Proportion and number of children aged 5-17 years engaged in child labor</a:t>
                      </a:r>
                      <a:endParaRPr lang="it-I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UNICEF</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174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2897735"/>
                  </a:ext>
                </a:extLst>
              </a:tr>
              <a:tr h="182880">
                <a:tc>
                  <a:txBody>
                    <a:bodyPr/>
                    <a:lstStyle/>
                    <a:p>
                      <a:pPr algn="just">
                        <a:lnSpc>
                          <a:spcPct val="107000"/>
                        </a:lnSpc>
                        <a:spcAft>
                          <a:spcPts val="0"/>
                        </a:spcAft>
                      </a:pPr>
                      <a:r>
                        <a:rPr lang="en-US" sz="1000" b="0">
                          <a:effectLst/>
                        </a:rPr>
                        <a:t>Frequency rates of fatal occupational injuries</a:t>
                      </a:r>
                      <a:endParaRPr lang="it-IT"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ILOSTAT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3498196"/>
                  </a:ext>
                </a:extLst>
              </a:tr>
              <a:tr h="182880">
                <a:tc>
                  <a:txBody>
                    <a:bodyPr/>
                    <a:lstStyle/>
                    <a:p>
                      <a:pPr algn="just">
                        <a:lnSpc>
                          <a:spcPct val="107000"/>
                        </a:lnSpc>
                        <a:spcAft>
                          <a:spcPts val="0"/>
                        </a:spcAft>
                      </a:pPr>
                      <a:r>
                        <a:rPr lang="en-US" sz="1000" b="0">
                          <a:effectLst/>
                        </a:rPr>
                        <a:t>Frequency rates of non fatal occupational injuries</a:t>
                      </a:r>
                      <a:endParaRPr lang="it-IT"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ILOSTAT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64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8743523"/>
                  </a:ext>
                </a:extLst>
              </a:tr>
              <a:tr h="182880">
                <a:tc>
                  <a:txBody>
                    <a:bodyPr/>
                    <a:lstStyle/>
                    <a:p>
                      <a:pPr algn="just">
                        <a:lnSpc>
                          <a:spcPct val="107000"/>
                        </a:lnSpc>
                        <a:spcAft>
                          <a:spcPts val="0"/>
                        </a:spcAft>
                      </a:pPr>
                      <a:r>
                        <a:rPr lang="en-US" sz="1000" b="0" dirty="0">
                          <a:effectLst/>
                        </a:rPr>
                        <a:t>Number of trained labor inspectors</a:t>
                      </a:r>
                      <a:endParaRPr lang="it-I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ILOSTAT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843850"/>
                  </a:ext>
                </a:extLst>
              </a:tr>
              <a:tr h="182880">
                <a:tc>
                  <a:txBody>
                    <a:bodyPr/>
                    <a:lstStyle/>
                    <a:p>
                      <a:pPr algn="just">
                        <a:lnSpc>
                          <a:spcPct val="107000"/>
                        </a:lnSpc>
                        <a:spcAft>
                          <a:spcPts val="0"/>
                        </a:spcAft>
                      </a:pPr>
                      <a:r>
                        <a:rPr lang="it-IT" sz="1000" b="0">
                          <a:effectLst/>
                        </a:rPr>
                        <a:t>Collective bargaining coverage rate</a:t>
                      </a:r>
                      <a:endParaRPr lang="it-IT"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ILOSTAT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4324008"/>
                  </a:ext>
                </a:extLst>
              </a:tr>
              <a:tr h="182880">
                <a:tc>
                  <a:txBody>
                    <a:bodyPr/>
                    <a:lstStyle/>
                    <a:p>
                      <a:pPr algn="just">
                        <a:lnSpc>
                          <a:spcPct val="107000"/>
                        </a:lnSpc>
                        <a:spcAft>
                          <a:spcPts val="0"/>
                        </a:spcAft>
                      </a:pPr>
                      <a:r>
                        <a:rPr lang="it-IT" sz="1000" b="0" dirty="0">
                          <a:effectLst/>
                        </a:rPr>
                        <a:t>Trade union </a:t>
                      </a:r>
                      <a:r>
                        <a:rPr lang="it-IT" sz="1000" b="0" dirty="0" err="1">
                          <a:effectLst/>
                        </a:rPr>
                        <a:t>density</a:t>
                      </a:r>
                      <a:r>
                        <a:rPr lang="it-IT" sz="1000" b="0" dirty="0">
                          <a:effectLst/>
                        </a:rPr>
                        <a:t> rate</a:t>
                      </a:r>
                      <a:endParaRPr lang="it-IT"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a:effectLst/>
                        </a:rPr>
                        <a:t>ILOSTAT</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it-IT" sz="1000" dirty="0">
                          <a:effectLst/>
                        </a:rPr>
                        <a:t>77</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5589215"/>
                  </a:ext>
                </a:extLst>
              </a:tr>
            </a:tbl>
          </a:graphicData>
        </a:graphic>
      </p:graphicFrame>
      <p:sp>
        <p:nvSpPr>
          <p:cNvPr id="18" name="Content Placeholder 1">
            <a:extLst>
              <a:ext uri="{FF2B5EF4-FFF2-40B4-BE49-F238E27FC236}">
                <a16:creationId xmlns:a16="http://schemas.microsoft.com/office/drawing/2014/main" id="{665491E3-CCA8-493A-BF26-EBB6351E2FF2}"/>
              </a:ext>
            </a:extLst>
          </p:cNvPr>
          <p:cNvSpPr txBox="1">
            <a:spLocks noChangeArrowheads="1"/>
          </p:cNvSpPr>
          <p:nvPr/>
        </p:nvSpPr>
        <p:spPr bwMode="auto">
          <a:xfrm>
            <a:off x="1241806" y="5012352"/>
            <a:ext cx="7560839" cy="148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it-IT" sz="1600" dirty="0"/>
              <a:t>It is extremely </a:t>
            </a:r>
            <a:r>
              <a:rPr lang="en-US" altLang="it-IT" sz="1600" b="1" dirty="0"/>
              <a:t>important to improve data collection </a:t>
            </a:r>
            <a:r>
              <a:rPr lang="en-US" altLang="it-IT" sz="1600" dirty="0"/>
              <a:t>and data monitoring to avoid the trade-off between accuracy of analysis and comprehensiveness of all dimensions. This appears to be particularly true for the dimension linked to labor rights and working conditions.</a:t>
            </a:r>
            <a:endParaRPr lang="it-IT" altLang="it-IT" sz="1600" dirty="0"/>
          </a:p>
        </p:txBody>
      </p:sp>
      <p:sp>
        <p:nvSpPr>
          <p:cNvPr id="19" name="Rettangolo 18">
            <a:extLst>
              <a:ext uri="{FF2B5EF4-FFF2-40B4-BE49-F238E27FC236}">
                <a16:creationId xmlns:a16="http://schemas.microsoft.com/office/drawing/2014/main" id="{3D687C63-D7D0-46CB-A6EE-A3B193EE4DBF}"/>
              </a:ext>
            </a:extLst>
          </p:cNvPr>
          <p:cNvSpPr/>
          <p:nvPr/>
        </p:nvSpPr>
        <p:spPr bwMode="auto">
          <a:xfrm>
            <a:off x="521726" y="5012351"/>
            <a:ext cx="8280919" cy="1054275"/>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pic>
        <p:nvPicPr>
          <p:cNvPr id="1030" name="Picture 6" descr="Risultati immagini per punto esclamativo icon">
            <a:extLst>
              <a:ext uri="{FF2B5EF4-FFF2-40B4-BE49-F238E27FC236}">
                <a16:creationId xmlns:a16="http://schemas.microsoft.com/office/drawing/2014/main" id="{45FE4AA9-BC55-4D09-ABEA-2E849CB441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97" y="5206239"/>
            <a:ext cx="573592" cy="57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63888"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pic>
        <p:nvPicPr>
          <p:cNvPr id="3" name="Immagine 2">
            <a:extLst>
              <a:ext uri="{FF2B5EF4-FFF2-40B4-BE49-F238E27FC236}">
                <a16:creationId xmlns:a16="http://schemas.microsoft.com/office/drawing/2014/main" id="{159A7FB4-8675-467F-A285-8F75CC369A62}"/>
              </a:ext>
            </a:extLst>
          </p:cNvPr>
          <p:cNvPicPr>
            <a:picLocks noChangeAspect="1"/>
          </p:cNvPicPr>
          <p:nvPr/>
        </p:nvPicPr>
        <p:blipFill>
          <a:blip r:embed="rId3"/>
          <a:stretch>
            <a:fillRect/>
          </a:stretch>
        </p:blipFill>
        <p:spPr>
          <a:xfrm>
            <a:off x="611560" y="1772816"/>
            <a:ext cx="8184833" cy="4392488"/>
          </a:xfrm>
          <a:prstGeom prst="rect">
            <a:avLst/>
          </a:prstGeom>
        </p:spPr>
      </p:pic>
    </p:spTree>
    <p:extLst>
      <p:ext uri="{BB962C8B-B14F-4D97-AF65-F5344CB8AC3E}">
        <p14:creationId xmlns:p14="http://schemas.microsoft.com/office/powerpoint/2010/main" val="237337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057E785E-0E24-4369-9465-CAE50DBC4BEA}"/>
              </a:ext>
            </a:extLst>
          </p:cNvPr>
          <p:cNvSpPr>
            <a:spLocks noGrp="1"/>
          </p:cNvSpPr>
          <p:nvPr>
            <p:ph idx="1"/>
          </p:nvPr>
        </p:nvSpPr>
        <p:spPr>
          <a:xfrm>
            <a:off x="858009" y="1844824"/>
            <a:ext cx="7772400" cy="4114800"/>
          </a:xfrm>
        </p:spPr>
        <p:txBody>
          <a:bodyPr/>
          <a:lstStyle/>
          <a:p>
            <a:pPr marL="0" indent="0" algn="just">
              <a:buNone/>
            </a:pPr>
            <a:r>
              <a:rPr lang="en-US" sz="1800" dirty="0"/>
              <a:t>The map shows in</a:t>
            </a:r>
          </a:p>
          <a:p>
            <a:pPr algn="just">
              <a:buFont typeface="Arial" panose="020B0604020202020204" pitchFamily="34" charset="0"/>
              <a:buChar char="•"/>
            </a:pPr>
            <a:endParaRPr lang="en-US" sz="1800" dirty="0"/>
          </a:p>
          <a:p>
            <a:pPr algn="just">
              <a:buFont typeface="Arial" panose="020B0604020202020204" pitchFamily="34" charset="0"/>
              <a:buChar char="•"/>
            </a:pPr>
            <a:r>
              <a:rPr lang="en-US" sz="1800" b="1" dirty="0"/>
              <a:t>Blue:</a:t>
            </a:r>
            <a:r>
              <a:rPr lang="en-US" sz="1800" dirty="0"/>
              <a:t> the best performers with values of the SDG8 composite index above 110 (i.e. USA, Canada, Japan and most EU countries).</a:t>
            </a:r>
          </a:p>
          <a:p>
            <a:pPr algn="just">
              <a:buFont typeface="Arial" panose="020B0604020202020204" pitchFamily="34" charset="0"/>
              <a:buChar char="•"/>
            </a:pPr>
            <a:endParaRPr lang="en-US" sz="1800" dirty="0"/>
          </a:p>
          <a:p>
            <a:pPr algn="just">
              <a:buFont typeface="Arial" panose="020B0604020202020204" pitchFamily="34" charset="0"/>
              <a:buChar char="•"/>
            </a:pPr>
            <a:r>
              <a:rPr lang="en-US" sz="1800" b="1" dirty="0"/>
              <a:t>Green: </a:t>
            </a:r>
            <a:r>
              <a:rPr lang="en-US" sz="1800" dirty="0"/>
              <a:t>countries with a value of the SDG8 composite similar to the world average.</a:t>
            </a:r>
          </a:p>
          <a:p>
            <a:pPr algn="just">
              <a:buFont typeface="Arial" panose="020B0604020202020204" pitchFamily="34" charset="0"/>
              <a:buChar char="•"/>
            </a:pPr>
            <a:endParaRPr lang="en-US" sz="1800" dirty="0"/>
          </a:p>
          <a:p>
            <a:pPr algn="just">
              <a:buFont typeface="Arial" panose="020B0604020202020204" pitchFamily="34" charset="0"/>
              <a:buChar char="•"/>
            </a:pPr>
            <a:r>
              <a:rPr lang="en-US" sz="1800" b="1" dirty="0"/>
              <a:t>Orange: </a:t>
            </a:r>
            <a:r>
              <a:rPr lang="en-US" sz="1800" dirty="0"/>
              <a:t>the worst performers (mainly African sub-Saharan countries and Middle East countries). </a:t>
            </a:r>
          </a:p>
          <a:p>
            <a:pPr algn="just">
              <a:buFont typeface="Arial" panose="020B0604020202020204" pitchFamily="34" charset="0"/>
              <a:buChar char="•"/>
            </a:pPr>
            <a:endParaRPr lang="en-US" sz="1800" dirty="0"/>
          </a:p>
        </p:txBody>
      </p:sp>
      <p:sp>
        <p:nvSpPr>
          <p:cNvPr id="8" name="Rectangle 1">
            <a:extLst>
              <a:ext uri="{FF2B5EF4-FFF2-40B4-BE49-F238E27FC236}">
                <a16:creationId xmlns:a16="http://schemas.microsoft.com/office/drawing/2014/main" id="{E7BC1252-B1B1-4425-9912-3B10842A1D51}"/>
              </a:ext>
            </a:extLst>
          </p:cNvPr>
          <p:cNvSpPr>
            <a:spLocks noChangeArrowheads="1"/>
          </p:cNvSpPr>
          <p:nvPr/>
        </p:nvSpPr>
        <p:spPr bwMode="auto">
          <a:xfrm>
            <a:off x="3635896"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
        <p:nvSpPr>
          <p:cNvPr id="2" name="Rettangolo 1"/>
          <p:cNvSpPr/>
          <p:nvPr/>
        </p:nvSpPr>
        <p:spPr bwMode="auto">
          <a:xfrm>
            <a:off x="569977" y="2561652"/>
            <a:ext cx="288032" cy="288032"/>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Rettangolo 4"/>
          <p:cNvSpPr/>
          <p:nvPr/>
        </p:nvSpPr>
        <p:spPr bwMode="auto">
          <a:xfrm>
            <a:off x="569977" y="3473422"/>
            <a:ext cx="288032" cy="288032"/>
          </a:xfrm>
          <a:prstGeom prst="rect">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Rettangolo 5"/>
          <p:cNvSpPr/>
          <p:nvPr/>
        </p:nvSpPr>
        <p:spPr bwMode="auto">
          <a:xfrm>
            <a:off x="569977" y="4428491"/>
            <a:ext cx="288032" cy="28803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6749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63888"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pic>
        <p:nvPicPr>
          <p:cNvPr id="2" name="Immagine 1">
            <a:extLst>
              <a:ext uri="{FF2B5EF4-FFF2-40B4-BE49-F238E27FC236}">
                <a16:creationId xmlns:a16="http://schemas.microsoft.com/office/drawing/2014/main" id="{51DFA077-41A8-4A73-8B63-18388EAFE24E}"/>
              </a:ext>
            </a:extLst>
          </p:cNvPr>
          <p:cNvPicPr>
            <a:picLocks noChangeAspect="1"/>
          </p:cNvPicPr>
          <p:nvPr/>
        </p:nvPicPr>
        <p:blipFill>
          <a:blip r:embed="rId3"/>
          <a:stretch>
            <a:fillRect/>
          </a:stretch>
        </p:blipFill>
        <p:spPr>
          <a:xfrm>
            <a:off x="286286" y="1475407"/>
            <a:ext cx="8571428" cy="4761905"/>
          </a:xfrm>
          <a:prstGeom prst="rect">
            <a:avLst/>
          </a:prstGeom>
        </p:spPr>
      </p:pic>
    </p:spTree>
    <p:extLst>
      <p:ext uri="{BB962C8B-B14F-4D97-AF65-F5344CB8AC3E}">
        <p14:creationId xmlns:p14="http://schemas.microsoft.com/office/powerpoint/2010/main" val="85252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057E785E-0E24-4369-9465-CAE50DBC4BEA}"/>
              </a:ext>
            </a:extLst>
          </p:cNvPr>
          <p:cNvSpPr>
            <a:spLocks noGrp="1"/>
          </p:cNvSpPr>
          <p:nvPr>
            <p:ph idx="1"/>
          </p:nvPr>
        </p:nvSpPr>
        <p:spPr>
          <a:xfrm>
            <a:off x="683568" y="1844824"/>
            <a:ext cx="7848872" cy="4114800"/>
          </a:xfrm>
        </p:spPr>
        <p:txBody>
          <a:bodyPr/>
          <a:lstStyle/>
          <a:p>
            <a:pPr marL="0" indent="0" algn="just">
              <a:buNone/>
            </a:pPr>
            <a:r>
              <a:rPr lang="en-US" sz="1800" dirty="0"/>
              <a:t>The figure above reports the ranking of the composite index for all countries grouped by the World Bank’s income group. </a:t>
            </a:r>
          </a:p>
          <a:p>
            <a:pPr marL="0" indent="0" algn="just">
              <a:buNone/>
            </a:pPr>
            <a:endParaRPr lang="en-US" sz="600" dirty="0"/>
          </a:p>
          <a:p>
            <a:pPr marL="0" indent="0" algn="just">
              <a:buNone/>
            </a:pPr>
            <a:r>
              <a:rPr lang="en-US" sz="1800" dirty="0"/>
              <a:t>It is possible to notice that:</a:t>
            </a:r>
          </a:p>
          <a:p>
            <a:pPr algn="just">
              <a:buFont typeface="Arial" panose="020B0604020202020204" pitchFamily="34" charset="0"/>
              <a:buChar char="•"/>
            </a:pPr>
            <a:r>
              <a:rPr lang="en-US" sz="1800" b="1" dirty="0"/>
              <a:t>Best performers </a:t>
            </a:r>
            <a:r>
              <a:rPr lang="en-US" sz="1800" dirty="0"/>
              <a:t>(with values of the SDG8 composite index above 110) </a:t>
            </a:r>
            <a:r>
              <a:rPr lang="en-US" sz="1800" b="1" dirty="0"/>
              <a:t>are generally high-income countries</a:t>
            </a:r>
            <a:r>
              <a:rPr lang="en-US" sz="1800" dirty="0"/>
              <a:t>. Out of the top 50 positions in the ranking, 38 are occupied by high-income countries.</a:t>
            </a:r>
          </a:p>
          <a:p>
            <a:pPr algn="just">
              <a:buFont typeface="Arial" panose="020B0604020202020204" pitchFamily="34" charset="0"/>
              <a:buChar char="•"/>
            </a:pPr>
            <a:endParaRPr lang="en-US" sz="900" dirty="0"/>
          </a:p>
          <a:p>
            <a:pPr algn="just">
              <a:buFont typeface="Arial" panose="020B0604020202020204" pitchFamily="34" charset="0"/>
              <a:buChar char="•"/>
            </a:pPr>
            <a:r>
              <a:rPr lang="en-US" sz="1800" dirty="0"/>
              <a:t>Upper-income and low-income countries are quite widespread in the ranking.</a:t>
            </a:r>
          </a:p>
          <a:p>
            <a:pPr algn="just">
              <a:buFont typeface="Arial" panose="020B0604020202020204" pitchFamily="34" charset="0"/>
              <a:buChar char="•"/>
            </a:pPr>
            <a:endParaRPr lang="en-US" sz="900" dirty="0"/>
          </a:p>
          <a:p>
            <a:pPr algn="just">
              <a:buFont typeface="Arial" panose="020B0604020202020204" pitchFamily="34" charset="0"/>
              <a:buChar char="•"/>
            </a:pPr>
            <a:r>
              <a:rPr lang="en-US" sz="1800" b="1" dirty="0"/>
              <a:t>Low-income countries</a:t>
            </a:r>
            <a:r>
              <a:rPr lang="en-US" sz="1800" dirty="0"/>
              <a:t>, with some relevant and positive exceptions, are at the </a:t>
            </a:r>
            <a:r>
              <a:rPr lang="en-US" sz="1800" b="1" dirty="0"/>
              <a:t>tail end of the ranking</a:t>
            </a:r>
            <a:r>
              <a:rPr lang="en-US" sz="1800" dirty="0"/>
              <a:t>, showing a lower performance in the SDG8 composite index.</a:t>
            </a:r>
          </a:p>
          <a:p>
            <a:pPr marL="0" indent="0" algn="just">
              <a:buNone/>
            </a:pPr>
            <a:endParaRPr lang="en-US" sz="1800" dirty="0"/>
          </a:p>
        </p:txBody>
      </p:sp>
      <p:sp>
        <p:nvSpPr>
          <p:cNvPr id="8" name="Rectangle 1">
            <a:extLst>
              <a:ext uri="{FF2B5EF4-FFF2-40B4-BE49-F238E27FC236}">
                <a16:creationId xmlns:a16="http://schemas.microsoft.com/office/drawing/2014/main" id="{E7BC1252-B1B1-4425-9912-3B10842A1D51}"/>
              </a:ext>
            </a:extLst>
          </p:cNvPr>
          <p:cNvSpPr>
            <a:spLocks noChangeArrowheads="1"/>
          </p:cNvSpPr>
          <p:nvPr/>
        </p:nvSpPr>
        <p:spPr bwMode="auto">
          <a:xfrm>
            <a:off x="3635896"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Tree>
    <p:extLst>
      <p:ext uri="{BB962C8B-B14F-4D97-AF65-F5344CB8AC3E}">
        <p14:creationId xmlns:p14="http://schemas.microsoft.com/office/powerpoint/2010/main" val="278428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2DA446D-1ED7-4003-81A4-F9CF3149D9D9}"/>
              </a:ext>
            </a:extLst>
          </p:cNvPr>
          <p:cNvPicPr>
            <a:picLocks noChangeAspect="1"/>
          </p:cNvPicPr>
          <p:nvPr/>
        </p:nvPicPr>
        <p:blipFill>
          <a:blip r:embed="rId3"/>
          <a:stretch>
            <a:fillRect/>
          </a:stretch>
        </p:blipFill>
        <p:spPr>
          <a:xfrm>
            <a:off x="286286" y="1475407"/>
            <a:ext cx="8571428" cy="4761905"/>
          </a:xfrm>
          <a:prstGeom prst="rect">
            <a:avLst/>
          </a:prstGeom>
        </p:spPr>
      </p:pic>
      <p:sp>
        <p:nvSpPr>
          <p:cNvPr id="4" name="Rectangle 1"/>
          <p:cNvSpPr>
            <a:spLocks noChangeArrowheads="1"/>
          </p:cNvSpPr>
          <p:nvPr/>
        </p:nvSpPr>
        <p:spPr bwMode="auto">
          <a:xfrm>
            <a:off x="3563888"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Tree>
    <p:extLst>
      <p:ext uri="{BB962C8B-B14F-4D97-AF65-F5344CB8AC3E}">
        <p14:creationId xmlns:p14="http://schemas.microsoft.com/office/powerpoint/2010/main" val="155833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057E785E-0E24-4369-9465-CAE50DBC4BEA}"/>
              </a:ext>
            </a:extLst>
          </p:cNvPr>
          <p:cNvSpPr>
            <a:spLocks noGrp="1"/>
          </p:cNvSpPr>
          <p:nvPr>
            <p:ph idx="1"/>
          </p:nvPr>
        </p:nvSpPr>
        <p:spPr>
          <a:xfrm>
            <a:off x="685800" y="1844824"/>
            <a:ext cx="7772400" cy="4273624"/>
          </a:xfrm>
        </p:spPr>
        <p:txBody>
          <a:bodyPr/>
          <a:lstStyle/>
          <a:p>
            <a:pPr marL="0" indent="0" algn="just">
              <a:buNone/>
            </a:pPr>
            <a:r>
              <a:rPr lang="en-US" sz="1800" dirty="0"/>
              <a:t>About high income countries:</a:t>
            </a:r>
          </a:p>
          <a:p>
            <a:pPr marL="0" indent="0" algn="just">
              <a:buNone/>
            </a:pPr>
            <a:endParaRPr lang="en-US" sz="800" dirty="0"/>
          </a:p>
          <a:p>
            <a:pPr algn="just"/>
            <a:r>
              <a:rPr lang="en-US" sz="1800" b="1" dirty="0"/>
              <a:t>19 high-income countries out of 50 report values of the SDG8 composite index above 110 </a:t>
            </a:r>
            <a:r>
              <a:rPr lang="en-US" sz="1800" dirty="0"/>
              <a:t>and about 80% of high-income countries included in the analysis result with a composite score higher than the world average (100).</a:t>
            </a:r>
          </a:p>
          <a:p>
            <a:pPr algn="just"/>
            <a:r>
              <a:rPr lang="en-US" sz="1800" dirty="0"/>
              <a:t>Evidence shows that most </a:t>
            </a:r>
            <a:r>
              <a:rPr lang="en-US" sz="1800" b="1" dirty="0"/>
              <a:t>high-income countries perform generally better </a:t>
            </a:r>
            <a:r>
              <a:rPr lang="en-US" sz="1800" dirty="0"/>
              <a:t>than the remaining countries although </a:t>
            </a:r>
            <a:r>
              <a:rPr lang="en-US" sz="1800" b="1" dirty="0"/>
              <a:t>with some exceptions</a:t>
            </a:r>
            <a:r>
              <a:rPr lang="en-US" sz="1800" dirty="0"/>
              <a:t>: UAE, Qatar, Oman, Trinidad and Tobago, Bahrain and Saudi Arabia. For these countries, the composite score ranges approximately between 94.07 and 87.82.</a:t>
            </a:r>
          </a:p>
          <a:p>
            <a:pPr algn="just"/>
            <a:r>
              <a:rPr lang="en-US" sz="1800" dirty="0"/>
              <a:t>Looking at Europe, the </a:t>
            </a:r>
            <a:r>
              <a:rPr lang="en-US" sz="1800" b="1" dirty="0"/>
              <a:t>EU Member States report an average value of the SDG8 composite index equals to 109.35</a:t>
            </a:r>
            <a:r>
              <a:rPr lang="en-US" sz="1800" dirty="0"/>
              <a:t> and among Member States only Greece shows a score below 100 (95.48). </a:t>
            </a:r>
          </a:p>
          <a:p>
            <a:pPr algn="just"/>
            <a:endParaRPr lang="en-US" sz="1800" dirty="0"/>
          </a:p>
          <a:p>
            <a:pPr algn="just">
              <a:buFontTx/>
              <a:buChar char="-"/>
            </a:pPr>
            <a:endParaRPr lang="en-US" sz="1800" dirty="0"/>
          </a:p>
        </p:txBody>
      </p:sp>
      <p:sp>
        <p:nvSpPr>
          <p:cNvPr id="8"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Tree>
    <p:extLst>
      <p:ext uri="{BB962C8B-B14F-4D97-AF65-F5344CB8AC3E}">
        <p14:creationId xmlns:p14="http://schemas.microsoft.com/office/powerpoint/2010/main" val="13510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a:extLst>
              <a:ext uri="{FF2B5EF4-FFF2-40B4-BE49-F238E27FC236}">
                <a16:creationId xmlns:a16="http://schemas.microsoft.com/office/drawing/2014/main" id="{B699660E-87BD-4CCE-946C-4110C388C0F0}"/>
              </a:ext>
            </a:extLst>
          </p:cNvPr>
          <p:cNvSpPr>
            <a:spLocks noGrp="1"/>
          </p:cNvSpPr>
          <p:nvPr>
            <p:ph idx="1"/>
          </p:nvPr>
        </p:nvSpPr>
        <p:spPr>
          <a:xfrm>
            <a:off x="285750" y="1816011"/>
            <a:ext cx="4141788" cy="2889250"/>
          </a:xfrm>
        </p:spPr>
        <p:txBody>
          <a:bodyPr lIns="0" tIns="0" rIns="0" bIns="0"/>
          <a:lstStyle/>
          <a:p>
            <a:pPr marL="0" indent="0">
              <a:buFontTx/>
              <a:buNone/>
              <a:defRPr/>
            </a:pPr>
            <a:r>
              <a:rPr lang="en-US" altLang="it-IT" sz="1800" b="1" dirty="0"/>
              <a:t>The Alliance in numbers:</a:t>
            </a:r>
          </a:p>
          <a:p>
            <a:pPr>
              <a:defRPr/>
            </a:pPr>
            <a:r>
              <a:rPr lang="en-US" altLang="it-IT" sz="1800" dirty="0"/>
              <a:t>Unique case in Europe: over 200 members, with over 2,000 organizations, companies,  NGOs, etc.</a:t>
            </a:r>
          </a:p>
          <a:p>
            <a:pPr>
              <a:defRPr/>
            </a:pPr>
            <a:r>
              <a:rPr lang="en-US" altLang="it-IT" sz="1800" dirty="0"/>
              <a:t>20 working groups, with 300 experts involved</a:t>
            </a:r>
          </a:p>
          <a:p>
            <a:pPr>
              <a:defRPr/>
            </a:pPr>
            <a:r>
              <a:rPr lang="en-US" altLang="it-IT" sz="1800" dirty="0"/>
              <a:t>Funded through contributions from members</a:t>
            </a:r>
            <a:endParaRPr lang="it-IT" altLang="it-IT" sz="1800" dirty="0"/>
          </a:p>
        </p:txBody>
      </p:sp>
      <p:sp>
        <p:nvSpPr>
          <p:cNvPr id="6147" name="Rectangle 1"/>
          <p:cNvSpPr>
            <a:spLocks noChangeArrowheads="1"/>
          </p:cNvSpPr>
          <p:nvPr/>
        </p:nvSpPr>
        <p:spPr bwMode="auto">
          <a:xfrm>
            <a:off x="3492500" y="908050"/>
            <a:ext cx="5651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it-IT" altLang="ja-JP" sz="2400" b="1" dirty="0" err="1">
                <a:solidFill>
                  <a:schemeClr val="bg1"/>
                </a:solidFill>
              </a:rPr>
              <a:t>ASviS</a:t>
            </a:r>
            <a:endParaRPr lang="en-GB" altLang="it-IT" sz="2400" b="1" dirty="0">
              <a:solidFill>
                <a:schemeClr val="bg1"/>
              </a:solidFill>
              <a:latin typeface="Calibri" pitchFamily="34" charset="0"/>
            </a:endParaRPr>
          </a:p>
        </p:txBody>
      </p:sp>
      <p:pic>
        <p:nvPicPr>
          <p:cNvPr id="6148" name="Picture 1" descr="Screen Shot 2016-11-27 at 5.23.22 PM.png"/>
          <p:cNvPicPr>
            <a:picLocks noChangeAspect="1"/>
          </p:cNvPicPr>
          <p:nvPr/>
        </p:nvPicPr>
        <p:blipFill>
          <a:blip r:embed="rId2">
            <a:extLst>
              <a:ext uri="{28A0092B-C50C-407E-A947-70E740481C1C}">
                <a14:useLocalDpi xmlns:a14="http://schemas.microsoft.com/office/drawing/2010/main" val="0"/>
              </a:ext>
            </a:extLst>
          </a:blip>
          <a:srcRect t="12173" r="4762"/>
          <a:stretch>
            <a:fillRect/>
          </a:stretch>
        </p:blipFill>
        <p:spPr bwMode="auto">
          <a:xfrm>
            <a:off x="4384675" y="1700213"/>
            <a:ext cx="45942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Content Placeholder 1"/>
          <p:cNvSpPr txBox="1">
            <a:spLocks/>
          </p:cNvSpPr>
          <p:nvPr/>
        </p:nvSpPr>
        <p:spPr bwMode="auto">
          <a:xfrm>
            <a:off x="285750" y="4797425"/>
            <a:ext cx="869315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just">
              <a:buFontTx/>
              <a:buNone/>
            </a:pPr>
            <a:r>
              <a:rPr lang="en-US" altLang="it-IT" sz="1800" dirty="0" err="1"/>
              <a:t>ASviS</a:t>
            </a:r>
            <a:r>
              <a:rPr lang="en-US" altLang="it-IT" sz="1800" dirty="0"/>
              <a:t> indicators’ working group has been working on monitoring the Agenda 2030 since 2016 publishing trends of composite indicators for the 17</a:t>
            </a:r>
            <a:r>
              <a:rPr lang="en-US" altLang="it-IT" sz="1800" baseline="30000" dirty="0"/>
              <a:t> </a:t>
            </a:r>
            <a:r>
              <a:rPr lang="en-US" altLang="it-IT" sz="1800" dirty="0"/>
              <a:t>goals at Italian ad European level. We collaborate with several stakeholders on how to monitor progress toward the Agenda 2030 at different levels.</a:t>
            </a:r>
            <a:endParaRPr lang="it-IT" altLang="it-IT"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8E1567E-FEA6-473B-8DA7-ABCC5C6FBE77}"/>
              </a:ext>
            </a:extLst>
          </p:cNvPr>
          <p:cNvPicPr>
            <a:picLocks noChangeAspect="1"/>
          </p:cNvPicPr>
          <p:nvPr/>
        </p:nvPicPr>
        <p:blipFill>
          <a:blip r:embed="rId3"/>
          <a:stretch>
            <a:fillRect/>
          </a:stretch>
        </p:blipFill>
        <p:spPr>
          <a:xfrm>
            <a:off x="286286" y="1475407"/>
            <a:ext cx="8571428" cy="4761905"/>
          </a:xfrm>
          <a:prstGeom prst="rect">
            <a:avLst/>
          </a:prstGeom>
        </p:spPr>
      </p:pic>
      <p:sp>
        <p:nvSpPr>
          <p:cNvPr id="4"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Tree>
    <p:extLst>
      <p:ext uri="{BB962C8B-B14F-4D97-AF65-F5344CB8AC3E}">
        <p14:creationId xmlns:p14="http://schemas.microsoft.com/office/powerpoint/2010/main" val="23173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1ACD7D6-EEF3-4BB7-9236-5AE09D0086D0}"/>
              </a:ext>
            </a:extLst>
          </p:cNvPr>
          <p:cNvPicPr>
            <a:picLocks noChangeAspect="1"/>
          </p:cNvPicPr>
          <p:nvPr/>
        </p:nvPicPr>
        <p:blipFill>
          <a:blip r:embed="rId3"/>
          <a:stretch>
            <a:fillRect/>
          </a:stretch>
        </p:blipFill>
        <p:spPr>
          <a:xfrm>
            <a:off x="286286" y="1412776"/>
            <a:ext cx="8571428" cy="4761905"/>
          </a:xfrm>
          <a:prstGeom prst="rect">
            <a:avLst/>
          </a:prstGeom>
        </p:spPr>
      </p:pic>
      <p:sp>
        <p:nvSpPr>
          <p:cNvPr id="4"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Tree>
    <p:extLst>
      <p:ext uri="{BB962C8B-B14F-4D97-AF65-F5344CB8AC3E}">
        <p14:creationId xmlns:p14="http://schemas.microsoft.com/office/powerpoint/2010/main" val="23173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057E785E-0E24-4369-9465-CAE50DBC4BEA}"/>
              </a:ext>
            </a:extLst>
          </p:cNvPr>
          <p:cNvSpPr>
            <a:spLocks noGrp="1"/>
          </p:cNvSpPr>
          <p:nvPr>
            <p:ph idx="1"/>
          </p:nvPr>
        </p:nvSpPr>
        <p:spPr>
          <a:xfrm>
            <a:off x="539552" y="1844824"/>
            <a:ext cx="7772400" cy="4114800"/>
          </a:xfrm>
        </p:spPr>
        <p:txBody>
          <a:bodyPr/>
          <a:lstStyle/>
          <a:p>
            <a:pPr marL="0" indent="0" algn="just">
              <a:buNone/>
            </a:pPr>
            <a:r>
              <a:rPr lang="en-US" sz="1800" dirty="0"/>
              <a:t>About Upper-middle income and Low-middle income countries:</a:t>
            </a:r>
          </a:p>
          <a:p>
            <a:pPr marL="0" indent="0" algn="just">
              <a:buNone/>
            </a:pPr>
            <a:endParaRPr lang="en-US" sz="1800" dirty="0"/>
          </a:p>
          <a:p>
            <a:pPr algn="just"/>
            <a:r>
              <a:rPr lang="en-US" sz="1800" b="1" dirty="0"/>
              <a:t>Upper-middle income and lower-middle income countries </a:t>
            </a:r>
            <a:r>
              <a:rPr lang="en-US" sz="1800" dirty="0"/>
              <a:t>surprisingly present </a:t>
            </a:r>
            <a:r>
              <a:rPr lang="en-US" sz="1800" b="1" dirty="0"/>
              <a:t>similar performances on the SDG8 composite</a:t>
            </a:r>
            <a:r>
              <a:rPr lang="en-US" sz="1800" dirty="0"/>
              <a:t> both with 10 countries performing above world average. Lower-middle income countries although have more countries below one </a:t>
            </a:r>
            <a:r>
              <a:rPr lang="en-US" sz="1800" dirty="0" err="1"/>
              <a:t>st.</a:t>
            </a:r>
            <a:r>
              <a:rPr lang="en-US" sz="1800" dirty="0"/>
              <a:t> dev (10 vs 6).</a:t>
            </a:r>
          </a:p>
          <a:p>
            <a:pPr algn="just"/>
            <a:endParaRPr lang="en-US" sz="1800" dirty="0"/>
          </a:p>
          <a:p>
            <a:pPr algn="just"/>
            <a:r>
              <a:rPr lang="en-US" sz="1800" dirty="0"/>
              <a:t>Among the upper-middle income countries, Malaysia (109.34), Romania (106.88), Thailand (106.83), Mauritius (106.19) and Russia (103.45) are the first 5 countries in the ranking. Ukraine (105.09), Sri Lanka (104.67), Cambodia (103.50), Nicaragua (103.44) and Mongolia (103.30) are the best performers of the low-middle income group.</a:t>
            </a:r>
          </a:p>
          <a:p>
            <a:pPr algn="just">
              <a:buFontTx/>
              <a:buChar char="-"/>
            </a:pPr>
            <a:endParaRPr lang="en-US" sz="1800" dirty="0"/>
          </a:p>
        </p:txBody>
      </p:sp>
      <p:sp>
        <p:nvSpPr>
          <p:cNvPr id="5"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Tree>
    <p:extLst>
      <p:ext uri="{BB962C8B-B14F-4D97-AF65-F5344CB8AC3E}">
        <p14:creationId xmlns:p14="http://schemas.microsoft.com/office/powerpoint/2010/main" val="3316995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62C5DFC-2B3E-4443-AFF2-7E827F90D768}"/>
              </a:ext>
            </a:extLst>
          </p:cNvPr>
          <p:cNvPicPr>
            <a:picLocks noChangeAspect="1"/>
          </p:cNvPicPr>
          <p:nvPr/>
        </p:nvPicPr>
        <p:blipFill>
          <a:blip r:embed="rId3"/>
          <a:stretch>
            <a:fillRect/>
          </a:stretch>
        </p:blipFill>
        <p:spPr>
          <a:xfrm>
            <a:off x="286286" y="1475407"/>
            <a:ext cx="8571428" cy="4761905"/>
          </a:xfrm>
          <a:prstGeom prst="rect">
            <a:avLst/>
          </a:prstGeom>
        </p:spPr>
      </p:pic>
      <p:sp>
        <p:nvSpPr>
          <p:cNvPr id="4"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Tree>
    <p:extLst>
      <p:ext uri="{BB962C8B-B14F-4D97-AF65-F5344CB8AC3E}">
        <p14:creationId xmlns:p14="http://schemas.microsoft.com/office/powerpoint/2010/main" val="23173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057E785E-0E24-4369-9465-CAE50DBC4BEA}"/>
              </a:ext>
            </a:extLst>
          </p:cNvPr>
          <p:cNvSpPr>
            <a:spLocks noGrp="1"/>
          </p:cNvSpPr>
          <p:nvPr>
            <p:ph idx="1"/>
          </p:nvPr>
        </p:nvSpPr>
        <p:spPr>
          <a:xfrm>
            <a:off x="685800" y="1988840"/>
            <a:ext cx="7772400" cy="4114800"/>
          </a:xfrm>
        </p:spPr>
        <p:txBody>
          <a:bodyPr/>
          <a:lstStyle/>
          <a:p>
            <a:pPr marL="0" indent="0" algn="just">
              <a:buNone/>
            </a:pPr>
            <a:r>
              <a:rPr lang="en-US" sz="1800" dirty="0"/>
              <a:t>About low income countries:</a:t>
            </a:r>
          </a:p>
          <a:p>
            <a:pPr marL="0" indent="0" algn="just">
              <a:buNone/>
            </a:pPr>
            <a:endParaRPr lang="en-US" sz="800" dirty="0"/>
          </a:p>
          <a:p>
            <a:pPr algn="just"/>
            <a:r>
              <a:rPr lang="en-US" sz="1800" dirty="0"/>
              <a:t>In general, </a:t>
            </a:r>
            <a:r>
              <a:rPr lang="en-US" sz="1800" b="1" dirty="0"/>
              <a:t>low-income countries show lower values of the index</a:t>
            </a:r>
            <a:r>
              <a:rPr lang="en-US" sz="1800" dirty="0"/>
              <a:t>, ranging between 97.52 and 77.63. All low-income countries perform below the world average.</a:t>
            </a:r>
          </a:p>
          <a:p>
            <a:pPr algn="just"/>
            <a:endParaRPr lang="en-US" sz="1800" dirty="0"/>
          </a:p>
          <a:p>
            <a:pPr algn="just"/>
            <a:r>
              <a:rPr lang="en-US" sz="1800" dirty="0"/>
              <a:t>About </a:t>
            </a:r>
            <a:r>
              <a:rPr lang="en-US" sz="1800" b="1" dirty="0"/>
              <a:t>62% of low-income countries </a:t>
            </a:r>
            <a:r>
              <a:rPr lang="en-US" sz="1800" dirty="0"/>
              <a:t>(18 countries out of 29) are </a:t>
            </a:r>
            <a:r>
              <a:rPr lang="en-US" sz="1800" b="1" dirty="0"/>
              <a:t>below one standard deviation </a:t>
            </a:r>
            <a:r>
              <a:rPr lang="en-US" sz="1800" dirty="0"/>
              <a:t>from the world average.</a:t>
            </a:r>
          </a:p>
          <a:p>
            <a:pPr algn="just"/>
            <a:endParaRPr lang="en-US" sz="1800" dirty="0"/>
          </a:p>
          <a:p>
            <a:pPr algn="just"/>
            <a:r>
              <a:rPr lang="en-US" sz="1800" dirty="0"/>
              <a:t>There are however some relevant exceptions such as Togo, Nepal and Tanzania, which have values close to the world average (respectively: 97.52, 95.48, 95.11).</a:t>
            </a:r>
          </a:p>
          <a:p>
            <a:pPr marL="0" indent="0" algn="just">
              <a:buNone/>
            </a:pPr>
            <a:endParaRPr lang="en-US" sz="1800" dirty="0"/>
          </a:p>
          <a:p>
            <a:pPr algn="just">
              <a:buFontTx/>
              <a:buChar char="-"/>
            </a:pPr>
            <a:endParaRPr lang="en-US" sz="1800" dirty="0"/>
          </a:p>
          <a:p>
            <a:pPr algn="just"/>
            <a:endParaRPr lang="it-IT" sz="1800" dirty="0"/>
          </a:p>
          <a:p>
            <a:pPr algn="just">
              <a:buFontTx/>
              <a:buChar char="-"/>
            </a:pPr>
            <a:endParaRPr lang="en-US" sz="1800" dirty="0"/>
          </a:p>
        </p:txBody>
      </p:sp>
      <p:sp>
        <p:nvSpPr>
          <p:cNvPr id="5"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Results</a:t>
            </a:r>
          </a:p>
        </p:txBody>
      </p:sp>
    </p:spTree>
    <p:extLst>
      <p:ext uri="{BB962C8B-B14F-4D97-AF65-F5344CB8AC3E}">
        <p14:creationId xmlns:p14="http://schemas.microsoft.com/office/powerpoint/2010/main" val="2097426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Focus on Labor rights</a:t>
            </a:r>
          </a:p>
        </p:txBody>
      </p:sp>
      <p:graphicFrame>
        <p:nvGraphicFramePr>
          <p:cNvPr id="11" name="Grafico 10">
            <a:extLst>
              <a:ext uri="{FF2B5EF4-FFF2-40B4-BE49-F238E27FC236}">
                <a16:creationId xmlns:a16="http://schemas.microsoft.com/office/drawing/2014/main" id="{6B23C530-3557-4B08-8DA0-943409544621}"/>
              </a:ext>
            </a:extLst>
          </p:cNvPr>
          <p:cNvGraphicFramePr/>
          <p:nvPr>
            <p:extLst>
              <p:ext uri="{D42A27DB-BD31-4B8C-83A1-F6EECF244321}">
                <p14:modId xmlns:p14="http://schemas.microsoft.com/office/powerpoint/2010/main" val="2531096611"/>
              </p:ext>
            </p:extLst>
          </p:nvPr>
        </p:nvGraphicFramePr>
        <p:xfrm>
          <a:off x="287524" y="2060848"/>
          <a:ext cx="8568952"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ttangolo 11"/>
          <p:cNvSpPr/>
          <p:nvPr/>
        </p:nvSpPr>
        <p:spPr>
          <a:xfrm>
            <a:off x="611560" y="1799238"/>
            <a:ext cx="1845377" cy="276999"/>
          </a:xfrm>
          <a:prstGeom prst="rect">
            <a:avLst/>
          </a:prstGeom>
        </p:spPr>
        <p:txBody>
          <a:bodyPr wrap="none">
            <a:spAutoFit/>
          </a:bodyPr>
          <a:lstStyle/>
          <a:p>
            <a:r>
              <a:rPr lang="en-US" sz="1200" b="1" i="1" dirty="0">
                <a:solidFill>
                  <a:srgbClr val="747474"/>
                </a:solidFill>
                <a:latin typeface="Arial" panose="020B0604020202020204" pitchFamily="34" charset="0"/>
                <a:ea typeface="Times New Roman" panose="02020603050405020304" pitchFamily="18" charset="0"/>
              </a:rPr>
              <a:t>High income countries</a:t>
            </a:r>
            <a:endParaRPr lang="it-IT" sz="1200" b="1" dirty="0"/>
          </a:p>
        </p:txBody>
      </p:sp>
      <p:graphicFrame>
        <p:nvGraphicFramePr>
          <p:cNvPr id="13" name="Grafico 12"/>
          <p:cNvGraphicFramePr/>
          <p:nvPr>
            <p:extLst>
              <p:ext uri="{D42A27DB-BD31-4B8C-83A1-F6EECF244321}">
                <p14:modId xmlns:p14="http://schemas.microsoft.com/office/powerpoint/2010/main" val="1693863010"/>
              </p:ext>
            </p:extLst>
          </p:nvPr>
        </p:nvGraphicFramePr>
        <p:xfrm>
          <a:off x="354157" y="4266673"/>
          <a:ext cx="8532948" cy="182662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ttangolo 13"/>
          <p:cNvSpPr/>
          <p:nvPr/>
        </p:nvSpPr>
        <p:spPr>
          <a:xfrm>
            <a:off x="611560" y="3938572"/>
            <a:ext cx="2486578" cy="276999"/>
          </a:xfrm>
          <a:prstGeom prst="rect">
            <a:avLst/>
          </a:prstGeom>
        </p:spPr>
        <p:txBody>
          <a:bodyPr wrap="none">
            <a:spAutoFit/>
          </a:bodyPr>
          <a:lstStyle/>
          <a:p>
            <a:r>
              <a:rPr lang="en-US" sz="1200" b="1" i="1" dirty="0">
                <a:solidFill>
                  <a:srgbClr val="747474"/>
                </a:solidFill>
                <a:latin typeface="Arial" panose="020B0604020202020204" pitchFamily="34" charset="0"/>
                <a:ea typeface="Times New Roman" panose="02020603050405020304" pitchFamily="18" charset="0"/>
              </a:rPr>
              <a:t>Upper middle income countries</a:t>
            </a:r>
            <a:endParaRPr lang="it-IT" sz="1200" b="1" dirty="0"/>
          </a:p>
        </p:txBody>
      </p:sp>
    </p:spTree>
    <p:extLst>
      <p:ext uri="{BB962C8B-B14F-4D97-AF65-F5344CB8AC3E}">
        <p14:creationId xmlns:p14="http://schemas.microsoft.com/office/powerpoint/2010/main" val="4184159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Focus on Labor rights</a:t>
            </a:r>
          </a:p>
        </p:txBody>
      </p:sp>
      <p:graphicFrame>
        <p:nvGraphicFramePr>
          <p:cNvPr id="4" name="Grafico 3"/>
          <p:cNvGraphicFramePr/>
          <p:nvPr>
            <p:extLst>
              <p:ext uri="{D42A27DB-BD31-4B8C-83A1-F6EECF244321}">
                <p14:modId xmlns:p14="http://schemas.microsoft.com/office/powerpoint/2010/main" val="2472137882"/>
              </p:ext>
            </p:extLst>
          </p:nvPr>
        </p:nvGraphicFramePr>
        <p:xfrm>
          <a:off x="257200" y="2192248"/>
          <a:ext cx="8568952" cy="1944216"/>
        </p:xfrm>
        <a:graphic>
          <a:graphicData uri="http://schemas.openxmlformats.org/drawingml/2006/chart">
            <c:chart xmlns:c="http://schemas.openxmlformats.org/drawingml/2006/chart" xmlns:r="http://schemas.openxmlformats.org/officeDocument/2006/relationships" r:id="rId2"/>
          </a:graphicData>
        </a:graphic>
      </p:graphicFrame>
      <p:sp>
        <p:nvSpPr>
          <p:cNvPr id="2" name="Rettangolo 1"/>
          <p:cNvSpPr/>
          <p:nvPr/>
        </p:nvSpPr>
        <p:spPr>
          <a:xfrm>
            <a:off x="467544" y="1810624"/>
            <a:ext cx="2496196" cy="276999"/>
          </a:xfrm>
          <a:prstGeom prst="rect">
            <a:avLst/>
          </a:prstGeom>
        </p:spPr>
        <p:txBody>
          <a:bodyPr wrap="none">
            <a:spAutoFit/>
          </a:bodyPr>
          <a:lstStyle/>
          <a:p>
            <a:r>
              <a:rPr lang="en-US" sz="1200" b="1" i="1" dirty="0">
                <a:solidFill>
                  <a:srgbClr val="747474"/>
                </a:solidFill>
                <a:latin typeface="Arial" panose="020B0604020202020204" pitchFamily="34" charset="0"/>
                <a:ea typeface="Times New Roman" panose="02020603050405020304" pitchFamily="18" charset="0"/>
              </a:rPr>
              <a:t>Lower middle income countries</a:t>
            </a:r>
            <a:endParaRPr lang="it-IT" sz="1200" b="1" dirty="0"/>
          </a:p>
        </p:txBody>
      </p:sp>
      <p:sp>
        <p:nvSpPr>
          <p:cNvPr id="6" name="Rettangolo 5"/>
          <p:cNvSpPr/>
          <p:nvPr/>
        </p:nvSpPr>
        <p:spPr>
          <a:xfrm>
            <a:off x="473020" y="4050278"/>
            <a:ext cx="1811714" cy="276999"/>
          </a:xfrm>
          <a:prstGeom prst="rect">
            <a:avLst/>
          </a:prstGeom>
        </p:spPr>
        <p:txBody>
          <a:bodyPr wrap="none">
            <a:spAutoFit/>
          </a:bodyPr>
          <a:lstStyle/>
          <a:p>
            <a:r>
              <a:rPr lang="en-US" sz="1200" b="1" i="1" dirty="0">
                <a:solidFill>
                  <a:srgbClr val="747474"/>
                </a:solidFill>
                <a:latin typeface="Arial" panose="020B0604020202020204" pitchFamily="34" charset="0"/>
                <a:ea typeface="Times New Roman" panose="02020603050405020304" pitchFamily="18" charset="0"/>
              </a:rPr>
              <a:t>Low income countries</a:t>
            </a:r>
            <a:endParaRPr lang="it-IT" sz="1200" b="1" dirty="0"/>
          </a:p>
        </p:txBody>
      </p:sp>
      <p:graphicFrame>
        <p:nvGraphicFramePr>
          <p:cNvPr id="7" name="Grafico 6"/>
          <p:cNvGraphicFramePr>
            <a:graphicFrameLocks/>
          </p:cNvGraphicFramePr>
          <p:nvPr>
            <p:extLst>
              <p:ext uri="{D42A27DB-BD31-4B8C-83A1-F6EECF244321}">
                <p14:modId xmlns:p14="http://schemas.microsoft.com/office/powerpoint/2010/main" val="1141285236"/>
              </p:ext>
            </p:extLst>
          </p:nvPr>
        </p:nvGraphicFramePr>
        <p:xfrm>
          <a:off x="257200" y="4327277"/>
          <a:ext cx="8568952" cy="18380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390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Focus on Labor rights</a:t>
            </a:r>
          </a:p>
        </p:txBody>
      </p:sp>
      <p:sp>
        <p:nvSpPr>
          <p:cNvPr id="9" name="Rettangolo 8"/>
          <p:cNvSpPr/>
          <p:nvPr/>
        </p:nvSpPr>
        <p:spPr>
          <a:xfrm>
            <a:off x="1115616" y="3893994"/>
            <a:ext cx="7804105" cy="2308324"/>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1600" dirty="0">
                <a:ea typeface="Times New Roman" panose="02020603050405020304" pitchFamily="18" charset="0"/>
              </a:rPr>
              <a:t>The indicator “Level of national compliance of labor rights”, whose source is Penn State University, includes data from the ITUC Rights Index that draw data from the Center for Global Workers’ Rights. </a:t>
            </a:r>
          </a:p>
          <a:p>
            <a:pPr marL="285750" indent="-285750" algn="just">
              <a:spcAft>
                <a:spcPts val="0"/>
              </a:spcAft>
              <a:buFont typeface="Arial" panose="020B0604020202020204" pitchFamily="34" charset="0"/>
              <a:buChar char="•"/>
            </a:pPr>
            <a:endParaRPr lang="en-US" sz="1600" dirty="0">
              <a:ea typeface="Times New Roman" panose="02020603050405020304" pitchFamily="18" charset="0"/>
            </a:endParaRPr>
          </a:p>
          <a:p>
            <a:pPr marL="285750" indent="-285750" algn="just">
              <a:spcAft>
                <a:spcPts val="0"/>
              </a:spcAft>
              <a:buFont typeface="Arial" panose="020B0604020202020204" pitchFamily="34" charset="0"/>
              <a:buChar char="•"/>
            </a:pPr>
            <a:r>
              <a:rPr lang="en-US" sz="1600" b="1" dirty="0">
                <a:ea typeface="Times New Roman" panose="02020603050405020304" pitchFamily="18" charset="0"/>
              </a:rPr>
              <a:t>The indicator</a:t>
            </a:r>
            <a:r>
              <a:rPr lang="en-US" sz="1600" dirty="0">
                <a:ea typeface="Times New Roman" panose="02020603050405020304" pitchFamily="18" charset="0"/>
              </a:rPr>
              <a:t>, somehow complementary to the one </a:t>
            </a:r>
            <a:r>
              <a:rPr lang="en-US" sz="1600" b="1" dirty="0">
                <a:ea typeface="Times New Roman" panose="02020603050405020304" pitchFamily="18" charset="0"/>
              </a:rPr>
              <a:t>above is key in our analysis </a:t>
            </a:r>
            <a:r>
              <a:rPr lang="en-US" sz="1600" dirty="0">
                <a:ea typeface="Times New Roman" panose="02020603050405020304" pitchFamily="18" charset="0"/>
              </a:rPr>
              <a:t>as it is the only usable indicator referring to Target 8.8 “Protect labor rights and promote safe and secure working environments for all workers, including migrant workers, in particular women migrants, and those in precarious employment”.</a:t>
            </a:r>
            <a:endParaRPr lang="it-IT" sz="1600" dirty="0">
              <a:ea typeface="Times New Roman" panose="02020603050405020304" pitchFamily="18" charset="0"/>
            </a:endParaRPr>
          </a:p>
        </p:txBody>
      </p:sp>
      <p:sp>
        <p:nvSpPr>
          <p:cNvPr id="10" name="CasellaDiTesto 9"/>
          <p:cNvSpPr txBox="1"/>
          <p:nvPr/>
        </p:nvSpPr>
        <p:spPr>
          <a:xfrm>
            <a:off x="393555" y="2175597"/>
            <a:ext cx="1507909" cy="646331"/>
          </a:xfrm>
          <a:prstGeom prst="rect">
            <a:avLst/>
          </a:prstGeom>
          <a:noFill/>
        </p:spPr>
        <p:txBody>
          <a:bodyPr wrap="square" rtlCol="0">
            <a:spAutoFit/>
          </a:bodyPr>
          <a:lstStyle/>
          <a:p>
            <a:pPr algn="ctr"/>
            <a:r>
              <a:rPr lang="it-IT" sz="1800" dirty="0"/>
              <a:t>The </a:t>
            </a:r>
            <a:r>
              <a:rPr lang="it-IT" sz="1800" dirty="0" err="1"/>
              <a:t>figures</a:t>
            </a:r>
            <a:r>
              <a:rPr lang="it-IT" sz="1800" dirty="0"/>
              <a:t> </a:t>
            </a:r>
            <a:r>
              <a:rPr lang="it-IT" sz="1800" dirty="0" err="1"/>
              <a:t>above</a:t>
            </a:r>
            <a:r>
              <a:rPr lang="it-IT" sz="1800" dirty="0"/>
              <a:t> relate</a:t>
            </a:r>
          </a:p>
        </p:txBody>
      </p:sp>
      <p:sp>
        <p:nvSpPr>
          <p:cNvPr id="11" name="Rettangolo 10"/>
          <p:cNvSpPr/>
          <p:nvPr/>
        </p:nvSpPr>
        <p:spPr>
          <a:xfrm>
            <a:off x="2324162" y="2006320"/>
            <a:ext cx="6146647" cy="338554"/>
          </a:xfrm>
          <a:prstGeom prst="rect">
            <a:avLst/>
          </a:prstGeom>
        </p:spPr>
        <p:txBody>
          <a:bodyPr wrap="square">
            <a:spAutoFit/>
          </a:bodyPr>
          <a:lstStyle/>
          <a:p>
            <a:r>
              <a:rPr lang="en-US" sz="1600" b="1" dirty="0">
                <a:ea typeface="Times New Roman" panose="02020603050405020304" pitchFamily="18" charset="0"/>
              </a:rPr>
              <a:t>the values of the SDG8 composite index </a:t>
            </a:r>
            <a:r>
              <a:rPr lang="en-US" sz="1600" dirty="0">
                <a:ea typeface="Times New Roman" panose="02020603050405020304" pitchFamily="18" charset="0"/>
              </a:rPr>
              <a:t>(lhs) </a:t>
            </a:r>
            <a:endParaRPr lang="it-IT" sz="1600" dirty="0"/>
          </a:p>
        </p:txBody>
      </p:sp>
      <p:sp>
        <p:nvSpPr>
          <p:cNvPr id="12" name="Triangolo isoscele 11"/>
          <p:cNvSpPr/>
          <p:nvPr/>
        </p:nvSpPr>
        <p:spPr bwMode="auto">
          <a:xfrm rot="5400000">
            <a:off x="2030064" y="2082800"/>
            <a:ext cx="286576" cy="185594"/>
          </a:xfrm>
          <a:prstGeom prst="triangl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3" name="Triangolo isoscele 12"/>
          <p:cNvSpPr/>
          <p:nvPr/>
        </p:nvSpPr>
        <p:spPr bwMode="auto">
          <a:xfrm rot="5400000">
            <a:off x="2030064" y="2778388"/>
            <a:ext cx="286576" cy="185594"/>
          </a:xfrm>
          <a:prstGeom prst="triangl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4" name="Rettangolo 13"/>
          <p:cNvSpPr/>
          <p:nvPr/>
        </p:nvSpPr>
        <p:spPr>
          <a:xfrm>
            <a:off x="2330856" y="2695020"/>
            <a:ext cx="6578695" cy="338554"/>
          </a:xfrm>
          <a:prstGeom prst="rect">
            <a:avLst/>
          </a:prstGeom>
        </p:spPr>
        <p:txBody>
          <a:bodyPr wrap="square">
            <a:spAutoFit/>
          </a:bodyPr>
          <a:lstStyle/>
          <a:p>
            <a:pPr algn="just"/>
            <a:r>
              <a:rPr lang="en-US" sz="1600" b="1" dirty="0">
                <a:ea typeface="Times New Roman" panose="02020603050405020304" pitchFamily="18" charset="0"/>
              </a:rPr>
              <a:t>the indicator “Level of national compliance of labor rights”</a:t>
            </a:r>
            <a:endParaRPr lang="it-IT" sz="1600" dirty="0"/>
          </a:p>
        </p:txBody>
      </p:sp>
      <p:sp>
        <p:nvSpPr>
          <p:cNvPr id="16" name="Shape 277"/>
          <p:cNvSpPr>
            <a:spLocks noChangeAspect="1"/>
          </p:cNvSpPr>
          <p:nvPr/>
        </p:nvSpPr>
        <p:spPr>
          <a:xfrm rot="16552080" flipH="1">
            <a:off x="4720091" y="3078882"/>
            <a:ext cx="719468" cy="653715"/>
          </a:xfrm>
          <a:prstGeom prst="swooshArrow">
            <a:avLst>
              <a:gd name="adj1" fmla="val 26320"/>
              <a:gd name="adj2" fmla="val 31370"/>
            </a:avLst>
          </a:prstGeom>
          <a:solidFill>
            <a:srgbClr val="C00000"/>
          </a:solidFill>
          <a:ln w="952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ttangolo 16"/>
          <p:cNvSpPr/>
          <p:nvPr/>
        </p:nvSpPr>
        <p:spPr>
          <a:xfrm>
            <a:off x="2059788" y="2376684"/>
            <a:ext cx="503664" cy="307777"/>
          </a:xfrm>
          <a:prstGeom prst="rect">
            <a:avLst/>
          </a:prstGeom>
        </p:spPr>
        <p:txBody>
          <a:bodyPr wrap="none">
            <a:spAutoFit/>
          </a:bodyPr>
          <a:lstStyle/>
          <a:p>
            <a:r>
              <a:rPr lang="en-US" sz="1400" dirty="0">
                <a:ea typeface="Times New Roman" panose="02020603050405020304" pitchFamily="18" charset="0"/>
              </a:rPr>
              <a:t>with</a:t>
            </a:r>
            <a:endParaRPr lang="it-IT" sz="1400" dirty="0"/>
          </a:p>
        </p:txBody>
      </p:sp>
      <p:pic>
        <p:nvPicPr>
          <p:cNvPr id="2053" name="Picture 5"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39595">
            <a:off x="413445" y="3928584"/>
            <a:ext cx="591851" cy="59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04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E7BC1252-B1B1-4425-9912-3B10842A1D51}"/>
              </a:ext>
            </a:extLst>
          </p:cNvPr>
          <p:cNvSpPr>
            <a:spLocks noChangeArrowheads="1"/>
          </p:cNvSpPr>
          <p:nvPr/>
        </p:nvSpPr>
        <p:spPr bwMode="auto">
          <a:xfrm>
            <a:off x="3555355" y="9807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Focus on Labor rights</a:t>
            </a:r>
          </a:p>
        </p:txBody>
      </p:sp>
      <p:sp>
        <p:nvSpPr>
          <p:cNvPr id="4" name="Rettangolo 3"/>
          <p:cNvSpPr/>
          <p:nvPr/>
        </p:nvSpPr>
        <p:spPr>
          <a:xfrm>
            <a:off x="215516" y="1844824"/>
            <a:ext cx="8712968" cy="4154984"/>
          </a:xfrm>
          <a:prstGeom prst="rect">
            <a:avLst/>
          </a:prstGeom>
        </p:spPr>
        <p:txBody>
          <a:bodyPr wrap="square">
            <a:spAutoFit/>
          </a:bodyPr>
          <a:lstStyle/>
          <a:p>
            <a:pPr marL="285750" indent="-285750" algn="just">
              <a:buFont typeface="Arial" panose="020B0604020202020204" pitchFamily="34" charset="0"/>
              <a:buChar char="•"/>
            </a:pPr>
            <a:r>
              <a:rPr lang="en-US" sz="1600" b="1" dirty="0">
                <a:latin typeface="+mn-lt"/>
                <a:ea typeface="Times New Roman" panose="02020603050405020304" pitchFamily="18" charset="0"/>
              </a:rPr>
              <a:t>Taking the entire sample as a reference:</a:t>
            </a:r>
          </a:p>
          <a:p>
            <a:pPr algn="just"/>
            <a:endParaRPr lang="en-US" sz="800" b="1" dirty="0">
              <a:latin typeface="+mn-lt"/>
              <a:ea typeface="Times New Roman" panose="02020603050405020304" pitchFamily="18" charset="0"/>
            </a:endParaRPr>
          </a:p>
          <a:p>
            <a:pPr marL="450850" lvl="1" algn="just"/>
            <a:r>
              <a:rPr lang="en-US" sz="1600" b="1" dirty="0">
                <a:latin typeface="+mn-lt"/>
                <a:ea typeface="Times New Roman" panose="02020603050405020304" pitchFamily="18" charset="0"/>
              </a:rPr>
              <a:t>The negative correlation is significant </a:t>
            </a:r>
            <a:r>
              <a:rPr lang="en-US" sz="1600" dirty="0">
                <a:latin typeface="+mn-lt"/>
                <a:ea typeface="Times New Roman" panose="02020603050405020304" pitchFamily="18" charset="0"/>
              </a:rPr>
              <a:t>(also because of multicollinearity), so we measured the relationship the correlation within the same income group.</a:t>
            </a:r>
          </a:p>
          <a:p>
            <a:pPr algn="just"/>
            <a:endParaRPr lang="en-US" sz="1600" dirty="0">
              <a:latin typeface="+mn-lt"/>
              <a:ea typeface="Times New Roman" panose="02020603050405020304" pitchFamily="18" charset="0"/>
            </a:endParaRPr>
          </a:p>
          <a:p>
            <a:pPr marL="285750" indent="-285750" algn="just">
              <a:buFont typeface="Arial" panose="020B0604020202020204" pitchFamily="34" charset="0"/>
              <a:buChar char="•"/>
            </a:pPr>
            <a:r>
              <a:rPr lang="en-US" sz="1600" b="1" dirty="0">
                <a:latin typeface="+mn-lt"/>
                <a:ea typeface="Times New Roman" panose="02020603050405020304" pitchFamily="18" charset="0"/>
              </a:rPr>
              <a:t>Observing within income groups</a:t>
            </a:r>
            <a:r>
              <a:rPr lang="en-US" sz="1600" dirty="0">
                <a:latin typeface="+mn-lt"/>
                <a:ea typeface="Times New Roman" panose="02020603050405020304" pitchFamily="18" charset="0"/>
              </a:rPr>
              <a:t>: </a:t>
            </a:r>
          </a:p>
          <a:p>
            <a:pPr algn="just"/>
            <a:endParaRPr lang="en-US" sz="700" dirty="0">
              <a:latin typeface="+mn-lt"/>
              <a:ea typeface="Times New Roman" panose="02020603050405020304" pitchFamily="18" charset="0"/>
            </a:endParaRPr>
          </a:p>
          <a:p>
            <a:pPr marL="450850" lvl="1" algn="just"/>
            <a:r>
              <a:rPr lang="en-US" sz="1600" dirty="0">
                <a:latin typeface="+mn-lt"/>
                <a:ea typeface="Times New Roman" panose="02020603050405020304" pitchFamily="18" charset="0"/>
              </a:rPr>
              <a:t>A </a:t>
            </a:r>
            <a:r>
              <a:rPr lang="en-US" sz="1600" b="1" dirty="0">
                <a:latin typeface="+mn-lt"/>
                <a:ea typeface="Times New Roman" panose="02020603050405020304" pitchFamily="18" charset="0"/>
              </a:rPr>
              <a:t>significant negative correlation exists for high-income, upper-middle income and low-income countries</a:t>
            </a:r>
            <a:r>
              <a:rPr lang="en-US" sz="1600" dirty="0">
                <a:latin typeface="+mn-lt"/>
                <a:ea typeface="Times New Roman" panose="02020603050405020304" pitchFamily="18" charset="0"/>
              </a:rPr>
              <a:t>, while no significant correlation seems to exist within the group of lower-middle income countries. </a:t>
            </a:r>
          </a:p>
          <a:p>
            <a:pPr marL="450850" lvl="1" algn="just"/>
            <a:endParaRPr lang="en-US" sz="900" dirty="0">
              <a:latin typeface="+mn-lt"/>
              <a:ea typeface="Times New Roman" panose="02020603050405020304" pitchFamily="18" charset="0"/>
            </a:endParaRPr>
          </a:p>
          <a:p>
            <a:pPr marL="450850" lvl="1" algn="just">
              <a:spcAft>
                <a:spcPts val="900"/>
              </a:spcAft>
            </a:pPr>
            <a:r>
              <a:rPr lang="en-US" sz="1600" dirty="0">
                <a:latin typeface="+mn-lt"/>
                <a:ea typeface="Times New Roman" panose="02020603050405020304" pitchFamily="18" charset="0"/>
              </a:rPr>
              <a:t>The low values of the SDG8 composite for the United Arab Emirates, Saudi Arabia and Qatar can be attributed almost entirely to a weak performance with respect to this indicator and in general to an underperformance linked to the dimension of labor rights and working conditions. In several cases - such as Turkey, the Philippines, Malaysia and Thailand - despite the relatively good performance of the indicator, the labor right index reports weak performances. Conversely, Togo and Nepal’s good performances in the labor right indicator are reflected in a high value of the composite index.</a:t>
            </a:r>
            <a:endParaRPr lang="it-IT" sz="1600" dirty="0">
              <a:latin typeface="+mn-lt"/>
            </a:endParaRPr>
          </a:p>
        </p:txBody>
      </p:sp>
    </p:spTree>
    <p:extLst>
      <p:ext uri="{BB962C8B-B14F-4D97-AF65-F5344CB8AC3E}">
        <p14:creationId xmlns:p14="http://schemas.microsoft.com/office/powerpoint/2010/main" val="1153417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uppo 5149"/>
          <p:cNvGrpSpPr>
            <a:grpSpLocks/>
          </p:cNvGrpSpPr>
          <p:nvPr/>
        </p:nvGrpSpPr>
        <p:grpSpPr bwMode="auto">
          <a:xfrm>
            <a:off x="755650" y="1916113"/>
            <a:ext cx="5059363" cy="3890962"/>
            <a:chOff x="1979712" y="1916832"/>
            <a:chExt cx="5059218" cy="3890142"/>
          </a:xfrm>
        </p:grpSpPr>
        <p:pic>
          <p:nvPicPr>
            <p:cNvPr id="17419" name="Immagine 60"/>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8930" y="2060848"/>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20" name="Connettore 1 20"/>
            <p:cNvCxnSpPr>
              <a:cxnSpLocks noChangeShapeType="1"/>
            </p:cNvCxnSpPr>
            <p:nvPr/>
          </p:nvCxnSpPr>
          <p:spPr bwMode="auto">
            <a:xfrm flipV="1">
              <a:off x="4535886" y="2499565"/>
              <a:ext cx="0" cy="904209"/>
            </a:xfrm>
            <a:prstGeom prst="line">
              <a:avLst/>
            </a:prstGeom>
            <a:noFill/>
            <a:ln w="127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1" name="Connettore 1 23"/>
            <p:cNvCxnSpPr>
              <a:cxnSpLocks noChangeShapeType="1"/>
            </p:cNvCxnSpPr>
            <p:nvPr/>
          </p:nvCxnSpPr>
          <p:spPr bwMode="auto">
            <a:xfrm flipV="1">
              <a:off x="4535886" y="2499565"/>
              <a:ext cx="1008112" cy="904209"/>
            </a:xfrm>
            <a:prstGeom prst="line">
              <a:avLst/>
            </a:prstGeom>
            <a:noFill/>
            <a:ln w="127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2" name="Connettore 1 26"/>
            <p:cNvCxnSpPr>
              <a:cxnSpLocks noChangeShapeType="1"/>
            </p:cNvCxnSpPr>
            <p:nvPr/>
          </p:nvCxnSpPr>
          <p:spPr bwMode="auto">
            <a:xfrm flipH="1" flipV="1">
              <a:off x="3455766" y="2456832"/>
              <a:ext cx="1080120" cy="946942"/>
            </a:xfrm>
            <a:prstGeom prst="line">
              <a:avLst/>
            </a:prstGeom>
            <a:noFill/>
            <a:ln w="127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3" name="Connettore 1 29"/>
            <p:cNvCxnSpPr>
              <a:cxnSpLocks noChangeShapeType="1"/>
            </p:cNvCxnSpPr>
            <p:nvPr/>
          </p:nvCxnSpPr>
          <p:spPr bwMode="auto">
            <a:xfrm flipH="1">
              <a:off x="3815806" y="3943774"/>
              <a:ext cx="720080" cy="1296144"/>
            </a:xfrm>
            <a:prstGeom prst="line">
              <a:avLst/>
            </a:prstGeom>
            <a:noFill/>
            <a:ln w="127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4" name="Connettore 1 32"/>
            <p:cNvCxnSpPr>
              <a:cxnSpLocks noChangeShapeType="1"/>
            </p:cNvCxnSpPr>
            <p:nvPr/>
          </p:nvCxnSpPr>
          <p:spPr bwMode="auto">
            <a:xfrm>
              <a:off x="4535886" y="3943774"/>
              <a:ext cx="697337" cy="1323200"/>
            </a:xfrm>
            <a:prstGeom prst="line">
              <a:avLst/>
            </a:prstGeom>
            <a:noFill/>
            <a:ln w="127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425" name="Immagine 51"/>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231800" y="2732668"/>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Immagine 52"/>
            <p:cNvPicPr preferRelativeResize="0">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996310" y="5266974"/>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Immagine 53"/>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2321670" y="4707403"/>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Immagine 54"/>
            <p:cNvPicPr preferRelativeResize="0">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6215740" y="5036124"/>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Immagine 55"/>
            <p:cNvPicPr preferRelativeResize="0">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5320433" y="1959565"/>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Immagine 56"/>
            <p:cNvPicPr preferRelativeResize="0">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4265886" y="1959565"/>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Immagine 58"/>
            <p:cNvPicPr preferRelativeResize="0">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4265886" y="3392668"/>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Immagine 59"/>
            <p:cNvPicPr preferRelativeResize="0">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1979712" y="3840573"/>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Immagine 61"/>
            <p:cNvPicPr preferRelativeResize="0">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6498930" y="3160912"/>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Immagine 62"/>
            <p:cNvPicPr preferRelativeResize="0">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485740" y="4237431"/>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Immagine 5124"/>
            <p:cNvPicPr preferRelativeResize="0">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3592928" y="5234961"/>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Immagine 5125"/>
            <p:cNvPicPr preferRelativeResize="0">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3185766" y="1916832"/>
              <a:ext cx="54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37" name="Connettore 1 70"/>
            <p:cNvCxnSpPr>
              <a:cxnSpLocks noChangeShapeType="1"/>
              <a:stCxn id="17431" idx="1"/>
              <a:endCxn id="17425" idx="3"/>
            </p:cNvCxnSpPr>
            <p:nvPr/>
          </p:nvCxnSpPr>
          <p:spPr bwMode="auto">
            <a:xfrm flipH="1" flipV="1">
              <a:off x="2771800" y="3002668"/>
              <a:ext cx="1494086" cy="66000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8" name="Connettore 1 73"/>
            <p:cNvCxnSpPr>
              <a:cxnSpLocks noChangeShapeType="1"/>
              <a:stCxn id="17431" idx="1"/>
              <a:endCxn id="17432" idx="3"/>
            </p:cNvCxnSpPr>
            <p:nvPr/>
          </p:nvCxnSpPr>
          <p:spPr bwMode="auto">
            <a:xfrm flipH="1">
              <a:off x="2519712" y="3662668"/>
              <a:ext cx="1746174" cy="447905"/>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9" name="Connettore 1 77"/>
            <p:cNvCxnSpPr>
              <a:cxnSpLocks noChangeShapeType="1"/>
              <a:stCxn id="17431" idx="3"/>
              <a:endCxn id="17433" idx="1"/>
            </p:cNvCxnSpPr>
            <p:nvPr/>
          </p:nvCxnSpPr>
          <p:spPr bwMode="auto">
            <a:xfrm flipV="1">
              <a:off x="4805886" y="3430912"/>
              <a:ext cx="1693044" cy="231756"/>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0" name="Connettore 1 80"/>
            <p:cNvCxnSpPr>
              <a:cxnSpLocks noChangeShapeType="1"/>
            </p:cNvCxnSpPr>
            <p:nvPr/>
          </p:nvCxnSpPr>
          <p:spPr bwMode="auto">
            <a:xfrm flipH="1">
              <a:off x="2861670" y="3932668"/>
              <a:ext cx="1404216" cy="1044735"/>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1" name="Connettore 1 84"/>
            <p:cNvCxnSpPr>
              <a:cxnSpLocks noChangeShapeType="1"/>
            </p:cNvCxnSpPr>
            <p:nvPr/>
          </p:nvCxnSpPr>
          <p:spPr bwMode="auto">
            <a:xfrm>
              <a:off x="4805886" y="3932668"/>
              <a:ext cx="1409854" cy="1103456"/>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2" name="Connettore 1 87"/>
            <p:cNvCxnSpPr>
              <a:cxnSpLocks noChangeShapeType="1"/>
              <a:stCxn id="17431" idx="3"/>
              <a:endCxn id="17434" idx="1"/>
            </p:cNvCxnSpPr>
            <p:nvPr/>
          </p:nvCxnSpPr>
          <p:spPr bwMode="auto">
            <a:xfrm>
              <a:off x="4805886" y="3662668"/>
              <a:ext cx="1679854" cy="844763"/>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3" name="Connettore 1 94"/>
            <p:cNvCxnSpPr>
              <a:cxnSpLocks noChangeShapeType="1"/>
              <a:endCxn id="17419" idx="2"/>
            </p:cNvCxnSpPr>
            <p:nvPr/>
          </p:nvCxnSpPr>
          <p:spPr bwMode="auto">
            <a:xfrm flipV="1">
              <a:off x="4805886" y="2600848"/>
              <a:ext cx="1963044" cy="791820"/>
            </a:xfrm>
            <a:prstGeom prst="line">
              <a:avLst/>
            </a:prstGeom>
            <a:noFill/>
            <a:ln w="127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411" name="Gruppo 69"/>
          <p:cNvGrpSpPr>
            <a:grpSpLocks/>
          </p:cNvGrpSpPr>
          <p:nvPr/>
        </p:nvGrpSpPr>
        <p:grpSpPr bwMode="auto">
          <a:xfrm>
            <a:off x="6588125" y="3070225"/>
            <a:ext cx="2486025" cy="1006475"/>
            <a:chOff x="6732240" y="2132856"/>
            <a:chExt cx="2484816" cy="1007758"/>
          </a:xfrm>
        </p:grpSpPr>
        <p:cxnSp>
          <p:nvCxnSpPr>
            <p:cNvPr id="17413" name="Connettore 1 35"/>
            <p:cNvCxnSpPr>
              <a:cxnSpLocks noChangeShapeType="1"/>
            </p:cNvCxnSpPr>
            <p:nvPr/>
          </p:nvCxnSpPr>
          <p:spPr bwMode="auto">
            <a:xfrm flipV="1">
              <a:off x="6732240" y="2240578"/>
              <a:ext cx="540000" cy="1"/>
            </a:xfrm>
            <a:prstGeom prst="line">
              <a:avLst/>
            </a:prstGeom>
            <a:noFill/>
            <a:ln w="12700" algn="ctr">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4" name="CasellaDiTesto 64"/>
            <p:cNvSpPr txBox="1">
              <a:spLocks noChangeArrowheads="1"/>
            </p:cNvSpPr>
            <p:nvPr/>
          </p:nvSpPr>
          <p:spPr bwMode="auto">
            <a:xfrm>
              <a:off x="7375976" y="2132856"/>
              <a:ext cx="15885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it-IT" sz="1400"/>
                <a:t>Weak linkages (1-3)</a:t>
              </a:r>
            </a:p>
          </p:txBody>
        </p:sp>
        <p:cxnSp>
          <p:nvCxnSpPr>
            <p:cNvPr id="17415" name="Connettore 1 101"/>
            <p:cNvCxnSpPr>
              <a:cxnSpLocks noChangeShapeType="1"/>
            </p:cNvCxnSpPr>
            <p:nvPr/>
          </p:nvCxnSpPr>
          <p:spPr bwMode="auto">
            <a:xfrm flipV="1">
              <a:off x="6732240" y="2636622"/>
              <a:ext cx="540000" cy="0"/>
            </a:xfrm>
            <a:prstGeom prst="line">
              <a:avLst/>
            </a:prstGeom>
            <a:noFill/>
            <a:ln w="254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6" name="CasellaDiTesto 106"/>
            <p:cNvSpPr txBox="1">
              <a:spLocks noChangeArrowheads="1"/>
            </p:cNvSpPr>
            <p:nvPr/>
          </p:nvSpPr>
          <p:spPr bwMode="auto">
            <a:xfrm>
              <a:off x="7348598" y="2528900"/>
              <a:ext cx="1868458" cy="2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it-IT" sz="1400"/>
                <a:t>Medium linkages (4-10)</a:t>
              </a:r>
            </a:p>
          </p:txBody>
        </p:sp>
        <p:cxnSp>
          <p:nvCxnSpPr>
            <p:cNvPr id="17417" name="Connettore 1 102"/>
            <p:cNvCxnSpPr>
              <a:cxnSpLocks noChangeShapeType="1"/>
            </p:cNvCxnSpPr>
            <p:nvPr/>
          </p:nvCxnSpPr>
          <p:spPr bwMode="auto">
            <a:xfrm>
              <a:off x="6732240" y="3032666"/>
              <a:ext cx="540000" cy="0"/>
            </a:xfrm>
            <a:prstGeom prst="line">
              <a:avLst/>
            </a:prstGeom>
            <a:noFill/>
            <a:ln w="3810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CasellaDiTesto 107"/>
            <p:cNvSpPr txBox="1">
              <a:spLocks noChangeArrowheads="1"/>
            </p:cNvSpPr>
            <p:nvPr/>
          </p:nvSpPr>
          <p:spPr bwMode="auto">
            <a:xfrm>
              <a:off x="7331092" y="2924944"/>
              <a:ext cx="1705008" cy="21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it-IT" sz="1400"/>
                <a:t>Strong linkages (&gt;10)</a:t>
              </a:r>
            </a:p>
          </p:txBody>
        </p:sp>
      </p:grpSp>
      <p:sp>
        <p:nvSpPr>
          <p:cNvPr id="17412" name="Rectangle 1"/>
          <p:cNvSpPr>
            <a:spLocks noChangeArrowheads="1"/>
          </p:cNvSpPr>
          <p:nvPr/>
        </p:nvSpPr>
        <p:spPr bwMode="auto">
          <a:xfrm>
            <a:off x="3581905" y="976028"/>
            <a:ext cx="565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3. SDG8 – Linkages with other goals</a:t>
            </a:r>
          </a:p>
        </p:txBody>
      </p:sp>
      <p:sp>
        <p:nvSpPr>
          <p:cNvPr id="2" name="CasellaDiTesto 1">
            <a:extLst>
              <a:ext uri="{FF2B5EF4-FFF2-40B4-BE49-F238E27FC236}">
                <a16:creationId xmlns:a16="http://schemas.microsoft.com/office/drawing/2014/main" id="{93E6E824-2A51-4543-90FF-C62927C501E2}"/>
              </a:ext>
            </a:extLst>
          </p:cNvPr>
          <p:cNvSpPr txBox="1"/>
          <p:nvPr/>
        </p:nvSpPr>
        <p:spPr>
          <a:xfrm>
            <a:off x="6660232" y="1700808"/>
            <a:ext cx="1872208" cy="830997"/>
          </a:xfrm>
          <a:prstGeom prst="rect">
            <a:avLst/>
          </a:prstGeom>
          <a:noFill/>
        </p:spPr>
        <p:txBody>
          <a:bodyPr wrap="square" rtlCol="0">
            <a:spAutoFit/>
          </a:bodyPr>
          <a:lstStyle/>
          <a:p>
            <a:r>
              <a:rPr lang="it-IT" dirty="0" err="1">
                <a:solidFill>
                  <a:srgbClr val="C00000"/>
                </a:solidFill>
              </a:rPr>
              <a:t>Insert</a:t>
            </a:r>
            <a:endParaRPr lang="it-IT" dirty="0">
              <a:solidFill>
                <a:srgbClr val="C00000"/>
              </a:solidFill>
            </a:endParaRPr>
          </a:p>
          <a:p>
            <a:r>
              <a:rPr lang="it-IT" dirty="0">
                <a:solidFill>
                  <a:srgbClr val="C00000"/>
                </a:solidFill>
              </a:rPr>
              <a:t>Commento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0CDBAE-CA60-4537-B703-CB79604C0D1A}"/>
              </a:ext>
            </a:extLst>
          </p:cNvPr>
          <p:cNvSpPr>
            <a:spLocks noGrp="1"/>
          </p:cNvSpPr>
          <p:nvPr>
            <p:ph idx="1"/>
          </p:nvPr>
        </p:nvSpPr>
        <p:spPr>
          <a:xfrm>
            <a:off x="396156" y="1834480"/>
            <a:ext cx="5904036" cy="4114800"/>
          </a:xfrm>
        </p:spPr>
        <p:txBody>
          <a:bodyPr/>
          <a:lstStyle/>
          <a:p>
            <a:pPr marL="0" indent="0" algn="just">
              <a:buNone/>
            </a:pPr>
            <a:r>
              <a:rPr lang="en-US" sz="1800" dirty="0"/>
              <a:t>The </a:t>
            </a:r>
            <a:r>
              <a:rPr lang="en-US" sz="1800" b="1" dirty="0"/>
              <a:t>Trade Union Development Cooperation Network </a:t>
            </a:r>
            <a:r>
              <a:rPr lang="en-US" sz="1800" dirty="0"/>
              <a:t>(TUDCN) is an initiative of the International Trade Union Confederation (ITUC) that brings together: </a:t>
            </a:r>
          </a:p>
          <a:p>
            <a:pPr lvl="1" algn="just">
              <a:buFont typeface="Arial" panose="020B0604020202020204" pitchFamily="34" charset="0"/>
              <a:buChar char="•"/>
            </a:pPr>
            <a:r>
              <a:rPr lang="en-US" sz="1600" dirty="0"/>
              <a:t>National trade union </a:t>
            </a:r>
            <a:r>
              <a:rPr lang="en-US" sz="1600" dirty="0" err="1"/>
              <a:t>organisations</a:t>
            </a:r>
            <a:r>
              <a:rPr lang="en-US" sz="1600" dirty="0"/>
              <a:t> affiliated to the ITUC,</a:t>
            </a:r>
          </a:p>
          <a:p>
            <a:pPr lvl="1" algn="just">
              <a:buFont typeface="Arial" panose="020B0604020202020204" pitchFamily="34" charset="0"/>
              <a:buChar char="•"/>
            </a:pPr>
            <a:r>
              <a:rPr lang="en-US" sz="1600" dirty="0"/>
              <a:t>ITUC regional </a:t>
            </a:r>
            <a:r>
              <a:rPr lang="en-US" sz="1600" dirty="0" err="1"/>
              <a:t>organisations</a:t>
            </a:r>
            <a:r>
              <a:rPr lang="en-US" sz="1600" dirty="0"/>
              <a:t> </a:t>
            </a:r>
          </a:p>
          <a:p>
            <a:pPr lvl="1" algn="just">
              <a:buFont typeface="Arial" panose="020B0604020202020204" pitchFamily="34" charset="0"/>
              <a:buChar char="•"/>
            </a:pPr>
            <a:r>
              <a:rPr lang="en-US" sz="1600" dirty="0"/>
              <a:t>Global Union Federations (GUFs), </a:t>
            </a:r>
          </a:p>
          <a:p>
            <a:pPr lvl="1" algn="just">
              <a:buFont typeface="Arial" panose="020B0604020202020204" pitchFamily="34" charset="0"/>
              <a:buChar char="•"/>
            </a:pPr>
            <a:r>
              <a:rPr lang="en-US" sz="1600" dirty="0"/>
              <a:t>European Trade Union Confederation (ETUC) and </a:t>
            </a:r>
          </a:p>
          <a:p>
            <a:pPr lvl="1" algn="just">
              <a:buFont typeface="Arial" panose="020B0604020202020204" pitchFamily="34" charset="0"/>
              <a:buChar char="•"/>
            </a:pPr>
            <a:r>
              <a:rPr lang="en-US" sz="1600" dirty="0"/>
              <a:t>Trade Union Advisory Committee to the OECD (TUAC) </a:t>
            </a:r>
          </a:p>
          <a:p>
            <a:pPr lvl="1" algn="just">
              <a:buFont typeface="Arial" panose="020B0604020202020204" pitchFamily="34" charset="0"/>
              <a:buChar char="•"/>
            </a:pPr>
            <a:r>
              <a:rPr lang="en-US" sz="1600" dirty="0"/>
              <a:t>Solidarity Support </a:t>
            </a:r>
            <a:r>
              <a:rPr lang="en-US" sz="1600" dirty="0" err="1"/>
              <a:t>Organisations</a:t>
            </a:r>
            <a:r>
              <a:rPr lang="en-US" sz="1600" dirty="0"/>
              <a:t> (SSOs). </a:t>
            </a:r>
          </a:p>
          <a:p>
            <a:pPr algn="just"/>
            <a:endParaRPr lang="en-US" sz="1800" dirty="0"/>
          </a:p>
        </p:txBody>
      </p:sp>
      <p:sp>
        <p:nvSpPr>
          <p:cNvPr id="4" name="Rectangle 1">
            <a:extLst>
              <a:ext uri="{FF2B5EF4-FFF2-40B4-BE49-F238E27FC236}">
                <a16:creationId xmlns:a16="http://schemas.microsoft.com/office/drawing/2014/main" id="{C541057F-2132-4A16-8E67-46EA2314BF8C}"/>
              </a:ext>
            </a:extLst>
          </p:cNvPr>
          <p:cNvSpPr>
            <a:spLocks noChangeArrowheads="1"/>
          </p:cNvSpPr>
          <p:nvPr/>
        </p:nvSpPr>
        <p:spPr bwMode="auto">
          <a:xfrm>
            <a:off x="3492500" y="908050"/>
            <a:ext cx="5651500"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it-IT" altLang="ja-JP" sz="2400" b="1" dirty="0">
                <a:solidFill>
                  <a:schemeClr val="bg1"/>
                </a:solidFill>
                <a:latin typeface="Arial" panose="020B0604020202020204" pitchFamily="34" charset="0"/>
                <a:cs typeface="Arial" panose="020B0604020202020204" pitchFamily="34" charset="0"/>
              </a:rPr>
              <a:t>TUDCN</a:t>
            </a:r>
            <a:endParaRPr lang="en-GB" altLang="ja-JP" sz="2400" b="1" dirty="0">
              <a:solidFill>
                <a:schemeClr val="bg1"/>
              </a:solidFill>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D609B8B0-E0A4-4118-A575-78F5F4EFF9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132856"/>
            <a:ext cx="2384673" cy="1879841"/>
          </a:xfrm>
          <a:prstGeom prst="rect">
            <a:avLst/>
          </a:prstGeom>
          <a:noFill/>
          <a:ln>
            <a:noFill/>
          </a:ln>
        </p:spPr>
      </p:pic>
      <p:sp>
        <p:nvSpPr>
          <p:cNvPr id="2" name="Rettangolo 1">
            <a:extLst>
              <a:ext uri="{FF2B5EF4-FFF2-40B4-BE49-F238E27FC236}">
                <a16:creationId xmlns:a16="http://schemas.microsoft.com/office/drawing/2014/main" id="{CD78A5B4-1DD6-4471-B4BC-5C334D7FAD16}"/>
              </a:ext>
            </a:extLst>
          </p:cNvPr>
          <p:cNvSpPr/>
          <p:nvPr/>
        </p:nvSpPr>
        <p:spPr>
          <a:xfrm>
            <a:off x="683568" y="4964286"/>
            <a:ext cx="7857281" cy="923330"/>
          </a:xfrm>
          <a:prstGeom prst="rect">
            <a:avLst/>
          </a:prstGeom>
        </p:spPr>
        <p:txBody>
          <a:bodyPr wrap="square">
            <a:spAutoFit/>
          </a:bodyPr>
          <a:lstStyle/>
          <a:p>
            <a:pPr algn="just"/>
            <a:r>
              <a:rPr lang="en-US" sz="1800" b="1" dirty="0">
                <a:solidFill>
                  <a:srgbClr val="C00000"/>
                </a:solidFill>
              </a:rPr>
              <a:t>Objective: </a:t>
            </a:r>
            <a:r>
              <a:rPr lang="en-US" sz="1800" dirty="0"/>
              <a:t>bringing the trade union perspective into international development policy debates and improve the coordination and effectiveness of trade union development cooperation activities.</a:t>
            </a:r>
            <a:endParaRPr lang="it-IT" sz="1800" dirty="0"/>
          </a:p>
        </p:txBody>
      </p:sp>
      <p:sp>
        <p:nvSpPr>
          <p:cNvPr id="6" name="Rettangolo 5">
            <a:extLst>
              <a:ext uri="{FF2B5EF4-FFF2-40B4-BE49-F238E27FC236}">
                <a16:creationId xmlns:a16="http://schemas.microsoft.com/office/drawing/2014/main" id="{FD13E34B-CCC4-4FD4-88CF-D3FC146501C8}"/>
              </a:ext>
            </a:extLst>
          </p:cNvPr>
          <p:cNvSpPr/>
          <p:nvPr/>
        </p:nvSpPr>
        <p:spPr bwMode="auto">
          <a:xfrm>
            <a:off x="467544" y="4869160"/>
            <a:ext cx="8280919" cy="108012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141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a:extLst>
              <a:ext uri="{FF2B5EF4-FFF2-40B4-BE49-F238E27FC236}">
                <a16:creationId xmlns:a16="http://schemas.microsoft.com/office/drawing/2014/main" id="{1173B635-3CFF-4A1F-BCEA-C7F17FB74955}"/>
              </a:ext>
            </a:extLst>
          </p:cNvPr>
          <p:cNvSpPr>
            <a:spLocks noGrp="1" noChangeArrowheads="1"/>
          </p:cNvSpPr>
          <p:nvPr>
            <p:ph idx="1"/>
          </p:nvPr>
        </p:nvSpPr>
        <p:spPr>
          <a:xfrm>
            <a:off x="1115616" y="2119667"/>
            <a:ext cx="7576547" cy="3592895"/>
          </a:xfrm>
        </p:spPr>
        <p:txBody>
          <a:bodyPr/>
          <a:lstStyle/>
          <a:p>
            <a:pPr marL="0" indent="0" algn="just">
              <a:buNone/>
              <a:defRPr/>
            </a:pPr>
            <a:endParaRPr lang="en-US" altLang="it-IT" sz="1800" b="1" u="sng" dirty="0">
              <a:solidFill>
                <a:srgbClr val="002060"/>
              </a:solidFill>
            </a:endParaRPr>
          </a:p>
          <a:p>
            <a:pPr marL="0" indent="0" algn="just">
              <a:buNone/>
              <a:defRPr/>
            </a:pPr>
            <a:endParaRPr lang="en-US" altLang="it-IT" sz="1200" dirty="0"/>
          </a:p>
          <a:p>
            <a:pPr marL="0" indent="0" algn="just">
              <a:spcAft>
                <a:spcPts val="2000"/>
              </a:spcAft>
              <a:buClr>
                <a:srgbClr val="92D050"/>
              </a:buClr>
              <a:buNone/>
              <a:defRPr/>
            </a:pPr>
            <a:r>
              <a:rPr lang="en-US" altLang="it-IT" sz="1800" b="1" dirty="0"/>
              <a:t>Underlining gaps </a:t>
            </a:r>
            <a:r>
              <a:rPr lang="en-US" altLang="it-IT" sz="1800" dirty="0"/>
              <a:t>at country/region level </a:t>
            </a:r>
            <a:r>
              <a:rPr lang="en-US" altLang="it-IT" sz="1800" b="1" dirty="0"/>
              <a:t>with respect to SDG8 targets</a:t>
            </a:r>
          </a:p>
          <a:p>
            <a:pPr marL="0" indent="0" algn="just">
              <a:spcAft>
                <a:spcPts val="1800"/>
              </a:spcAft>
              <a:buClr>
                <a:srgbClr val="92D050"/>
              </a:buClr>
              <a:buNone/>
              <a:defRPr/>
            </a:pPr>
            <a:r>
              <a:rPr lang="en-US" altLang="it-IT" sz="1800" b="1" dirty="0"/>
              <a:t>Analyzing main links and tradeoff among SDG8 and other SDGs </a:t>
            </a:r>
            <a:r>
              <a:rPr lang="en-US" altLang="it-IT" sz="1800" dirty="0"/>
              <a:t>in terms of policy implications </a:t>
            </a:r>
          </a:p>
          <a:p>
            <a:pPr marL="0" indent="0" algn="just">
              <a:spcAft>
                <a:spcPts val="1800"/>
              </a:spcAft>
              <a:buClr>
                <a:srgbClr val="92D050"/>
              </a:buClr>
              <a:buNone/>
              <a:defRPr/>
            </a:pPr>
            <a:r>
              <a:rPr lang="en-US" altLang="it-IT" sz="1800" b="1" dirty="0"/>
              <a:t>Highlighting how TU’s priorities </a:t>
            </a:r>
            <a:r>
              <a:rPr lang="en-US" altLang="it-IT" sz="1800" dirty="0"/>
              <a:t>(i.e. </a:t>
            </a:r>
            <a:r>
              <a:rPr lang="en-US" sz="1800" dirty="0"/>
              <a:t>Labor Rights Implementation, Occupational Health and Safety respected, Expansive policies on Wages)</a:t>
            </a:r>
            <a:r>
              <a:rPr lang="en-US" altLang="it-IT" sz="1800" dirty="0"/>
              <a:t> </a:t>
            </a:r>
            <a:r>
              <a:rPr lang="en-US" altLang="it-IT" sz="1800" b="1" dirty="0"/>
              <a:t>can contribute to the achievement of the 2030 ambitions</a:t>
            </a:r>
          </a:p>
          <a:p>
            <a:pPr marL="0" indent="0" algn="just">
              <a:spcAft>
                <a:spcPts val="1800"/>
              </a:spcAft>
              <a:buClr>
                <a:srgbClr val="92D050"/>
              </a:buClr>
              <a:buNone/>
              <a:defRPr/>
            </a:pPr>
            <a:r>
              <a:rPr lang="en-US" altLang="it-IT" sz="1800" b="1" dirty="0"/>
              <a:t>Addressing the problem of «policy coherence and integration» </a:t>
            </a:r>
            <a:r>
              <a:rPr lang="en-US" altLang="it-IT" sz="1800" dirty="0"/>
              <a:t>with a particular focus on SDG8</a:t>
            </a:r>
          </a:p>
        </p:txBody>
      </p:sp>
      <p:sp>
        <p:nvSpPr>
          <p:cNvPr id="21507" name="Rectangle 1"/>
          <p:cNvSpPr>
            <a:spLocks noChangeArrowheads="1"/>
          </p:cNvSpPr>
          <p:nvPr/>
        </p:nvSpPr>
        <p:spPr bwMode="auto">
          <a:xfrm>
            <a:off x="3492500" y="908050"/>
            <a:ext cx="5651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500" b="1" dirty="0">
                <a:solidFill>
                  <a:schemeClr val="bg1"/>
                </a:solidFill>
              </a:rPr>
              <a:t>4. SDG8 - Position paper</a:t>
            </a:r>
          </a:p>
        </p:txBody>
      </p:sp>
      <p:sp>
        <p:nvSpPr>
          <p:cNvPr id="2" name="Triangolo isoscele 1"/>
          <p:cNvSpPr/>
          <p:nvPr/>
        </p:nvSpPr>
        <p:spPr bwMode="auto">
          <a:xfrm rot="5400000">
            <a:off x="567702" y="2752777"/>
            <a:ext cx="504056" cy="272326"/>
          </a:xfrm>
          <a:prstGeom prst="triangl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5" name="Triangolo isoscele 4"/>
          <p:cNvSpPr/>
          <p:nvPr/>
        </p:nvSpPr>
        <p:spPr bwMode="auto">
          <a:xfrm rot="5400000">
            <a:off x="567702" y="3552725"/>
            <a:ext cx="504056" cy="272326"/>
          </a:xfrm>
          <a:prstGeom prst="triangl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Triangolo isoscele 5"/>
          <p:cNvSpPr/>
          <p:nvPr/>
        </p:nvSpPr>
        <p:spPr bwMode="auto">
          <a:xfrm rot="5400000">
            <a:off x="567702" y="4424681"/>
            <a:ext cx="504056" cy="272326"/>
          </a:xfrm>
          <a:prstGeom prst="triangl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Triangolo isoscele 6"/>
          <p:cNvSpPr/>
          <p:nvPr/>
        </p:nvSpPr>
        <p:spPr bwMode="auto">
          <a:xfrm rot="5400000">
            <a:off x="567702" y="5296637"/>
            <a:ext cx="504056" cy="272326"/>
          </a:xfrm>
          <a:prstGeom prst="triangle">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3" name="Rettangolo 2"/>
          <p:cNvSpPr/>
          <p:nvPr/>
        </p:nvSpPr>
        <p:spPr>
          <a:xfrm>
            <a:off x="678293" y="1919612"/>
            <a:ext cx="2092239" cy="400110"/>
          </a:xfrm>
          <a:prstGeom prst="rect">
            <a:avLst/>
          </a:prstGeom>
        </p:spPr>
        <p:txBody>
          <a:bodyPr wrap="none">
            <a:spAutoFit/>
          </a:bodyPr>
          <a:lstStyle/>
          <a:p>
            <a:pPr marL="0" indent="0" algn="just">
              <a:buNone/>
              <a:defRPr/>
            </a:pPr>
            <a:r>
              <a:rPr lang="en-US" altLang="it-IT" sz="2000" b="1" dirty="0">
                <a:solidFill>
                  <a:srgbClr val="002060"/>
                </a:solidFill>
              </a:rPr>
              <a:t>Main objectives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noChangeArrowheads="1"/>
          </p:cNvSpPr>
          <p:nvPr>
            <p:ph idx="1"/>
          </p:nvPr>
        </p:nvSpPr>
        <p:spPr>
          <a:xfrm>
            <a:off x="232568" y="1916832"/>
            <a:ext cx="8678863" cy="4465637"/>
          </a:xfrm>
        </p:spPr>
        <p:txBody>
          <a:bodyPr/>
          <a:lstStyle/>
          <a:p>
            <a:pPr algn="just">
              <a:spcAft>
                <a:spcPts val="600"/>
              </a:spcAft>
            </a:pPr>
            <a:r>
              <a:rPr lang="en-US" altLang="it-IT" sz="1600" dirty="0"/>
              <a:t>Providing both a dashboard of SDG8 indicators (the dataset) and the single composite indicator, the </a:t>
            </a:r>
            <a:r>
              <a:rPr lang="en-US" altLang="it-IT" sz="1600" b="1" dirty="0"/>
              <a:t>work gives both multifaceted and simplified holistic information on the development of SDG8</a:t>
            </a:r>
            <a:r>
              <a:rPr lang="en-US" altLang="it-IT" sz="1600" dirty="0"/>
              <a:t>.</a:t>
            </a:r>
          </a:p>
          <a:p>
            <a:pPr algn="just">
              <a:spcAft>
                <a:spcPts val="600"/>
              </a:spcAft>
            </a:pPr>
            <a:r>
              <a:rPr lang="en-US" altLang="it-IT" sz="1600" dirty="0"/>
              <a:t>Analyzing interactions among indicators, </a:t>
            </a:r>
            <a:r>
              <a:rPr lang="en-US" altLang="it-IT" sz="1600" b="1" dirty="0"/>
              <a:t>the project showcases the centrality of SDG8</a:t>
            </a:r>
            <a:r>
              <a:rPr lang="en-US" altLang="it-IT" sz="1600" dirty="0"/>
              <a:t>. Key findings on the correlations have relevant and significant policymaking implications. </a:t>
            </a:r>
            <a:r>
              <a:rPr lang="en-US" altLang="it-IT" sz="1600" dirty="0" err="1">
                <a:solidFill>
                  <a:srgbClr val="FF0000"/>
                </a:solidFill>
              </a:rPr>
              <a:t>completare</a:t>
            </a:r>
            <a:r>
              <a:rPr lang="en-US" altLang="it-IT" sz="1600" dirty="0">
                <a:solidFill>
                  <a:srgbClr val="FF0000"/>
                </a:solidFill>
              </a:rPr>
              <a:t> in </a:t>
            </a:r>
            <a:r>
              <a:rPr lang="en-US" altLang="it-IT" sz="1600" dirty="0" err="1">
                <a:solidFill>
                  <a:srgbClr val="FF0000"/>
                </a:solidFill>
              </a:rPr>
              <a:t>seguito</a:t>
            </a:r>
            <a:r>
              <a:rPr lang="en-US" altLang="it-IT" sz="1600" dirty="0">
                <a:solidFill>
                  <a:srgbClr val="FF0000"/>
                </a:solidFill>
              </a:rPr>
              <a:t> </a:t>
            </a:r>
            <a:r>
              <a:rPr lang="en-US" altLang="it-IT" sz="1600" dirty="0" err="1">
                <a:solidFill>
                  <a:srgbClr val="FF0000"/>
                </a:solidFill>
              </a:rPr>
              <a:t>all’analisi</a:t>
            </a:r>
            <a:r>
              <a:rPr lang="en-US" altLang="it-IT" sz="1600" dirty="0">
                <a:solidFill>
                  <a:srgbClr val="FF0000"/>
                </a:solidFill>
              </a:rPr>
              <a:t> </a:t>
            </a:r>
            <a:r>
              <a:rPr lang="en-US" altLang="it-IT" sz="1600" dirty="0" err="1">
                <a:solidFill>
                  <a:srgbClr val="FF0000"/>
                </a:solidFill>
              </a:rPr>
              <a:t>delle</a:t>
            </a:r>
            <a:r>
              <a:rPr lang="en-US" altLang="it-IT" sz="1600" dirty="0">
                <a:solidFill>
                  <a:srgbClr val="FF0000"/>
                </a:solidFill>
              </a:rPr>
              <a:t> </a:t>
            </a:r>
            <a:r>
              <a:rPr lang="en-US" altLang="it-IT" sz="1600" dirty="0" err="1">
                <a:solidFill>
                  <a:srgbClr val="FF0000"/>
                </a:solidFill>
              </a:rPr>
              <a:t>interazioni</a:t>
            </a:r>
            <a:endParaRPr lang="en-US" altLang="it-IT" sz="1600" dirty="0">
              <a:solidFill>
                <a:srgbClr val="FF0000"/>
              </a:solidFill>
            </a:endParaRPr>
          </a:p>
          <a:p>
            <a:pPr algn="just">
              <a:spcAft>
                <a:spcPts val="600"/>
              </a:spcAft>
            </a:pPr>
            <a:r>
              <a:rPr lang="en-US" altLang="it-IT" sz="1600" dirty="0"/>
              <a:t>A main goal of the analysis is to </a:t>
            </a:r>
            <a:r>
              <a:rPr lang="en-US" altLang="it-IT" sz="1600" b="1" dirty="0"/>
              <a:t>demonstrate that by leveraging on the achievement of SDG8 targets, policymakers can indeed make an impact on non-SDG8 targets</a:t>
            </a:r>
            <a:r>
              <a:rPr lang="en-US" altLang="it-IT" sz="1600" dirty="0"/>
              <a:t> with positive externalities to several dimensions of sustainable development and ultimately to the wellbeing of citizens.</a:t>
            </a:r>
          </a:p>
          <a:p>
            <a:pPr algn="just">
              <a:spcAft>
                <a:spcPts val="600"/>
              </a:spcAft>
            </a:pPr>
            <a:r>
              <a:rPr lang="en-US" altLang="it-IT" sz="1600" dirty="0"/>
              <a:t>The </a:t>
            </a:r>
            <a:r>
              <a:rPr lang="en-US" altLang="it-IT" sz="1600" b="1" dirty="0"/>
              <a:t>focus on labor rights as well as working conditions shows that some countries </a:t>
            </a:r>
            <a:r>
              <a:rPr lang="en-US" altLang="it-IT" sz="1600" dirty="0"/>
              <a:t>- despite having good results on economic growth and productivity - </a:t>
            </a:r>
            <a:r>
              <a:rPr lang="en-US" altLang="it-IT" sz="1600" b="1" dirty="0"/>
              <a:t>need to improve on labor markets policies, social protection systems</a:t>
            </a:r>
            <a:r>
              <a:rPr lang="en-US" altLang="it-IT" sz="1600" dirty="0"/>
              <a:t>, </a:t>
            </a:r>
            <a:r>
              <a:rPr lang="en-US" altLang="it-IT" sz="1600" b="1" dirty="0"/>
              <a:t>occupational  safety and compliance with labor rights</a:t>
            </a:r>
            <a:r>
              <a:rPr lang="en-US" altLang="it-IT" sz="1600" dirty="0"/>
              <a:t>. </a:t>
            </a:r>
            <a:endParaRPr lang="it-IT" altLang="it-IT" sz="1600" dirty="0"/>
          </a:p>
        </p:txBody>
      </p:sp>
      <p:sp>
        <p:nvSpPr>
          <p:cNvPr id="22531" name="Rectangle 1"/>
          <p:cNvSpPr>
            <a:spLocks noChangeArrowheads="1"/>
          </p:cNvSpPr>
          <p:nvPr/>
        </p:nvSpPr>
        <p:spPr bwMode="auto">
          <a:xfrm>
            <a:off x="3492500" y="908050"/>
            <a:ext cx="5651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500" b="1">
                <a:solidFill>
                  <a:srgbClr val="FFFFFF"/>
                </a:solidFill>
              </a:rPr>
              <a:t>Conclusions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1187450" y="2454275"/>
            <a:ext cx="7200900" cy="2305050"/>
          </a:xfrm>
        </p:spPr>
        <p:txBody>
          <a:bodyPr/>
          <a:lstStyle/>
          <a:p>
            <a:pPr>
              <a:spcAft>
                <a:spcPts val="600"/>
              </a:spcAft>
            </a:pPr>
            <a:br>
              <a:rPr lang="it-IT" altLang="en-US" dirty="0">
                <a:solidFill>
                  <a:srgbClr val="1F354D"/>
                </a:solidFill>
                <a:latin typeface="Tahoma" pitchFamily="34" charset="0"/>
              </a:rPr>
            </a:br>
            <a:br>
              <a:rPr lang="it-IT" altLang="en-US" dirty="0">
                <a:solidFill>
                  <a:srgbClr val="1F354D"/>
                </a:solidFill>
                <a:latin typeface="Tahoma" pitchFamily="34" charset="0"/>
              </a:rPr>
            </a:br>
            <a:br>
              <a:rPr lang="it-IT" altLang="en-US" dirty="0">
                <a:solidFill>
                  <a:srgbClr val="1F354D"/>
                </a:solidFill>
                <a:latin typeface="Tahoma" pitchFamily="34" charset="0"/>
              </a:rPr>
            </a:br>
            <a:r>
              <a:rPr lang="en-US" altLang="en-US">
                <a:solidFill>
                  <a:srgbClr val="1F354D"/>
                </a:solidFill>
              </a:rPr>
              <a:t>Thank you for the attention</a:t>
            </a:r>
            <a:br>
              <a:rPr lang="it-IT" altLang="en-US" dirty="0">
                <a:solidFill>
                  <a:srgbClr val="1F354D"/>
                </a:solidFill>
                <a:latin typeface="Tahoma" pitchFamily="34" charset="0"/>
              </a:rPr>
            </a:br>
            <a:br>
              <a:rPr lang="it-IT" altLang="en-US" dirty="0">
                <a:solidFill>
                  <a:srgbClr val="1F354D"/>
                </a:solidFill>
                <a:latin typeface="Tahoma" pitchFamily="34" charset="0"/>
              </a:rPr>
            </a:br>
            <a:br>
              <a:rPr lang="it-IT" altLang="en-US" dirty="0">
                <a:solidFill>
                  <a:srgbClr val="1F354D"/>
                </a:solidFill>
                <a:latin typeface="Tahoma" pitchFamily="34" charset="0"/>
              </a:rPr>
            </a:br>
            <a:br>
              <a:rPr lang="it-IT" altLang="ja-JP" sz="2000" dirty="0"/>
            </a:br>
            <a:endParaRPr lang="it-IT" altLang="en-US" sz="2000" dirty="0">
              <a:latin typeface="Trebuchet MS"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0CDBAE-CA60-4537-B703-CB79604C0D1A}"/>
              </a:ext>
            </a:extLst>
          </p:cNvPr>
          <p:cNvSpPr>
            <a:spLocks noGrp="1"/>
          </p:cNvSpPr>
          <p:nvPr>
            <p:ph idx="1"/>
          </p:nvPr>
        </p:nvSpPr>
        <p:spPr>
          <a:xfrm>
            <a:off x="402432" y="1803393"/>
            <a:ext cx="8316924" cy="4114800"/>
          </a:xfrm>
        </p:spPr>
        <p:txBody>
          <a:bodyPr/>
          <a:lstStyle/>
          <a:p>
            <a:pPr marL="0" indent="0" algn="just">
              <a:spcAft>
                <a:spcPts val="1200"/>
              </a:spcAft>
              <a:buNone/>
            </a:pPr>
            <a:r>
              <a:rPr lang="en-US" sz="1800" b="1" dirty="0"/>
              <a:t>Trade Unions contributed </a:t>
            </a:r>
            <a:r>
              <a:rPr lang="en-US" sz="1800" dirty="0"/>
              <a:t>since the very beginning </a:t>
            </a:r>
            <a:r>
              <a:rPr lang="en-US" sz="1800" b="1" dirty="0"/>
              <a:t>to</a:t>
            </a:r>
            <a:r>
              <a:rPr lang="en-US" sz="1800" dirty="0"/>
              <a:t> the conception and </a:t>
            </a:r>
            <a:r>
              <a:rPr lang="en-US" sz="1800" b="1" dirty="0"/>
              <a:t>the adoption of the Agenda 2030</a:t>
            </a:r>
            <a:r>
              <a:rPr lang="en-US" sz="1800" dirty="0"/>
              <a:t>. The SDGs relevance to the trade union agenda connects to the inherent policy change that Agenda 2030 supports, such as:</a:t>
            </a:r>
          </a:p>
          <a:p>
            <a:pPr lvl="1" algn="just">
              <a:spcAft>
                <a:spcPts val="600"/>
              </a:spcAft>
              <a:buClr>
                <a:srgbClr val="92D050"/>
              </a:buClr>
              <a:buFont typeface="Wingdings" panose="05000000000000000000" pitchFamily="2" charset="2"/>
              <a:buChar char="ü"/>
            </a:pPr>
            <a:r>
              <a:rPr lang="en-US" sz="1400" b="1" dirty="0"/>
              <a:t>Going beyond the GDP rhetoric </a:t>
            </a:r>
            <a:r>
              <a:rPr lang="en-US" sz="1400" dirty="0"/>
              <a:t>and affirming the need to address inequalities</a:t>
            </a:r>
          </a:p>
          <a:p>
            <a:pPr lvl="1" algn="just">
              <a:spcAft>
                <a:spcPts val="600"/>
              </a:spcAft>
              <a:buClr>
                <a:srgbClr val="92D050"/>
              </a:buClr>
              <a:buFont typeface="Wingdings" panose="05000000000000000000" pitchFamily="2" charset="2"/>
              <a:buChar char="ü"/>
            </a:pPr>
            <a:r>
              <a:rPr lang="en-US" sz="1400" b="1" dirty="0"/>
              <a:t>Calling enterprises to play a role</a:t>
            </a:r>
            <a:r>
              <a:rPr lang="en-US" sz="1400" dirty="0"/>
              <a:t> in contributing to </a:t>
            </a:r>
            <a:r>
              <a:rPr lang="en-US" sz="1400" b="1" dirty="0"/>
              <a:t>sustainable development</a:t>
            </a:r>
          </a:p>
          <a:p>
            <a:pPr lvl="1" algn="just">
              <a:spcAft>
                <a:spcPts val="600"/>
              </a:spcAft>
              <a:buClr>
                <a:srgbClr val="92D050"/>
              </a:buClr>
              <a:buFont typeface="Wingdings" panose="05000000000000000000" pitchFamily="2" charset="2"/>
              <a:buChar char="ü"/>
            </a:pPr>
            <a:r>
              <a:rPr lang="en-US" sz="1400" dirty="0"/>
              <a:t>Realize </a:t>
            </a:r>
            <a:r>
              <a:rPr lang="en-US" sz="1400" b="1" dirty="0"/>
              <a:t>efficient public governance </a:t>
            </a:r>
            <a:r>
              <a:rPr lang="en-US" sz="1400" dirty="0"/>
              <a:t>(national, regional, local governance)</a:t>
            </a:r>
          </a:p>
          <a:p>
            <a:pPr marL="0" indent="0" algn="just">
              <a:buNone/>
            </a:pPr>
            <a:r>
              <a:rPr lang="en-US" sz="1800" dirty="0"/>
              <a:t>In this context</a:t>
            </a:r>
            <a:r>
              <a:rPr lang="en-US" sz="1800" b="1" dirty="0"/>
              <a:t>, SDG8</a:t>
            </a:r>
            <a:r>
              <a:rPr lang="en-US" sz="1800" dirty="0"/>
              <a:t> – Decent work and Economic growth -  is </a:t>
            </a:r>
            <a:r>
              <a:rPr lang="en-US" sz="1800" b="1" dirty="0"/>
              <a:t>perfectly</a:t>
            </a:r>
            <a:r>
              <a:rPr lang="en-US" sz="1800" dirty="0"/>
              <a:t> </a:t>
            </a:r>
            <a:r>
              <a:rPr lang="en-US" sz="1800" b="1" dirty="0"/>
              <a:t>coherent with and central to the trade union agenda</a:t>
            </a:r>
            <a:r>
              <a:rPr lang="en-US" sz="1800" dirty="0"/>
              <a:t>.</a:t>
            </a:r>
          </a:p>
        </p:txBody>
      </p:sp>
      <p:sp>
        <p:nvSpPr>
          <p:cNvPr id="4" name="Rectangle 1">
            <a:extLst>
              <a:ext uri="{FF2B5EF4-FFF2-40B4-BE49-F238E27FC236}">
                <a16:creationId xmlns:a16="http://schemas.microsoft.com/office/drawing/2014/main" id="{C541057F-2132-4A16-8E67-46EA2314BF8C}"/>
              </a:ext>
            </a:extLst>
          </p:cNvPr>
          <p:cNvSpPr>
            <a:spLocks noChangeArrowheads="1"/>
          </p:cNvSpPr>
          <p:nvPr/>
        </p:nvSpPr>
        <p:spPr bwMode="auto">
          <a:xfrm>
            <a:off x="3492500" y="908050"/>
            <a:ext cx="5651500"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it-IT" altLang="ja-JP" sz="2400" b="1" dirty="0">
                <a:solidFill>
                  <a:schemeClr val="bg1"/>
                </a:solidFill>
                <a:latin typeface="Arial" panose="020B0604020202020204" pitchFamily="34" charset="0"/>
                <a:cs typeface="Arial" panose="020B0604020202020204" pitchFamily="34" charset="0"/>
              </a:rPr>
              <a:t>Goal of the Research Partnership</a:t>
            </a:r>
            <a:endParaRPr lang="en-GB" altLang="ja-JP" sz="2400" b="1" dirty="0">
              <a:solidFill>
                <a:schemeClr val="bg1"/>
              </a:solidFill>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756781E9-4649-4074-8686-FE4E498E95A1}"/>
              </a:ext>
            </a:extLst>
          </p:cNvPr>
          <p:cNvSpPr/>
          <p:nvPr/>
        </p:nvSpPr>
        <p:spPr bwMode="auto">
          <a:xfrm>
            <a:off x="431540" y="4797151"/>
            <a:ext cx="8280919" cy="1102381"/>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2" name="Rettangolo 1">
            <a:extLst>
              <a:ext uri="{FF2B5EF4-FFF2-40B4-BE49-F238E27FC236}">
                <a16:creationId xmlns:a16="http://schemas.microsoft.com/office/drawing/2014/main" id="{88483771-1C39-487B-91D5-DCC2DA6E1FA1}"/>
              </a:ext>
            </a:extLst>
          </p:cNvPr>
          <p:cNvSpPr/>
          <p:nvPr/>
        </p:nvSpPr>
        <p:spPr>
          <a:xfrm>
            <a:off x="539552" y="4840509"/>
            <a:ext cx="8064896" cy="1015663"/>
          </a:xfrm>
          <a:prstGeom prst="rect">
            <a:avLst/>
          </a:prstGeom>
        </p:spPr>
        <p:txBody>
          <a:bodyPr wrap="square">
            <a:spAutoFit/>
          </a:bodyPr>
          <a:lstStyle/>
          <a:p>
            <a:pPr algn="just"/>
            <a:r>
              <a:rPr lang="en-US" sz="2000" b="1" dirty="0">
                <a:solidFill>
                  <a:srgbClr val="C00000"/>
                </a:solidFill>
              </a:rPr>
              <a:t>Goal: </a:t>
            </a:r>
            <a:r>
              <a:rPr lang="en-US" sz="2000" dirty="0"/>
              <a:t>ITUC partnered with the experts of </a:t>
            </a:r>
            <a:r>
              <a:rPr lang="en-US" sz="2000" dirty="0" err="1"/>
              <a:t>ASviS</a:t>
            </a:r>
            <a:r>
              <a:rPr lang="en-US" sz="2000" dirty="0"/>
              <a:t> to carry out a research project aimed at demonstrating the centrality of SDG8 within the 2030 Agenda.</a:t>
            </a:r>
            <a:endParaRPr lang="it-IT" sz="2000" dirty="0"/>
          </a:p>
        </p:txBody>
      </p:sp>
    </p:spTree>
    <p:extLst>
      <p:ext uri="{BB962C8B-B14F-4D97-AF65-F5344CB8AC3E}">
        <p14:creationId xmlns:p14="http://schemas.microsoft.com/office/powerpoint/2010/main" val="199935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noChangeArrowheads="1"/>
          </p:cNvSpPr>
          <p:nvPr>
            <p:ph idx="1"/>
          </p:nvPr>
        </p:nvSpPr>
        <p:spPr>
          <a:xfrm>
            <a:off x="683568" y="1844824"/>
            <a:ext cx="7920880" cy="2316658"/>
          </a:xfrm>
        </p:spPr>
        <p:txBody>
          <a:bodyPr/>
          <a:lstStyle/>
          <a:p>
            <a:pPr marL="0" indent="0" algn="just">
              <a:spcAft>
                <a:spcPts val="1200"/>
              </a:spcAft>
              <a:buNone/>
            </a:pPr>
            <a:r>
              <a:rPr lang="en-US" altLang="it-IT" sz="1800" dirty="0"/>
              <a:t>Integrating several topics among those related to growth, employment, productivity, working conditions and labor rights, </a:t>
            </a:r>
            <a:r>
              <a:rPr lang="en-US" altLang="it-IT" sz="1800" b="1" dirty="0"/>
              <a:t>SDG8 is per se a multidimensional goal</a:t>
            </a:r>
            <a:r>
              <a:rPr lang="en-US" altLang="it-IT" sz="1800" dirty="0"/>
              <a:t> playing a pivotal role within the 2030 Agenda.</a:t>
            </a:r>
          </a:p>
          <a:p>
            <a:pPr marL="0" indent="0" algn="just">
              <a:spcAft>
                <a:spcPts val="1200"/>
              </a:spcAft>
              <a:buFontTx/>
              <a:buNone/>
            </a:pPr>
            <a:r>
              <a:rPr lang="en-US" altLang="it-IT" sz="1800" dirty="0"/>
              <a:t>It is essential for the Agenda 2030 that </a:t>
            </a:r>
            <a:r>
              <a:rPr lang="en-US" altLang="it-IT" sz="1800" b="1" dirty="0"/>
              <a:t>economic growth and full employment</a:t>
            </a:r>
            <a:r>
              <a:rPr lang="en-US" altLang="it-IT" sz="1800" dirty="0"/>
              <a:t> are pursued </a:t>
            </a:r>
            <a:r>
              <a:rPr lang="en-US" altLang="it-IT" sz="1800" b="1" dirty="0"/>
              <a:t>without jeopardizing the achievement of other targets</a:t>
            </a:r>
            <a:r>
              <a:rPr lang="en-US" altLang="it-IT" sz="1800" dirty="0"/>
              <a:t> such as those related to environmental and climate issues. </a:t>
            </a:r>
          </a:p>
          <a:p>
            <a:pPr marL="0" indent="0" algn="just">
              <a:buNone/>
            </a:pPr>
            <a:r>
              <a:rPr lang="en-US" altLang="it-IT" sz="1800" dirty="0"/>
              <a:t>Given its centrality, </a:t>
            </a:r>
            <a:r>
              <a:rPr lang="en-US" altLang="it-IT" sz="1800" b="1" dirty="0"/>
              <a:t>reaching SDG8 targets </a:t>
            </a:r>
            <a:r>
              <a:rPr lang="en-US" altLang="it-IT" sz="1800" dirty="0"/>
              <a:t>will be </a:t>
            </a:r>
            <a:r>
              <a:rPr lang="en-US" altLang="it-IT" sz="1800" b="1" dirty="0"/>
              <a:t>functional to guarantee </a:t>
            </a:r>
            <a:r>
              <a:rPr lang="en-US" altLang="it-IT" sz="1800" dirty="0"/>
              <a:t>a full and </a:t>
            </a:r>
            <a:r>
              <a:rPr lang="en-US" altLang="it-IT" sz="1800" b="1" dirty="0"/>
              <a:t>holistic accomplishment of the 2030 ambitions</a:t>
            </a:r>
            <a:r>
              <a:rPr lang="en-US" altLang="it-IT" sz="1800" dirty="0"/>
              <a:t>.</a:t>
            </a:r>
          </a:p>
          <a:p>
            <a:pPr marL="0" indent="0" algn="just">
              <a:buFontTx/>
              <a:buNone/>
            </a:pPr>
            <a:endParaRPr lang="en-US" altLang="it-IT" sz="1800" dirty="0"/>
          </a:p>
          <a:p>
            <a:pPr marL="0" indent="0" algn="just">
              <a:buFontTx/>
              <a:buNone/>
            </a:pPr>
            <a:endParaRPr lang="en-US" altLang="it-IT" sz="1800" dirty="0"/>
          </a:p>
        </p:txBody>
      </p:sp>
      <p:sp>
        <p:nvSpPr>
          <p:cNvPr id="8195" name="Rectangle 1"/>
          <p:cNvSpPr>
            <a:spLocks noChangeArrowheads="1"/>
          </p:cNvSpPr>
          <p:nvPr/>
        </p:nvSpPr>
        <p:spPr bwMode="auto">
          <a:xfrm>
            <a:off x="3492500" y="908050"/>
            <a:ext cx="5651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The central role of SDG8</a:t>
            </a:r>
            <a:endParaRPr lang="en-US" altLang="it-IT" sz="2400" b="1" dirty="0">
              <a:solidFill>
                <a:schemeClr val="bg1"/>
              </a:solidFill>
              <a:latin typeface="Calibri" pitchFamily="34" charset="0"/>
            </a:endParaRPr>
          </a:p>
        </p:txBody>
      </p:sp>
      <p:sp>
        <p:nvSpPr>
          <p:cNvPr id="2" name="Rettangolo 1"/>
          <p:cNvSpPr/>
          <p:nvPr/>
        </p:nvSpPr>
        <p:spPr>
          <a:xfrm>
            <a:off x="863588" y="4869160"/>
            <a:ext cx="7560840" cy="923330"/>
          </a:xfrm>
          <a:prstGeom prst="rect">
            <a:avLst/>
          </a:prstGeom>
        </p:spPr>
        <p:txBody>
          <a:bodyPr wrap="square">
            <a:spAutoFit/>
          </a:bodyPr>
          <a:lstStyle/>
          <a:p>
            <a:pPr marL="0" indent="0" algn="just">
              <a:buFontTx/>
              <a:buNone/>
            </a:pPr>
            <a:r>
              <a:rPr lang="en-US" altLang="it-IT" sz="1800" b="1" dirty="0">
                <a:solidFill>
                  <a:srgbClr val="C00000"/>
                </a:solidFill>
              </a:rPr>
              <a:t>Aim of the project: </a:t>
            </a:r>
            <a:r>
              <a:rPr lang="en-US" altLang="it-IT" sz="1800" b="1" dirty="0"/>
              <a:t>identifying the interactions among SDG8 targets and those related to other SDGs </a:t>
            </a:r>
            <a:r>
              <a:rPr lang="en-US" altLang="it-IT" sz="1800" dirty="0"/>
              <a:t>to verify the centrality of SDG8 within the general framework of the 2030 Agenda.</a:t>
            </a:r>
            <a:endParaRPr lang="it-IT" altLang="it-IT" sz="1800" dirty="0"/>
          </a:p>
        </p:txBody>
      </p:sp>
      <p:sp>
        <p:nvSpPr>
          <p:cNvPr id="3" name="Rettangolo 2"/>
          <p:cNvSpPr/>
          <p:nvPr/>
        </p:nvSpPr>
        <p:spPr bwMode="auto">
          <a:xfrm>
            <a:off x="667799" y="4797152"/>
            <a:ext cx="7920880" cy="1080120"/>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noChangeArrowheads="1"/>
          </p:cNvSpPr>
          <p:nvPr>
            <p:ph idx="1"/>
          </p:nvPr>
        </p:nvSpPr>
        <p:spPr>
          <a:xfrm>
            <a:off x="395536" y="1772816"/>
            <a:ext cx="8208913" cy="3900487"/>
          </a:xfrm>
        </p:spPr>
        <p:txBody>
          <a:bodyPr/>
          <a:lstStyle/>
          <a:p>
            <a:pPr marL="457200" indent="-457200" algn="just">
              <a:buFontTx/>
              <a:buAutoNum type="arabicPeriod"/>
            </a:pPr>
            <a:r>
              <a:rPr lang="en-US" altLang="it-IT" sz="2000" b="1" dirty="0"/>
              <a:t>Multi‐country Dataset on SDG8</a:t>
            </a:r>
          </a:p>
          <a:p>
            <a:pPr marL="457200" indent="-457200" algn="just">
              <a:buFontTx/>
              <a:buAutoNum type="arabicPeriod"/>
            </a:pPr>
            <a:endParaRPr lang="en-US" altLang="it-IT" sz="2000" dirty="0"/>
          </a:p>
          <a:p>
            <a:pPr marL="457200" indent="-457200" algn="just">
              <a:buFontTx/>
              <a:buAutoNum type="arabicPeriod"/>
            </a:pPr>
            <a:r>
              <a:rPr lang="en-US" altLang="it-IT" sz="2000" b="1" dirty="0"/>
              <a:t>Composite SDG8 index</a:t>
            </a:r>
          </a:p>
          <a:p>
            <a:pPr marL="857250" lvl="1" indent="-457200" algn="just">
              <a:buFont typeface="Arial" panose="020B0604020202020204" pitchFamily="34" charset="0"/>
              <a:buChar char="•"/>
            </a:pPr>
            <a:r>
              <a:rPr lang="en-US" altLang="it-IT" sz="1800" dirty="0"/>
              <a:t>Geographical coverage: 166 countries equal to 98,9% of world population</a:t>
            </a:r>
          </a:p>
          <a:p>
            <a:pPr marL="857250" lvl="1" indent="-457200" algn="just">
              <a:buFont typeface="Arial" panose="020B0604020202020204" pitchFamily="34" charset="0"/>
              <a:buChar char="•"/>
            </a:pPr>
            <a:r>
              <a:rPr lang="en-US" altLang="it-IT" sz="1800" dirty="0"/>
              <a:t>Methodologies adopted: Adaptation of AMPI (Mazziotta and Pareto, 2016)</a:t>
            </a:r>
          </a:p>
          <a:p>
            <a:pPr marL="857250" lvl="1" indent="-457200" algn="just"/>
            <a:endParaRPr lang="en-US" altLang="it-IT" sz="1800" dirty="0"/>
          </a:p>
          <a:p>
            <a:pPr marL="457200" indent="-457200" algn="just">
              <a:buFontTx/>
              <a:buAutoNum type="arabicPeriod"/>
            </a:pPr>
            <a:r>
              <a:rPr lang="en-US" altLang="it-IT" sz="2000" b="1" dirty="0"/>
              <a:t>Analysis of interactions between SDG8 and selected indicators of other goals</a:t>
            </a:r>
          </a:p>
          <a:p>
            <a:pPr marL="856800" lvl="1" indent="-457200" algn="just">
              <a:buFont typeface="Arial" panose="020B0604020202020204" pitchFamily="34" charset="0"/>
              <a:buChar char="•"/>
            </a:pPr>
            <a:r>
              <a:rPr lang="en-US" altLang="it-IT" sz="1800" dirty="0"/>
              <a:t>Methodologies adopted: Factor Analysis</a:t>
            </a:r>
          </a:p>
          <a:p>
            <a:pPr marL="857250" lvl="1" indent="-457200" algn="just"/>
            <a:endParaRPr lang="en-US" altLang="it-IT" sz="1800" dirty="0"/>
          </a:p>
          <a:p>
            <a:pPr marL="457200" indent="-457200" algn="just">
              <a:buFontTx/>
              <a:buAutoNum type="arabicPeriod"/>
            </a:pPr>
            <a:r>
              <a:rPr lang="it-IT" altLang="it-IT" sz="2000" b="1" dirty="0"/>
              <a:t>Position </a:t>
            </a:r>
            <a:r>
              <a:rPr lang="it-IT" altLang="it-IT" sz="2000" b="1" dirty="0" err="1"/>
              <a:t>Paper</a:t>
            </a:r>
            <a:endParaRPr lang="it-IT" altLang="it-IT" sz="2000" b="1" dirty="0"/>
          </a:p>
        </p:txBody>
      </p:sp>
      <p:sp>
        <p:nvSpPr>
          <p:cNvPr id="9219" name="Rectangle 1"/>
          <p:cNvSpPr>
            <a:spLocks noChangeArrowheads="1"/>
          </p:cNvSpPr>
          <p:nvPr/>
        </p:nvSpPr>
        <p:spPr bwMode="auto">
          <a:xfrm>
            <a:off x="3492500" y="908050"/>
            <a:ext cx="5651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Main output of the project</a:t>
            </a:r>
            <a:endParaRPr lang="en-US" altLang="it-IT" sz="2400" b="1" dirty="0">
              <a:solidFill>
                <a:schemeClr val="bg1"/>
              </a:solidFill>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noChangeArrowheads="1"/>
          </p:cNvSpPr>
          <p:nvPr>
            <p:ph idx="1"/>
          </p:nvPr>
        </p:nvSpPr>
        <p:spPr>
          <a:xfrm>
            <a:off x="323528" y="2132856"/>
            <a:ext cx="8678863" cy="3900487"/>
          </a:xfrm>
        </p:spPr>
        <p:txBody>
          <a:bodyPr/>
          <a:lstStyle/>
          <a:p>
            <a:pPr marL="0" indent="0" algn="just">
              <a:buNone/>
            </a:pPr>
            <a:r>
              <a:rPr lang="en-US" altLang="it-IT" sz="1800" dirty="0"/>
              <a:t>The </a:t>
            </a:r>
            <a:r>
              <a:rPr lang="en-US" altLang="it-IT" sz="1800" b="1" dirty="0"/>
              <a:t>first step of the analysis </a:t>
            </a:r>
            <a:r>
              <a:rPr lang="en-US" altLang="it-IT" sz="1800" dirty="0"/>
              <a:t>and a main substantive goal of the project is to build up a </a:t>
            </a:r>
            <a:r>
              <a:rPr lang="en-US" altLang="it-IT" sz="1800" b="1" dirty="0"/>
              <a:t>comprehensive dataset on SDG8 indicators</a:t>
            </a:r>
            <a:r>
              <a:rPr lang="en-US" altLang="it-IT" sz="1800" dirty="0"/>
              <a:t> covering the largest available number of countries.</a:t>
            </a:r>
          </a:p>
          <a:p>
            <a:pPr marL="0" indent="0" algn="just">
              <a:buNone/>
            </a:pPr>
            <a:endParaRPr lang="en-US" altLang="it-IT" sz="1800" dirty="0"/>
          </a:p>
          <a:p>
            <a:pPr marL="0" indent="0" algn="just">
              <a:buNone/>
            </a:pPr>
            <a:r>
              <a:rPr lang="en-US" altLang="it-IT" sz="1800" dirty="0"/>
              <a:t>The dataset encompasses both </a:t>
            </a:r>
            <a:r>
              <a:rPr lang="en-US" altLang="it-IT" sz="1800" b="1" dirty="0"/>
              <a:t>indicators identified by the United Nations in the 2030 Agenda </a:t>
            </a:r>
            <a:r>
              <a:rPr lang="en-US" altLang="it-IT" sz="1800" dirty="0"/>
              <a:t>and </a:t>
            </a:r>
            <a:r>
              <a:rPr lang="en-US" altLang="it-IT" sz="1800" b="1" dirty="0"/>
              <a:t>several relevant indicators considered key by TUDCN</a:t>
            </a:r>
            <a:r>
              <a:rPr lang="en-US" altLang="it-IT" sz="1800" dirty="0"/>
              <a:t> to measure the achievement of SDG8.</a:t>
            </a:r>
          </a:p>
          <a:p>
            <a:pPr marL="0" indent="0" algn="just">
              <a:buNone/>
            </a:pPr>
            <a:endParaRPr lang="en-US" altLang="it-IT" sz="1800" dirty="0"/>
          </a:p>
          <a:p>
            <a:pPr marL="0" indent="0" algn="just">
              <a:buNone/>
            </a:pPr>
            <a:r>
              <a:rPr lang="en-US" altLang="it-IT" sz="1800" dirty="0"/>
              <a:t>The dataset collects </a:t>
            </a:r>
            <a:r>
              <a:rPr lang="en-US" altLang="it-IT" sz="1800" b="1" dirty="0"/>
              <a:t>several indicators related to other SDGs </a:t>
            </a:r>
            <a:r>
              <a:rPr lang="en-US" altLang="it-IT" sz="1800" dirty="0"/>
              <a:t>in order to identify the main relevant interactions.</a:t>
            </a:r>
            <a:endParaRPr lang="it-IT" altLang="it-IT" sz="1800" dirty="0"/>
          </a:p>
        </p:txBody>
      </p:sp>
      <p:sp>
        <p:nvSpPr>
          <p:cNvPr id="11267" name="Rectangle 1"/>
          <p:cNvSpPr>
            <a:spLocks noChangeArrowheads="1"/>
          </p:cNvSpPr>
          <p:nvPr/>
        </p:nvSpPr>
        <p:spPr bwMode="auto">
          <a:xfrm>
            <a:off x="3492500" y="908050"/>
            <a:ext cx="5651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1. Multi‐country Dataset on SDG8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a:extLst>
              <a:ext uri="{FF2B5EF4-FFF2-40B4-BE49-F238E27FC236}">
                <a16:creationId xmlns:a16="http://schemas.microsoft.com/office/drawing/2014/main" id="{6EB3CFF8-8720-4351-8436-E138C6E82BAE}"/>
              </a:ext>
            </a:extLst>
          </p:cNvPr>
          <p:cNvSpPr>
            <a:spLocks noGrp="1"/>
          </p:cNvSpPr>
          <p:nvPr>
            <p:ph idx="1"/>
          </p:nvPr>
        </p:nvSpPr>
        <p:spPr>
          <a:xfrm>
            <a:off x="285751" y="1976438"/>
            <a:ext cx="8678738" cy="3900487"/>
          </a:xfrm>
        </p:spPr>
        <p:txBody>
          <a:bodyPr/>
          <a:lstStyle/>
          <a:p>
            <a:pPr marL="0" indent="0" algn="just">
              <a:buNone/>
              <a:defRPr/>
            </a:pPr>
            <a:r>
              <a:rPr lang="en-US" altLang="it-IT" sz="1800" dirty="0"/>
              <a:t>All indicators were collected from official </a:t>
            </a:r>
            <a:r>
              <a:rPr lang="en-US" altLang="it-IT" sz="1800" b="1" dirty="0"/>
              <a:t>international sources </a:t>
            </a:r>
            <a:r>
              <a:rPr lang="en-US" altLang="it-IT" sz="1800" dirty="0"/>
              <a:t>such as:</a:t>
            </a:r>
          </a:p>
          <a:p>
            <a:pPr algn="just">
              <a:buFont typeface="Arial" panose="020B0604020202020204" pitchFamily="34" charset="0"/>
              <a:buChar char="•"/>
              <a:defRPr/>
            </a:pPr>
            <a:endParaRPr lang="en-US" altLang="it-IT" sz="800" dirty="0"/>
          </a:p>
          <a:p>
            <a:pPr lvl="1" algn="just">
              <a:buFont typeface="Arial" panose="020B0604020202020204" pitchFamily="34" charset="0"/>
              <a:buChar char="•"/>
              <a:defRPr/>
            </a:pPr>
            <a:r>
              <a:rPr lang="en-US" altLang="it-IT" sz="1600" dirty="0"/>
              <a:t>World Bank</a:t>
            </a:r>
          </a:p>
          <a:p>
            <a:pPr lvl="1" algn="just">
              <a:buFont typeface="Arial" panose="020B0604020202020204" pitchFamily="34" charset="0"/>
              <a:buChar char="•"/>
              <a:defRPr/>
            </a:pPr>
            <a:r>
              <a:rPr lang="en-US" altLang="it-IT" sz="1600" dirty="0"/>
              <a:t>ILOSTAT</a:t>
            </a:r>
          </a:p>
          <a:p>
            <a:pPr lvl="1" algn="just">
              <a:buFont typeface="Arial" panose="020B0604020202020204" pitchFamily="34" charset="0"/>
              <a:buChar char="•"/>
              <a:defRPr/>
            </a:pPr>
            <a:r>
              <a:rPr lang="en-US" altLang="it-IT" sz="1600" dirty="0"/>
              <a:t>LFS - Annual Labor Force Survey; HIES - Household budget Survey; HS - Continuous Household Survey; PC - Survey Population Census; Financial Access Survey (FAS)</a:t>
            </a:r>
          </a:p>
          <a:p>
            <a:pPr lvl="1" algn="just">
              <a:buFont typeface="Arial" panose="020B0604020202020204" pitchFamily="34" charset="0"/>
              <a:buChar char="•"/>
              <a:defRPr/>
            </a:pPr>
            <a:r>
              <a:rPr lang="en-US" altLang="it-IT" sz="1600" dirty="0"/>
              <a:t>United Nations, Department of Economic and Social Affairs, Statistics Division (AMA)</a:t>
            </a:r>
          </a:p>
          <a:p>
            <a:pPr lvl="1" algn="just">
              <a:buFont typeface="Arial" panose="020B0604020202020204" pitchFamily="34" charset="0"/>
              <a:buChar char="•"/>
              <a:defRPr/>
            </a:pPr>
            <a:r>
              <a:rPr lang="en-US" altLang="it-IT" sz="1600" dirty="0"/>
              <a:t>UN Environment Live / International Resource Panel Global Material Flows Database</a:t>
            </a:r>
          </a:p>
          <a:p>
            <a:pPr lvl="1" algn="just">
              <a:buFont typeface="Arial" panose="020B0604020202020204" pitchFamily="34" charset="0"/>
              <a:buChar char="•"/>
              <a:defRPr/>
            </a:pPr>
            <a:r>
              <a:rPr lang="en-US" altLang="it-IT" sz="1600" dirty="0"/>
              <a:t>United Nations’ Development Programme Human Development Data</a:t>
            </a:r>
          </a:p>
          <a:p>
            <a:pPr lvl="1" algn="just">
              <a:buFont typeface="Arial" panose="020B0604020202020204" pitchFamily="34" charset="0"/>
              <a:buChar char="•"/>
              <a:defRPr/>
            </a:pPr>
            <a:r>
              <a:rPr lang="en-US" altLang="it-IT" sz="1600" dirty="0"/>
              <a:t>UNICEF </a:t>
            </a:r>
          </a:p>
          <a:p>
            <a:pPr lvl="1" algn="just">
              <a:buFont typeface="Arial" panose="020B0604020202020204" pitchFamily="34" charset="0"/>
              <a:buChar char="•"/>
              <a:defRPr/>
            </a:pPr>
            <a:r>
              <a:rPr lang="en-US" altLang="it-IT" sz="1600" dirty="0"/>
              <a:t>IMF's Statistics Department</a:t>
            </a:r>
          </a:p>
          <a:p>
            <a:pPr lvl="1" algn="just">
              <a:buFont typeface="Arial" panose="020B0604020202020204" pitchFamily="34" charset="0"/>
              <a:buChar char="•"/>
              <a:defRPr/>
            </a:pPr>
            <a:r>
              <a:rPr lang="en-US" altLang="it-IT" sz="1600" dirty="0"/>
              <a:t>Penn State University (which includes data from ITUC Rights Index data from the Center for Global Workers’ Rights) </a:t>
            </a:r>
          </a:p>
          <a:p>
            <a:pPr lvl="1" algn="just">
              <a:buFont typeface="Courier New" panose="02070309020205020404" pitchFamily="49" charset="0"/>
              <a:buChar char="o"/>
              <a:defRPr/>
            </a:pPr>
            <a:endParaRPr lang="it-IT" altLang="it-IT" sz="1600" dirty="0"/>
          </a:p>
        </p:txBody>
      </p:sp>
      <p:sp>
        <p:nvSpPr>
          <p:cNvPr id="12291" name="Rectangle 1"/>
          <p:cNvSpPr>
            <a:spLocks noChangeArrowheads="1"/>
          </p:cNvSpPr>
          <p:nvPr/>
        </p:nvSpPr>
        <p:spPr bwMode="auto">
          <a:xfrm>
            <a:off x="3492500" y="908050"/>
            <a:ext cx="5651500" cy="47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1. Multi‐country Dataset: Sources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6EEC7-D809-4DAF-B83C-4A835349E79E}"/>
              </a:ext>
            </a:extLst>
          </p:cNvPr>
          <p:cNvSpPr>
            <a:spLocks noGrp="1"/>
          </p:cNvSpPr>
          <p:nvPr>
            <p:ph idx="1"/>
          </p:nvPr>
        </p:nvSpPr>
        <p:spPr>
          <a:xfrm>
            <a:off x="611560" y="1988840"/>
            <a:ext cx="7704856" cy="4175125"/>
          </a:xfrm>
        </p:spPr>
        <p:txBody>
          <a:bodyPr/>
          <a:lstStyle/>
          <a:p>
            <a:pPr marL="0" indent="0" algn="just">
              <a:buFontTx/>
              <a:buNone/>
              <a:defRPr/>
            </a:pPr>
            <a:r>
              <a:rPr lang="en-US" sz="1800" dirty="0"/>
              <a:t>A</a:t>
            </a:r>
            <a:r>
              <a:rPr lang="en-US" sz="1800" b="1" dirty="0"/>
              <a:t> composite indicators of SDG8 </a:t>
            </a:r>
            <a:r>
              <a:rPr lang="en-US" sz="1800" dirty="0"/>
              <a:t>is built with the following </a:t>
            </a:r>
            <a:r>
              <a:rPr lang="en-US" sz="1800" b="1" dirty="0"/>
              <a:t>aims</a:t>
            </a:r>
            <a:r>
              <a:rPr lang="en-US" sz="1800" dirty="0"/>
              <a:t>:</a:t>
            </a:r>
          </a:p>
          <a:p>
            <a:pPr marL="0" indent="0" algn="just">
              <a:buFontTx/>
              <a:buNone/>
              <a:defRPr/>
            </a:pPr>
            <a:endParaRPr lang="en-US" sz="1800" dirty="0"/>
          </a:p>
          <a:p>
            <a:pPr algn="just">
              <a:defRPr/>
            </a:pPr>
            <a:r>
              <a:rPr lang="en-US" sz="1800" b="1" dirty="0"/>
              <a:t>Measure </a:t>
            </a:r>
            <a:r>
              <a:rPr lang="en-US" sz="1800" dirty="0"/>
              <a:t>the </a:t>
            </a:r>
            <a:r>
              <a:rPr lang="en-US" sz="1800" b="1" dirty="0"/>
              <a:t>differences among countries </a:t>
            </a:r>
            <a:r>
              <a:rPr lang="en-US" sz="1800" dirty="0"/>
              <a:t>with a single number</a:t>
            </a:r>
          </a:p>
          <a:p>
            <a:pPr algn="just">
              <a:defRPr/>
            </a:pPr>
            <a:r>
              <a:rPr lang="en-US" sz="1800" dirty="0"/>
              <a:t>Give stakeholders, the media and the general public a synthetic, clear and easy to read </a:t>
            </a:r>
            <a:r>
              <a:rPr lang="en-US" sz="1800" b="1" dirty="0"/>
              <a:t>measure of countries’ performance with respect to SDG8</a:t>
            </a:r>
            <a:endParaRPr lang="en-US" sz="1800" dirty="0"/>
          </a:p>
          <a:p>
            <a:pPr marL="0" indent="0" algn="just">
              <a:buNone/>
              <a:defRPr/>
            </a:pPr>
            <a:endParaRPr lang="en-US" sz="1800" dirty="0"/>
          </a:p>
          <a:p>
            <a:pPr marL="0" indent="0" algn="just">
              <a:buFontTx/>
              <a:buNone/>
              <a:defRPr/>
            </a:pPr>
            <a:r>
              <a:rPr lang="en-US" sz="1800" dirty="0"/>
              <a:t>Well aware that, in order to achieve the objectives of the 2030 Agenda, we all have to face the challenge of complexity, the composite index does not constitute a simplification of the problem, but rather a tool that allows for quick and concise monitoring.</a:t>
            </a:r>
          </a:p>
        </p:txBody>
      </p:sp>
      <p:sp>
        <p:nvSpPr>
          <p:cNvPr id="13315" name="Rectangle 1"/>
          <p:cNvSpPr>
            <a:spLocks noChangeArrowheads="1"/>
          </p:cNvSpPr>
          <p:nvPr/>
        </p:nvSpPr>
        <p:spPr bwMode="auto">
          <a:xfrm>
            <a:off x="3492500" y="908050"/>
            <a:ext cx="5651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buFontTx/>
              <a:buNone/>
            </a:pPr>
            <a:r>
              <a:rPr lang="en-US" altLang="ja-JP" sz="2400" b="1" dirty="0">
                <a:solidFill>
                  <a:schemeClr val="bg1"/>
                </a:solidFill>
              </a:rPr>
              <a:t>2. Composite SDG8 index: Rationale</a:t>
            </a:r>
            <a:endParaRPr lang="en-US" altLang="it-IT" sz="2400" b="1" dirty="0">
              <a:solidFill>
                <a:schemeClr val="bg1"/>
              </a:solidFill>
              <a:latin typeface="Calibri" pitchFamily="34" charset="0"/>
            </a:endParaRPr>
          </a:p>
        </p:txBody>
      </p:sp>
    </p:spTree>
  </p:cSld>
  <p:clrMapOvr>
    <a:masterClrMapping/>
  </p:clrMapOvr>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3088</TotalTime>
  <Words>2578</Words>
  <Application>Microsoft Office PowerPoint</Application>
  <PresentationFormat>Presentazione su schermo (4:3)</PresentationFormat>
  <Paragraphs>258</Paragraphs>
  <Slides>32</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32</vt:i4>
      </vt:variant>
    </vt:vector>
  </HeadingPairs>
  <TitlesOfParts>
    <vt:vector size="39" baseType="lpstr">
      <vt:lpstr>Arial</vt:lpstr>
      <vt:lpstr>Calibri</vt:lpstr>
      <vt:lpstr>Courier New</vt:lpstr>
      <vt:lpstr>Tahoma</vt:lpstr>
      <vt:lpstr>Trebuchet MS</vt:lpstr>
      <vt:lpstr>Wingdings</vt:lpstr>
      <vt:lpstr>Presentazione vuota</vt:lpstr>
      <vt:lpstr>Side Event of the UN’s High-Level Political Forum:  “SDG8 - Decent work and Just transition at the heart of Agenda 2030:  how to make it happen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Thank you for the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Un’Alleanza per un’Italia sostenibile e più giusta</dc:title>
  <dc:creator>Luigi Di Martino</dc:creator>
  <cp:lastModifiedBy>Flavia Belladonna</cp:lastModifiedBy>
  <cp:revision>352</cp:revision>
  <dcterms:created xsi:type="dcterms:W3CDTF">2016-03-11T04:11:07Z</dcterms:created>
  <dcterms:modified xsi:type="dcterms:W3CDTF">2019-11-21T14:59:36Z</dcterms:modified>
</cp:coreProperties>
</file>