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39"/>
  </p:notesMasterIdLst>
  <p:handoutMasterIdLst>
    <p:handoutMasterId r:id="rId40"/>
  </p:handoutMasterIdLst>
  <p:sldIdLst>
    <p:sldId id="256" r:id="rId3"/>
    <p:sldId id="609" r:id="rId4"/>
    <p:sldId id="605" r:id="rId5"/>
    <p:sldId id="616" r:id="rId6"/>
    <p:sldId id="329" r:id="rId7"/>
    <p:sldId id="612" r:id="rId8"/>
    <p:sldId id="338" r:id="rId9"/>
    <p:sldId id="614" r:id="rId10"/>
    <p:sldId id="620" r:id="rId11"/>
    <p:sldId id="392" r:id="rId12"/>
    <p:sldId id="391" r:id="rId13"/>
    <p:sldId id="621" r:id="rId14"/>
    <p:sldId id="622" r:id="rId15"/>
    <p:sldId id="602" r:id="rId16"/>
    <p:sldId id="617" r:id="rId17"/>
    <p:sldId id="377" r:id="rId18"/>
    <p:sldId id="269" r:id="rId19"/>
    <p:sldId id="595" r:id="rId20"/>
    <p:sldId id="591" r:id="rId21"/>
    <p:sldId id="600" r:id="rId22"/>
    <p:sldId id="598" r:id="rId23"/>
    <p:sldId id="590" r:id="rId24"/>
    <p:sldId id="260" r:id="rId25"/>
    <p:sldId id="626" r:id="rId26"/>
    <p:sldId id="265" r:id="rId27"/>
    <p:sldId id="601" r:id="rId28"/>
    <p:sldId id="623" r:id="rId29"/>
    <p:sldId id="624" r:id="rId30"/>
    <p:sldId id="599" r:id="rId31"/>
    <p:sldId id="627" r:id="rId32"/>
    <p:sldId id="625" r:id="rId33"/>
    <p:sldId id="618" r:id="rId34"/>
    <p:sldId id="619" r:id="rId35"/>
    <p:sldId id="610" r:id="rId36"/>
    <p:sldId id="597" r:id="rId37"/>
    <p:sldId id="257" r:id="rId38"/>
  </p:sldIdLst>
  <p:sldSz cx="10693400" cy="7562850"/>
  <p:notesSz cx="10234613" cy="71040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58"/>
    <a:srgbClr val="A3ABAF"/>
    <a:srgbClr val="A4AC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9093" autoAdjust="0"/>
  </p:normalViewPr>
  <p:slideViewPr>
    <p:cSldViewPr>
      <p:cViewPr varScale="1">
        <p:scale>
          <a:sx n="61" d="100"/>
          <a:sy n="61" d="100"/>
        </p:scale>
        <p:origin x="1776"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EE80E0F0-27B2-4E22-8516-0AD62408FB9C}"/>
              </a:ext>
            </a:extLst>
          </p:cNvPr>
          <p:cNvSpPr>
            <a:spLocks noGrp="1"/>
          </p:cNvSpPr>
          <p:nvPr>
            <p:ph type="hdr" sz="quarter"/>
          </p:nvPr>
        </p:nvSpPr>
        <p:spPr>
          <a:xfrm>
            <a:off x="0" y="0"/>
            <a:ext cx="4435101" cy="356397"/>
          </a:xfrm>
          <a:prstGeom prst="rect">
            <a:avLst/>
          </a:prstGeom>
        </p:spPr>
        <p:txBody>
          <a:bodyPr vert="horz" lIns="86841" tIns="43420" rIns="86841" bIns="43420" rtlCol="0"/>
          <a:lstStyle>
            <a:lvl1pPr algn="l">
              <a:defRPr sz="1100"/>
            </a:lvl1pPr>
          </a:lstStyle>
          <a:p>
            <a:endParaRPr lang="it-IT"/>
          </a:p>
        </p:txBody>
      </p:sp>
      <p:sp>
        <p:nvSpPr>
          <p:cNvPr id="3" name="Segnaposto data 2">
            <a:extLst>
              <a:ext uri="{FF2B5EF4-FFF2-40B4-BE49-F238E27FC236}">
                <a16:creationId xmlns:a16="http://schemas.microsoft.com/office/drawing/2014/main" id="{25B72A00-C06C-41BB-B4A9-11E468FA5E29}"/>
              </a:ext>
            </a:extLst>
          </p:cNvPr>
          <p:cNvSpPr>
            <a:spLocks noGrp="1"/>
          </p:cNvSpPr>
          <p:nvPr>
            <p:ph type="dt" sz="quarter" idx="1"/>
          </p:nvPr>
        </p:nvSpPr>
        <p:spPr>
          <a:xfrm>
            <a:off x="5797994" y="0"/>
            <a:ext cx="4433581" cy="356397"/>
          </a:xfrm>
          <a:prstGeom prst="rect">
            <a:avLst/>
          </a:prstGeom>
        </p:spPr>
        <p:txBody>
          <a:bodyPr vert="horz" lIns="86841" tIns="43420" rIns="86841" bIns="43420" rtlCol="0"/>
          <a:lstStyle>
            <a:lvl1pPr algn="r">
              <a:defRPr sz="1100"/>
            </a:lvl1pPr>
          </a:lstStyle>
          <a:p>
            <a:fld id="{2764681A-2E11-4826-BA4A-1BD4453A16F4}" type="datetimeFigureOut">
              <a:rPr lang="it-IT" smtClean="0"/>
              <a:t>11/12/2019</a:t>
            </a:fld>
            <a:endParaRPr lang="it-IT"/>
          </a:p>
        </p:txBody>
      </p:sp>
      <p:sp>
        <p:nvSpPr>
          <p:cNvPr id="4" name="Segnaposto piè di pagina 3">
            <a:extLst>
              <a:ext uri="{FF2B5EF4-FFF2-40B4-BE49-F238E27FC236}">
                <a16:creationId xmlns:a16="http://schemas.microsoft.com/office/drawing/2014/main" id="{37045998-4CDB-4ED9-9231-E718AA6FE140}"/>
              </a:ext>
            </a:extLst>
          </p:cNvPr>
          <p:cNvSpPr>
            <a:spLocks noGrp="1"/>
          </p:cNvSpPr>
          <p:nvPr>
            <p:ph type="ftr" sz="quarter" idx="2"/>
          </p:nvPr>
        </p:nvSpPr>
        <p:spPr>
          <a:xfrm>
            <a:off x="0" y="6747667"/>
            <a:ext cx="4435101" cy="356396"/>
          </a:xfrm>
          <a:prstGeom prst="rect">
            <a:avLst/>
          </a:prstGeom>
        </p:spPr>
        <p:txBody>
          <a:bodyPr vert="horz" lIns="86841" tIns="43420" rIns="86841" bIns="43420" rtlCol="0" anchor="b"/>
          <a:lstStyle>
            <a:lvl1pPr algn="l">
              <a:defRPr sz="1100"/>
            </a:lvl1pPr>
          </a:lstStyle>
          <a:p>
            <a:endParaRPr lang="it-IT"/>
          </a:p>
        </p:txBody>
      </p:sp>
      <p:sp>
        <p:nvSpPr>
          <p:cNvPr id="5" name="Segnaposto numero diapositiva 4">
            <a:extLst>
              <a:ext uri="{FF2B5EF4-FFF2-40B4-BE49-F238E27FC236}">
                <a16:creationId xmlns:a16="http://schemas.microsoft.com/office/drawing/2014/main" id="{9A706517-8DF4-415B-B050-40BF021631E4}"/>
              </a:ext>
            </a:extLst>
          </p:cNvPr>
          <p:cNvSpPr>
            <a:spLocks noGrp="1"/>
          </p:cNvSpPr>
          <p:nvPr>
            <p:ph type="sldNum" sz="quarter" idx="3"/>
          </p:nvPr>
        </p:nvSpPr>
        <p:spPr>
          <a:xfrm>
            <a:off x="5797994" y="6747667"/>
            <a:ext cx="4433581" cy="356396"/>
          </a:xfrm>
          <a:prstGeom prst="rect">
            <a:avLst/>
          </a:prstGeom>
        </p:spPr>
        <p:txBody>
          <a:bodyPr vert="horz" lIns="86841" tIns="43420" rIns="86841" bIns="43420" rtlCol="0" anchor="b"/>
          <a:lstStyle>
            <a:lvl1pPr algn="r">
              <a:defRPr sz="1100"/>
            </a:lvl1pPr>
          </a:lstStyle>
          <a:p>
            <a:fld id="{4A8C2F0E-2F8D-4ABE-A3CA-DE9F4338162F}" type="slidenum">
              <a:rPr lang="it-IT" smtClean="0"/>
              <a:t>‹N›</a:t>
            </a:fld>
            <a:endParaRPr lang="it-IT"/>
          </a:p>
        </p:txBody>
      </p:sp>
    </p:spTree>
    <p:extLst>
      <p:ext uri="{BB962C8B-B14F-4D97-AF65-F5344CB8AC3E}">
        <p14:creationId xmlns:p14="http://schemas.microsoft.com/office/powerpoint/2010/main" val="38016557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435101" cy="356397"/>
          </a:xfrm>
          <a:prstGeom prst="rect">
            <a:avLst/>
          </a:prstGeom>
        </p:spPr>
        <p:txBody>
          <a:bodyPr vert="horz" lIns="86841" tIns="43420" rIns="86841" bIns="43420" rtlCol="0"/>
          <a:lstStyle>
            <a:lvl1pPr algn="l">
              <a:defRPr sz="1100"/>
            </a:lvl1pPr>
          </a:lstStyle>
          <a:p>
            <a:endParaRPr lang="it-IT"/>
          </a:p>
        </p:txBody>
      </p:sp>
      <p:sp>
        <p:nvSpPr>
          <p:cNvPr id="3" name="Segnaposto data 2"/>
          <p:cNvSpPr>
            <a:spLocks noGrp="1"/>
          </p:cNvSpPr>
          <p:nvPr>
            <p:ph type="dt" idx="1"/>
          </p:nvPr>
        </p:nvSpPr>
        <p:spPr>
          <a:xfrm>
            <a:off x="5797994" y="0"/>
            <a:ext cx="4433581" cy="356397"/>
          </a:xfrm>
          <a:prstGeom prst="rect">
            <a:avLst/>
          </a:prstGeom>
        </p:spPr>
        <p:txBody>
          <a:bodyPr vert="horz" lIns="86841" tIns="43420" rIns="86841" bIns="43420" rtlCol="0"/>
          <a:lstStyle>
            <a:lvl1pPr algn="r">
              <a:defRPr sz="1100"/>
            </a:lvl1pPr>
          </a:lstStyle>
          <a:p>
            <a:fld id="{CF5325C7-97EB-4299-AE3F-473C149F1414}" type="datetimeFigureOut">
              <a:rPr lang="it-IT" smtClean="0"/>
              <a:t>11/12/2019</a:t>
            </a:fld>
            <a:endParaRPr lang="it-IT"/>
          </a:p>
        </p:txBody>
      </p:sp>
      <p:sp>
        <p:nvSpPr>
          <p:cNvPr id="4" name="Segnaposto immagine diapositiva 3"/>
          <p:cNvSpPr>
            <a:spLocks noGrp="1" noRot="1" noChangeAspect="1"/>
          </p:cNvSpPr>
          <p:nvPr>
            <p:ph type="sldImg" idx="2"/>
          </p:nvPr>
        </p:nvSpPr>
        <p:spPr>
          <a:xfrm>
            <a:off x="3424238" y="889000"/>
            <a:ext cx="3386137" cy="2395538"/>
          </a:xfrm>
          <a:prstGeom prst="rect">
            <a:avLst/>
          </a:prstGeom>
          <a:noFill/>
          <a:ln w="12700">
            <a:solidFill>
              <a:prstClr val="black"/>
            </a:solidFill>
          </a:ln>
        </p:spPr>
        <p:txBody>
          <a:bodyPr vert="horz" lIns="86841" tIns="43420" rIns="86841" bIns="43420" rtlCol="0" anchor="ctr"/>
          <a:lstStyle/>
          <a:p>
            <a:endParaRPr lang="it-IT"/>
          </a:p>
        </p:txBody>
      </p:sp>
      <p:sp>
        <p:nvSpPr>
          <p:cNvPr id="5" name="Segnaposto note 4"/>
          <p:cNvSpPr>
            <a:spLocks noGrp="1"/>
          </p:cNvSpPr>
          <p:nvPr>
            <p:ph type="body" sz="quarter" idx="3"/>
          </p:nvPr>
        </p:nvSpPr>
        <p:spPr>
          <a:xfrm>
            <a:off x="1024069" y="3419315"/>
            <a:ext cx="8186475" cy="2797486"/>
          </a:xfrm>
          <a:prstGeom prst="rect">
            <a:avLst/>
          </a:prstGeom>
        </p:spPr>
        <p:txBody>
          <a:bodyPr vert="horz" lIns="86841" tIns="43420" rIns="86841" bIns="434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747667"/>
            <a:ext cx="4435101" cy="356396"/>
          </a:xfrm>
          <a:prstGeom prst="rect">
            <a:avLst/>
          </a:prstGeom>
        </p:spPr>
        <p:txBody>
          <a:bodyPr vert="horz" lIns="86841" tIns="43420" rIns="86841" bIns="43420" rtlCol="0" anchor="b"/>
          <a:lstStyle>
            <a:lvl1pPr algn="l">
              <a:defRPr sz="1100"/>
            </a:lvl1pPr>
          </a:lstStyle>
          <a:p>
            <a:endParaRPr lang="it-IT"/>
          </a:p>
        </p:txBody>
      </p:sp>
      <p:sp>
        <p:nvSpPr>
          <p:cNvPr id="7" name="Segnaposto numero diapositiva 6"/>
          <p:cNvSpPr>
            <a:spLocks noGrp="1"/>
          </p:cNvSpPr>
          <p:nvPr>
            <p:ph type="sldNum" sz="quarter" idx="5"/>
          </p:nvPr>
        </p:nvSpPr>
        <p:spPr>
          <a:xfrm>
            <a:off x="5797994" y="6747667"/>
            <a:ext cx="4433581" cy="356396"/>
          </a:xfrm>
          <a:prstGeom prst="rect">
            <a:avLst/>
          </a:prstGeom>
        </p:spPr>
        <p:txBody>
          <a:bodyPr vert="horz" lIns="86841" tIns="43420" rIns="86841" bIns="43420" rtlCol="0" anchor="b"/>
          <a:lstStyle>
            <a:lvl1pPr algn="r">
              <a:defRPr sz="1100"/>
            </a:lvl1pPr>
          </a:lstStyle>
          <a:p>
            <a:fld id="{2423CEFA-FD1E-40F6-B537-5CD22CFB0112}" type="slidenum">
              <a:rPr lang="it-IT" smtClean="0"/>
              <a:t>‹N›</a:t>
            </a:fld>
            <a:endParaRPr lang="it-IT"/>
          </a:p>
        </p:txBody>
      </p:sp>
    </p:spTree>
    <p:extLst>
      <p:ext uri="{BB962C8B-B14F-4D97-AF65-F5344CB8AC3E}">
        <p14:creationId xmlns:p14="http://schemas.microsoft.com/office/powerpoint/2010/main" val="7736457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svis.i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festivalsvilupposostenibile.i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vershootday.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RYEJBpAV2j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23CEFA-FD1E-40F6-B537-5CD22CFB0112}" type="slidenum">
              <a:rPr lang="it-IT" smtClean="0"/>
              <a:t>1</a:t>
            </a:fld>
            <a:endParaRPr lang="it-IT"/>
          </a:p>
        </p:txBody>
      </p:sp>
    </p:spTree>
    <p:extLst>
      <p:ext uri="{BB962C8B-B14F-4D97-AF65-F5344CB8AC3E}">
        <p14:creationId xmlns:p14="http://schemas.microsoft.com/office/powerpoint/2010/main" val="2773782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100" dirty="0">
                <a:solidFill>
                  <a:schemeClr val="tx1"/>
                </a:solidFill>
                <a:latin typeface="+mn-lt"/>
              </a:rPr>
              <a:t>…la sensibilità su questi temi, anche da parte delle imprese, è aumentata dal 2014 ad oggi</a:t>
            </a:r>
          </a:p>
          <a:p>
            <a:pPr defTabSz="868406">
              <a:defRPr/>
            </a:pPr>
            <a:r>
              <a:rPr lang="it-IT" sz="1100" dirty="0">
                <a:solidFill>
                  <a:schemeClr val="tx1"/>
                </a:solidFill>
                <a:latin typeface="+mn-lt"/>
              </a:rPr>
              <a:t>Vedere la sostenibilità come un’opportunità di comunicazione e di business</a:t>
            </a:r>
          </a:p>
          <a:p>
            <a:endParaRPr lang="it-IT" sz="1100" dirty="0">
              <a:solidFill>
                <a:schemeClr val="tx1"/>
              </a:solidFill>
              <a:latin typeface="+mn-lt"/>
            </a:endParaRPr>
          </a:p>
          <a:p>
            <a:r>
              <a:rPr lang="it-IT" sz="1100" dirty="0">
                <a:solidFill>
                  <a:schemeClr val="tx1"/>
                </a:solidFill>
                <a:latin typeface="+mn-lt"/>
              </a:rPr>
              <a:t>Sostenibilità: capacità delle imprese di svolgere il proprio business minimizzando i propri impatti negativi sull’ambiente e sulla società, in un’ottica di sana gestione dell’azienda, preoccuparsi di questioni di natura sociale e etica nell’ambito della propria attività: </a:t>
            </a:r>
          </a:p>
          <a:p>
            <a:pPr marL="171450" indent="-171450">
              <a:buFont typeface="Arial" panose="020B0604020202020204" pitchFamily="34" charset="0"/>
              <a:buChar char="•"/>
            </a:pPr>
            <a:r>
              <a:rPr lang="it-IT" sz="1100" dirty="0">
                <a:solidFill>
                  <a:schemeClr val="tx1"/>
                </a:solidFill>
                <a:latin typeface="+mn-lt"/>
              </a:rPr>
              <a:t>distribuzione dell’acqua, </a:t>
            </a:r>
          </a:p>
          <a:p>
            <a:pPr marL="171450" indent="-171450">
              <a:buFont typeface="Arial" panose="020B0604020202020204" pitchFamily="34" charset="0"/>
              <a:buChar char="•"/>
            </a:pPr>
            <a:r>
              <a:rPr lang="it-IT" sz="1100" dirty="0">
                <a:solidFill>
                  <a:schemeClr val="tx1"/>
                </a:solidFill>
                <a:latin typeface="+mn-lt"/>
              </a:rPr>
              <a:t>uso efficiente delle risorse, </a:t>
            </a:r>
          </a:p>
          <a:p>
            <a:pPr marL="171450" indent="-171450">
              <a:buFont typeface="Arial" panose="020B0604020202020204" pitchFamily="34" charset="0"/>
              <a:buChar char="•"/>
            </a:pPr>
            <a:r>
              <a:rPr lang="it-IT" sz="1100" dirty="0">
                <a:solidFill>
                  <a:schemeClr val="tx1"/>
                </a:solidFill>
                <a:latin typeface="+mn-lt"/>
              </a:rPr>
              <a:t>rispetto dell’ambiente, </a:t>
            </a:r>
          </a:p>
          <a:p>
            <a:pPr marL="171450" indent="-171450">
              <a:buFont typeface="Arial" panose="020B0604020202020204" pitchFamily="34" charset="0"/>
              <a:buChar char="•"/>
            </a:pPr>
            <a:r>
              <a:rPr lang="it-IT" sz="1100" dirty="0">
                <a:solidFill>
                  <a:schemeClr val="tx1"/>
                </a:solidFill>
                <a:latin typeface="+mn-lt"/>
              </a:rPr>
              <a:t>garanzia di standard di vita dignitosi</a:t>
            </a:r>
          </a:p>
        </p:txBody>
      </p:sp>
      <p:sp>
        <p:nvSpPr>
          <p:cNvPr id="4" name="Segnaposto numero diapositiva 3"/>
          <p:cNvSpPr>
            <a:spLocks noGrp="1"/>
          </p:cNvSpPr>
          <p:nvPr>
            <p:ph type="sldNum" sz="quarter" idx="5"/>
          </p:nvPr>
        </p:nvSpPr>
        <p:spPr/>
        <p:txBody>
          <a:bodyPr/>
          <a:lstStyle/>
          <a:p>
            <a:fld id="{2423CEFA-FD1E-40F6-B537-5CD22CFB0112}" type="slidenum">
              <a:rPr lang="it-IT" smtClean="0"/>
              <a:t>10</a:t>
            </a:fld>
            <a:endParaRPr lang="it-IT"/>
          </a:p>
        </p:txBody>
      </p:sp>
    </p:spTree>
    <p:extLst>
      <p:ext uri="{BB962C8B-B14F-4D97-AF65-F5344CB8AC3E}">
        <p14:creationId xmlns:p14="http://schemas.microsoft.com/office/powerpoint/2010/main" val="805307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868406">
              <a:defRPr/>
            </a:pPr>
            <a:r>
              <a:rPr lang="it-IT" altLang="it-IT" sz="1100" dirty="0">
                <a:solidFill>
                  <a:schemeClr val="tx1"/>
                </a:solidFill>
                <a:latin typeface="+mn-lt"/>
              </a:rPr>
              <a:t>L’</a:t>
            </a:r>
            <a:r>
              <a:rPr lang="it-IT" altLang="ja-JP" sz="1100" b="1" dirty="0">
                <a:solidFill>
                  <a:schemeClr val="tx1"/>
                </a:solidFill>
                <a:latin typeface="+mn-lt"/>
              </a:rPr>
              <a:t>Alleanza Italiana per lo Sviluppo Sostenibile</a:t>
            </a:r>
            <a:r>
              <a:rPr lang="it-IT" altLang="ja-JP" sz="1100" dirty="0">
                <a:solidFill>
                  <a:schemeClr val="tx1"/>
                </a:solidFill>
                <a:latin typeface="+mn-lt"/>
              </a:rPr>
              <a:t> (ASviS) è nata il 3 febbraio del 2016, su iniziativa della Fondazione Unipolis e dell</a:t>
            </a:r>
            <a:r>
              <a:rPr lang="it-IT" altLang="it-IT" sz="1100" dirty="0">
                <a:solidFill>
                  <a:schemeClr val="tx1"/>
                </a:solidFill>
                <a:latin typeface="+mn-lt"/>
              </a:rPr>
              <a:t>’</a:t>
            </a:r>
            <a:r>
              <a:rPr lang="it-IT" altLang="ja-JP" sz="1100" dirty="0">
                <a:solidFill>
                  <a:schemeClr val="tx1"/>
                </a:solidFill>
                <a:latin typeface="+mn-lt"/>
              </a:rPr>
              <a:t>Università di Roma </a:t>
            </a:r>
            <a:r>
              <a:rPr lang="it-IT" altLang="it-IT" sz="1100" dirty="0">
                <a:solidFill>
                  <a:schemeClr val="tx1"/>
                </a:solidFill>
                <a:latin typeface="+mn-lt"/>
              </a:rPr>
              <a:t>“</a:t>
            </a:r>
            <a:r>
              <a:rPr lang="it-IT" altLang="ja-JP" sz="1100" dirty="0">
                <a:solidFill>
                  <a:schemeClr val="tx1"/>
                </a:solidFill>
                <a:latin typeface="+mn-lt"/>
              </a:rPr>
              <a:t>Tor Vergata</a:t>
            </a:r>
            <a:r>
              <a:rPr lang="it-IT" altLang="it-IT" sz="1100" b="1" dirty="0">
                <a:solidFill>
                  <a:schemeClr val="tx1"/>
                </a:solidFill>
                <a:latin typeface="+mn-lt"/>
              </a:rPr>
              <a:t>”</a:t>
            </a:r>
            <a:r>
              <a:rPr lang="it-IT" altLang="ja-JP" sz="1100" b="1" dirty="0">
                <a:solidFill>
                  <a:schemeClr val="tx1"/>
                </a:solidFill>
                <a:latin typeface="+mn-lt"/>
              </a:rPr>
              <a:t>, per far crescere</a:t>
            </a:r>
            <a:r>
              <a:rPr lang="it-IT" altLang="ja-JP" sz="1100" dirty="0">
                <a:solidFill>
                  <a:schemeClr val="tx1"/>
                </a:solidFill>
                <a:latin typeface="+mn-lt"/>
              </a:rPr>
              <a:t> nella società italiana, nei soggetti economici e nelle istituzioni la </a:t>
            </a:r>
            <a:r>
              <a:rPr lang="it-IT" altLang="ja-JP" sz="1100" b="1" dirty="0">
                <a:solidFill>
                  <a:schemeClr val="tx1"/>
                </a:solidFill>
                <a:latin typeface="+mn-lt"/>
              </a:rPr>
              <a:t>consapevolezza</a:t>
            </a:r>
            <a:r>
              <a:rPr lang="it-IT" altLang="ja-JP" sz="1100" dirty="0">
                <a:solidFill>
                  <a:schemeClr val="tx1"/>
                </a:solidFill>
                <a:latin typeface="+mn-lt"/>
              </a:rPr>
              <a:t> dell</a:t>
            </a:r>
            <a:r>
              <a:rPr lang="it-IT" altLang="it-IT" sz="1100" dirty="0">
                <a:solidFill>
                  <a:schemeClr val="tx1"/>
                </a:solidFill>
                <a:latin typeface="+mn-lt"/>
              </a:rPr>
              <a:t>’</a:t>
            </a:r>
            <a:r>
              <a:rPr lang="it-IT" altLang="ja-JP" sz="1100" dirty="0">
                <a:solidFill>
                  <a:schemeClr val="tx1"/>
                </a:solidFill>
                <a:latin typeface="+mn-lt"/>
              </a:rPr>
              <a:t>importanza </a:t>
            </a:r>
            <a:r>
              <a:rPr lang="it-IT" altLang="ja-JP" sz="1100" b="1" dirty="0">
                <a:solidFill>
                  <a:schemeClr val="tx1"/>
                </a:solidFill>
                <a:latin typeface="+mn-lt"/>
              </a:rPr>
              <a:t>dell</a:t>
            </a:r>
            <a:r>
              <a:rPr lang="it-IT" altLang="it-IT" sz="1100" b="1" dirty="0">
                <a:solidFill>
                  <a:schemeClr val="tx1"/>
                </a:solidFill>
                <a:latin typeface="+mn-lt"/>
              </a:rPr>
              <a:t>’</a:t>
            </a:r>
            <a:r>
              <a:rPr lang="it-IT" altLang="ja-JP" sz="1100" b="1" dirty="0">
                <a:solidFill>
                  <a:schemeClr val="tx1"/>
                </a:solidFill>
                <a:latin typeface="+mn-lt"/>
              </a:rPr>
              <a:t>Agenda 2030 per lo sviluppo sostenibile</a:t>
            </a:r>
            <a:r>
              <a:rPr lang="it-IT" altLang="ja-JP" sz="1100" dirty="0">
                <a:solidFill>
                  <a:schemeClr val="tx1"/>
                </a:solidFill>
                <a:latin typeface="+mn-lt"/>
              </a:rPr>
              <a:t> e per </a:t>
            </a:r>
            <a:r>
              <a:rPr lang="it-IT" altLang="ja-JP" sz="1100" b="1" dirty="0">
                <a:solidFill>
                  <a:schemeClr val="tx1"/>
                </a:solidFill>
                <a:latin typeface="+mn-lt"/>
              </a:rPr>
              <a:t>mobilitarli</a:t>
            </a:r>
            <a:r>
              <a:rPr lang="it-IT" altLang="ja-JP" sz="1100" dirty="0">
                <a:solidFill>
                  <a:schemeClr val="tx1"/>
                </a:solidFill>
                <a:latin typeface="+mn-lt"/>
              </a:rPr>
              <a:t> allo scopo di realizzare gli </a:t>
            </a:r>
            <a:r>
              <a:rPr lang="it-IT" altLang="ja-JP" sz="1100" b="1" dirty="0">
                <a:solidFill>
                  <a:schemeClr val="tx1"/>
                </a:solidFill>
                <a:latin typeface="+mn-lt"/>
              </a:rPr>
              <a:t>Obiettivi di sviluppo sostenibile.</a:t>
            </a:r>
          </a:p>
          <a:p>
            <a:pPr marL="359129" indent="-359129" defTabSz="957677" eaLnBrk="0" fontAlgn="base" hangingPunct="0">
              <a:spcBef>
                <a:spcPct val="0"/>
              </a:spcBef>
              <a:spcAft>
                <a:spcPct val="0"/>
              </a:spcAft>
              <a:buFont typeface="Arial" panose="020B0604020202020204" pitchFamily="34" charset="0"/>
              <a:buChar char="•"/>
            </a:pPr>
            <a:r>
              <a:rPr lang="it-IT" altLang="it-IT" sz="1100" b="1" dirty="0">
                <a:solidFill>
                  <a:schemeClr val="tx1"/>
                </a:solidFill>
                <a:latin typeface="+mn-lt"/>
              </a:rPr>
              <a:t>oltre 230 Aderenti</a:t>
            </a:r>
            <a:r>
              <a:rPr lang="it-IT" altLang="it-IT" sz="1100" dirty="0">
                <a:solidFill>
                  <a:schemeClr val="tx1"/>
                </a:solidFill>
                <a:latin typeface="+mn-lt"/>
              </a:rPr>
              <a:t>, tra le più importanti istituzioni e reti della società civile </a:t>
            </a:r>
            <a:r>
              <a:rPr lang="it-IT" altLang="it-IT" sz="1100" noProof="1">
                <a:solidFill>
                  <a:schemeClr val="tx1"/>
                </a:solidFill>
                <a:latin typeface="+mn-lt"/>
                <a:cs typeface="Tahoma" panose="020B0604030504040204" pitchFamily="34" charset="0"/>
              </a:rPr>
              <a:t>università, centri di ricerca, associazioni di imprese, fondazioni, sindacati e reti di istituzioni locali</a:t>
            </a:r>
            <a:endParaRPr lang="it-IT" altLang="it-IT" sz="1100" dirty="0">
              <a:solidFill>
                <a:schemeClr val="tx1"/>
              </a:solidFill>
              <a:latin typeface="+mn-lt"/>
            </a:endParaRPr>
          </a:p>
          <a:p>
            <a:pPr marL="359129" indent="-359129" defTabSz="957677" eaLnBrk="0" fontAlgn="base" hangingPunct="0">
              <a:spcBef>
                <a:spcPct val="0"/>
              </a:spcBef>
              <a:spcAft>
                <a:spcPct val="0"/>
              </a:spcAft>
              <a:buFont typeface="Arial" panose="020B0604020202020204" pitchFamily="34" charset="0"/>
              <a:buChar char="•"/>
            </a:pPr>
            <a:r>
              <a:rPr lang="it-IT" altLang="it-IT" sz="1100" b="1" dirty="0">
                <a:solidFill>
                  <a:schemeClr val="tx1"/>
                </a:solidFill>
                <a:latin typeface="+mn-lt"/>
              </a:rPr>
              <a:t>20 gruppi di lavoro</a:t>
            </a:r>
            <a:r>
              <a:rPr lang="it-IT" altLang="it-IT" sz="1100" dirty="0">
                <a:solidFill>
                  <a:schemeClr val="tx1"/>
                </a:solidFill>
                <a:latin typeface="+mn-lt"/>
              </a:rPr>
              <a:t>, oltre </a:t>
            </a:r>
            <a:r>
              <a:rPr lang="it-IT" altLang="it-IT" sz="1100" b="1" dirty="0">
                <a:solidFill>
                  <a:schemeClr val="tx1"/>
                </a:solidFill>
                <a:latin typeface="+mn-lt"/>
              </a:rPr>
              <a:t>600</a:t>
            </a:r>
            <a:r>
              <a:rPr lang="it-IT" altLang="it-IT" sz="1100" dirty="0">
                <a:solidFill>
                  <a:schemeClr val="tx1"/>
                </a:solidFill>
                <a:latin typeface="+mn-lt"/>
              </a:rPr>
              <a:t> esperti </a:t>
            </a:r>
            <a:r>
              <a:rPr lang="it-IT" altLang="it-IT" sz="1100" noProof="1">
                <a:solidFill>
                  <a:schemeClr val="tx1"/>
                </a:solidFill>
                <a:latin typeface="+mn-lt"/>
                <a:ea typeface="+mn-ea"/>
                <a:cs typeface="Tahoma" panose="020B0604030504040204" pitchFamily="34" charset="0"/>
              </a:rPr>
              <a:t>delle organizzazioni aderenti partecipano ai gruppi di lavoro sugli SDGs e su teamtiche trasversali come indicatori statistici, comunicazione e advocacy, cultura e finanza per lo sviluppo sostenibile. </a:t>
            </a:r>
            <a:endParaRPr lang="it-IT" altLang="it-IT" sz="1100" dirty="0">
              <a:solidFill>
                <a:schemeClr val="tx1"/>
              </a:solidFill>
              <a:latin typeface="+mn-lt"/>
            </a:endParaRPr>
          </a:p>
          <a:p>
            <a:pPr marL="359129" indent="-359129" defTabSz="957677" eaLnBrk="0" fontAlgn="base" hangingPunct="0">
              <a:spcBef>
                <a:spcPct val="0"/>
              </a:spcBef>
              <a:spcAft>
                <a:spcPct val="0"/>
              </a:spcAft>
              <a:buFont typeface="Arial" panose="020B0604020202020204" pitchFamily="34" charset="0"/>
              <a:buChar char="•"/>
            </a:pPr>
            <a:r>
              <a:rPr lang="it-IT" altLang="it-IT" sz="1100" dirty="0">
                <a:solidFill>
                  <a:schemeClr val="tx1"/>
                </a:solidFill>
                <a:latin typeface="+mn-lt"/>
              </a:rPr>
              <a:t>Aggiornamenti giornalieri sul </a:t>
            </a:r>
            <a:r>
              <a:rPr lang="it-IT" altLang="it-IT" sz="1100" b="1" dirty="0">
                <a:solidFill>
                  <a:schemeClr val="tx1"/>
                </a:solidFill>
                <a:latin typeface="+mn-lt"/>
              </a:rPr>
              <a:t>sito</a:t>
            </a:r>
            <a:r>
              <a:rPr lang="it-IT" altLang="it-IT" sz="1100" dirty="0">
                <a:solidFill>
                  <a:schemeClr val="tx1"/>
                </a:solidFill>
                <a:latin typeface="+mn-lt"/>
              </a:rPr>
              <a:t> </a:t>
            </a:r>
            <a:r>
              <a:rPr lang="it-IT" altLang="it-IT" sz="1100" dirty="0">
                <a:solidFill>
                  <a:schemeClr val="tx1"/>
                </a:solidFill>
                <a:latin typeface="+mn-lt"/>
                <a:hlinkClick r:id="rId3">
                  <a:extLst>
                    <a:ext uri="{A12FA001-AC4F-418D-AE19-62706E023703}">
                      <ahyp:hlinkClr xmlns:ahyp="http://schemas.microsoft.com/office/drawing/2018/hyperlinkcolor" val="tx"/>
                    </a:ext>
                  </a:extLst>
                </a:hlinkClick>
              </a:rPr>
              <a:t>www.asvis.it</a:t>
            </a:r>
            <a:r>
              <a:rPr lang="it-IT" altLang="it-IT" sz="1100" dirty="0">
                <a:solidFill>
                  <a:schemeClr val="tx1"/>
                </a:solidFill>
                <a:latin typeface="+mn-lt"/>
              </a:rPr>
              <a:t> , </a:t>
            </a:r>
            <a:r>
              <a:rPr lang="it-IT" altLang="it-IT" sz="1100" b="1" dirty="0">
                <a:solidFill>
                  <a:schemeClr val="tx1"/>
                </a:solidFill>
                <a:latin typeface="+mn-lt"/>
              </a:rPr>
              <a:t>newsletter</a:t>
            </a:r>
            <a:r>
              <a:rPr lang="it-IT" altLang="it-IT" sz="1100" dirty="0">
                <a:solidFill>
                  <a:schemeClr val="tx1"/>
                </a:solidFill>
                <a:latin typeface="+mn-lt"/>
              </a:rPr>
              <a:t> settimanale e mensile, </a:t>
            </a:r>
            <a:r>
              <a:rPr lang="it-IT" altLang="it-IT" sz="1100" b="1" dirty="0" err="1">
                <a:solidFill>
                  <a:schemeClr val="tx1"/>
                </a:solidFill>
                <a:latin typeface="+mn-lt"/>
              </a:rPr>
              <a:t>twitter</a:t>
            </a:r>
            <a:r>
              <a:rPr lang="it-IT" altLang="it-IT" sz="1100" dirty="0">
                <a:solidFill>
                  <a:schemeClr val="tx1"/>
                </a:solidFill>
                <a:latin typeface="+mn-lt"/>
              </a:rPr>
              <a:t> e </a:t>
            </a:r>
            <a:r>
              <a:rPr lang="it-IT" altLang="it-IT" sz="1100" b="1" dirty="0" err="1">
                <a:solidFill>
                  <a:schemeClr val="tx1"/>
                </a:solidFill>
                <a:latin typeface="+mn-lt"/>
              </a:rPr>
              <a:t>facebook</a:t>
            </a:r>
            <a:endParaRPr lang="it-IT" altLang="it-IT" sz="1100" b="1" dirty="0">
              <a:solidFill>
                <a:schemeClr val="tx1"/>
              </a:solidFill>
              <a:latin typeface="+mn-lt"/>
            </a:endParaRPr>
          </a:p>
          <a:p>
            <a:pPr marL="359129" indent="-359129" defTabSz="957677" eaLnBrk="0" fontAlgn="base" hangingPunct="0">
              <a:spcBef>
                <a:spcPct val="0"/>
              </a:spcBef>
              <a:spcAft>
                <a:spcPct val="0"/>
              </a:spcAft>
              <a:buFont typeface="Arial" panose="020B0604020202020204" pitchFamily="34" charset="0"/>
              <a:buChar char="•"/>
            </a:pPr>
            <a:r>
              <a:rPr lang="it-IT" altLang="it-IT" sz="1100" dirty="0">
                <a:solidFill>
                  <a:schemeClr val="tx1"/>
                </a:solidFill>
                <a:latin typeface="+mn-lt"/>
              </a:rPr>
              <a:t>da ottobre 2018 </a:t>
            </a:r>
            <a:r>
              <a:rPr lang="it-IT" altLang="it-IT" sz="1100" b="1" dirty="0">
                <a:solidFill>
                  <a:schemeClr val="tx1"/>
                </a:solidFill>
                <a:latin typeface="+mn-lt"/>
              </a:rPr>
              <a:t>ASviS </a:t>
            </a:r>
            <a:r>
              <a:rPr lang="it-IT" altLang="it-IT" sz="1100" b="1" dirty="0" err="1">
                <a:solidFill>
                  <a:schemeClr val="tx1"/>
                </a:solidFill>
                <a:latin typeface="+mn-lt"/>
              </a:rPr>
              <a:t>webTV</a:t>
            </a:r>
            <a:r>
              <a:rPr lang="it-IT" altLang="it-IT" sz="1100" b="1" dirty="0">
                <a:solidFill>
                  <a:schemeClr val="tx1"/>
                </a:solidFill>
                <a:latin typeface="+mn-lt"/>
              </a:rPr>
              <a:t> </a:t>
            </a:r>
            <a:r>
              <a:rPr lang="it-IT" altLang="it-IT" sz="1100" dirty="0">
                <a:solidFill>
                  <a:schemeClr val="tx1"/>
                </a:solidFill>
                <a:latin typeface="+mn-lt"/>
              </a:rPr>
              <a:t>copre le iniziative salienti della settimana, attraverso servizi dedicati e interviste con i protagonisti ed esperti di sviluppo sostenibile nazionali e internazionali.</a:t>
            </a:r>
          </a:p>
          <a:p>
            <a:pPr marL="378150" indent="-378150" defTabSz="1008400" eaLnBrk="0" fontAlgn="base" hangingPunct="0">
              <a:spcBef>
                <a:spcPct val="0"/>
              </a:spcBef>
              <a:spcAft>
                <a:spcPct val="0"/>
              </a:spcAft>
              <a:buFont typeface="Arial" panose="020B0604020202020204" pitchFamily="34" charset="0"/>
              <a:buChar char="•"/>
            </a:pPr>
            <a:r>
              <a:rPr lang="it-IT" altLang="it-IT" sz="1100" b="1" dirty="0">
                <a:solidFill>
                  <a:schemeClr val="tx1"/>
                </a:solidFill>
                <a:latin typeface="+mn-lt"/>
              </a:rPr>
              <a:t>quattro aree</a:t>
            </a:r>
            <a:r>
              <a:rPr lang="it-IT" altLang="it-IT" sz="1100" dirty="0">
                <a:solidFill>
                  <a:schemeClr val="tx1"/>
                </a:solidFill>
                <a:latin typeface="+mn-lt"/>
              </a:rPr>
              <a:t> principali di attività:</a:t>
            </a:r>
          </a:p>
          <a:p>
            <a:pPr lvl="1" indent="-342900" defTabSz="1008400" eaLnBrk="0" fontAlgn="base" hangingPunct="0">
              <a:spcBef>
                <a:spcPct val="0"/>
              </a:spcBef>
              <a:spcAft>
                <a:spcPct val="0"/>
              </a:spcAft>
              <a:buFont typeface="Wingdings" panose="05000000000000000000" pitchFamily="2" charset="2"/>
              <a:buChar char="ü"/>
            </a:pPr>
            <a:r>
              <a:rPr lang="it-IT" altLang="it-IT" sz="1100" dirty="0">
                <a:solidFill>
                  <a:schemeClr val="tx1"/>
                </a:solidFill>
                <a:latin typeface="+mn-lt"/>
              </a:rPr>
              <a:t>dialogo istituzionale </a:t>
            </a:r>
          </a:p>
          <a:p>
            <a:pPr lvl="1" indent="-342900" defTabSz="1008400" eaLnBrk="0" fontAlgn="base" hangingPunct="0">
              <a:spcBef>
                <a:spcPct val="0"/>
              </a:spcBef>
              <a:spcAft>
                <a:spcPct val="0"/>
              </a:spcAft>
              <a:buFont typeface="Wingdings" panose="05000000000000000000" pitchFamily="2" charset="2"/>
              <a:buChar char="ü"/>
            </a:pPr>
            <a:r>
              <a:rPr lang="it-IT" altLang="it-IT" sz="1100" dirty="0">
                <a:solidFill>
                  <a:schemeClr val="tx1"/>
                </a:solidFill>
                <a:latin typeface="+mn-lt"/>
              </a:rPr>
              <a:t>educazione</a:t>
            </a:r>
          </a:p>
          <a:p>
            <a:pPr lvl="1" indent="-342900" defTabSz="1008400" eaLnBrk="0" fontAlgn="base" hangingPunct="0">
              <a:spcBef>
                <a:spcPct val="0"/>
              </a:spcBef>
              <a:spcAft>
                <a:spcPct val="0"/>
              </a:spcAft>
              <a:buFont typeface="Wingdings" panose="05000000000000000000" pitchFamily="2" charset="2"/>
              <a:buChar char="ü"/>
            </a:pPr>
            <a:r>
              <a:rPr lang="it-IT" altLang="it-IT" sz="1100" dirty="0">
                <a:solidFill>
                  <a:schemeClr val="tx1"/>
                </a:solidFill>
                <a:latin typeface="+mn-lt"/>
              </a:rPr>
              <a:t>ricerca </a:t>
            </a:r>
          </a:p>
          <a:p>
            <a:pPr lvl="1" indent="-342900" defTabSz="1008400" eaLnBrk="0" fontAlgn="base" hangingPunct="0">
              <a:spcBef>
                <a:spcPct val="0"/>
              </a:spcBef>
              <a:spcAft>
                <a:spcPct val="0"/>
              </a:spcAft>
              <a:buFont typeface="Wingdings" panose="05000000000000000000" pitchFamily="2" charset="2"/>
              <a:buChar char="ü"/>
            </a:pPr>
            <a:r>
              <a:rPr lang="it-IT" altLang="it-IT" sz="1100" dirty="0">
                <a:solidFill>
                  <a:schemeClr val="tx1"/>
                </a:solidFill>
                <a:latin typeface="+mn-lt"/>
              </a:rPr>
              <a:t>comunicazione e advocacy</a:t>
            </a:r>
          </a:p>
        </p:txBody>
      </p:sp>
      <p:sp>
        <p:nvSpPr>
          <p:cNvPr id="4" name="Segnaposto numero diapositiva 3"/>
          <p:cNvSpPr>
            <a:spLocks noGrp="1"/>
          </p:cNvSpPr>
          <p:nvPr>
            <p:ph type="sldNum" sz="quarter" idx="5"/>
          </p:nvPr>
        </p:nvSpPr>
        <p:spPr/>
        <p:txBody>
          <a:bodyPr/>
          <a:lstStyle/>
          <a:p>
            <a:fld id="{2423CEFA-FD1E-40F6-B537-5CD22CFB0112}" type="slidenum">
              <a:rPr lang="it-IT" smtClean="0"/>
              <a:t>11</a:t>
            </a:fld>
            <a:endParaRPr lang="it-IT"/>
          </a:p>
        </p:txBody>
      </p:sp>
    </p:spTree>
    <p:extLst>
      <p:ext uri="{BB962C8B-B14F-4D97-AF65-F5344CB8AC3E}">
        <p14:creationId xmlns:p14="http://schemas.microsoft.com/office/powerpoint/2010/main" val="2327690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457200" rtl="0" eaLnBrk="1" fontAlgn="auto" latinLnBrk="0" hangingPunct="1">
              <a:lnSpc>
                <a:spcPct val="100000"/>
              </a:lnSpc>
              <a:spcBef>
                <a:spcPct val="20000"/>
              </a:spcBef>
              <a:spcAft>
                <a:spcPts val="0"/>
              </a:spcAft>
              <a:buClr>
                <a:srgbClr val="002060"/>
              </a:buClr>
              <a:buSzTx/>
              <a:buFont typeface="Arial"/>
              <a:buNone/>
              <a:tabLst/>
              <a:defRPr/>
            </a:pPr>
            <a:r>
              <a:rPr lang="it-IT" sz="1000" dirty="0">
                <a:solidFill>
                  <a:schemeClr val="tx1"/>
                </a:solidFill>
                <a:latin typeface="+mn-lt"/>
              </a:rPr>
              <a:t>Tutte queste attività vedono l’attivazione della rete degli aderenti e non solo</a:t>
            </a:r>
            <a:endParaRPr lang="it-IT" sz="1000" b="1" dirty="0">
              <a:solidFill>
                <a:schemeClr val="tx1"/>
              </a:solidFill>
              <a:latin typeface="+mn-lt"/>
              <a:ea typeface="ＭＳ Ｐゴシック" pitchFamily="5" charset="-128"/>
              <a:cs typeface="Arial" panose="020B0604020202020204" pitchFamily="34" charset="0"/>
            </a:endParaRPr>
          </a:p>
          <a:p>
            <a:pPr marL="342900" lvl="0" indent="-342900" algn="just" defTabSz="457200">
              <a:spcBef>
                <a:spcPct val="20000"/>
              </a:spcBef>
              <a:buClr>
                <a:srgbClr val="002060"/>
              </a:buClr>
              <a:buFont typeface="Arial"/>
              <a:buChar char="•"/>
            </a:pPr>
            <a:r>
              <a:rPr lang="it-IT" sz="1000" b="1" dirty="0">
                <a:solidFill>
                  <a:schemeClr val="tx1"/>
                </a:solidFill>
                <a:latin typeface="+mn-lt"/>
                <a:ea typeface="ＭＳ Ｐゴシック" pitchFamily="5" charset="-128"/>
                <a:cs typeface="Arial" panose="020B0604020202020204" pitchFamily="34" charset="0"/>
              </a:rPr>
              <a:t>Ricerca: monitora</a:t>
            </a:r>
            <a:r>
              <a:rPr lang="it-IT" sz="1000" dirty="0">
                <a:solidFill>
                  <a:schemeClr val="tx1"/>
                </a:solidFill>
                <a:latin typeface="+mn-lt"/>
                <a:ea typeface="ＭＳ Ｐゴシック" pitchFamily="5" charset="-128"/>
                <a:cs typeface="Arial" panose="020B0604020202020204" pitchFamily="34" charset="0"/>
              </a:rPr>
              <a:t> l’andamento del Paese verso gli Obiettivi di sviluppo sostenibile</a:t>
            </a:r>
          </a:p>
          <a:p>
            <a:pPr marL="742950" lvl="1" indent="-285750" algn="just" defTabSz="457200">
              <a:spcBef>
                <a:spcPct val="20000"/>
              </a:spcBef>
              <a:buClr>
                <a:srgbClr val="002060"/>
              </a:buClr>
              <a:buFont typeface="Arial"/>
              <a:buChar char="–"/>
            </a:pPr>
            <a:r>
              <a:rPr lang="it-IT" sz="1000" b="1" dirty="0">
                <a:solidFill>
                  <a:schemeClr val="tx1"/>
                </a:solidFill>
                <a:latin typeface="+mn-lt"/>
                <a:ea typeface="ＭＳ Ｐゴシック" pitchFamily="5" charset="-128"/>
                <a:cs typeface="Arial" panose="020B0604020202020204" pitchFamily="34" charset="0"/>
              </a:rPr>
              <a:t>Produce</a:t>
            </a:r>
            <a:r>
              <a:rPr lang="it-IT" sz="1000" dirty="0">
                <a:solidFill>
                  <a:schemeClr val="tx1"/>
                </a:solidFill>
                <a:latin typeface="+mn-lt"/>
                <a:ea typeface="ＭＳ Ｐゴシック" pitchFamily="5" charset="-128"/>
                <a:cs typeface="Arial" panose="020B0604020202020204" pitchFamily="34" charset="0"/>
              </a:rPr>
              <a:t> indicatori, modelli, analisi, proposte, progetti</a:t>
            </a:r>
          </a:p>
          <a:p>
            <a:pPr marL="742950" lvl="1" indent="-285750" algn="just" defTabSz="457200">
              <a:spcBef>
                <a:spcPct val="20000"/>
              </a:spcBef>
              <a:spcAft>
                <a:spcPts val="600"/>
              </a:spcAft>
              <a:buClr>
                <a:srgbClr val="002060"/>
              </a:buClr>
              <a:buFont typeface="Arial"/>
              <a:buChar char="–"/>
            </a:pPr>
            <a:r>
              <a:rPr lang="it-IT" altLang="it-IT" sz="1000" dirty="0">
                <a:solidFill>
                  <a:schemeClr val="tx1"/>
                </a:solidFill>
                <a:latin typeface="+mn-lt"/>
                <a:ea typeface="ＭＳ Ｐゴシック" pitchFamily="5" charset="-128"/>
                <a:cs typeface="Arial" panose="020B0604020202020204" pitchFamily="34" charset="0"/>
              </a:rPr>
              <a:t>L’ASviS collabora con </a:t>
            </a:r>
            <a:r>
              <a:rPr lang="it-IT" altLang="it-IT" sz="1000" b="1" dirty="0">
                <a:solidFill>
                  <a:schemeClr val="tx1"/>
                </a:solidFill>
                <a:latin typeface="+mn-lt"/>
                <a:ea typeface="ＭＳ Ｐゴシック" pitchFamily="5" charset="-128"/>
                <a:cs typeface="Arial" panose="020B0604020202020204" pitchFamily="34" charset="0"/>
              </a:rPr>
              <a:t>istituzioni nazionali, regionali e locali </a:t>
            </a:r>
            <a:r>
              <a:rPr lang="it-IT" altLang="it-IT" sz="1000" dirty="0">
                <a:solidFill>
                  <a:schemeClr val="tx1"/>
                </a:solidFill>
                <a:latin typeface="+mn-lt"/>
                <a:ea typeface="ＭＳ Ｐゴシック" pitchFamily="5" charset="-128"/>
                <a:cs typeface="Arial" panose="020B0604020202020204" pitchFamily="34" charset="0"/>
              </a:rPr>
              <a:t>per progetti sui temi della sostenibilità. </a:t>
            </a:r>
            <a:endParaRPr lang="it-IT" sz="1000" dirty="0">
              <a:solidFill>
                <a:schemeClr val="tx1"/>
              </a:solidFill>
              <a:latin typeface="+mn-lt"/>
              <a:ea typeface="ＭＳ Ｐゴシック" pitchFamily="5" charset="-128"/>
              <a:cs typeface="Arial" panose="020B0604020202020204" pitchFamily="34" charset="0"/>
            </a:endParaRPr>
          </a:p>
          <a:p>
            <a:pPr marL="342900" lvl="0" indent="-342900" algn="just" defTabSz="457200">
              <a:spcBef>
                <a:spcPct val="20000"/>
              </a:spcBef>
              <a:buClr>
                <a:srgbClr val="002060"/>
              </a:buClr>
              <a:buFont typeface="Arial"/>
              <a:buChar char="•"/>
            </a:pPr>
            <a:r>
              <a:rPr lang="it-IT" sz="1000" b="1" dirty="0">
                <a:solidFill>
                  <a:schemeClr val="tx1"/>
                </a:solidFill>
                <a:latin typeface="+mn-lt"/>
                <a:ea typeface="ＭＳ Ｐゴシック" pitchFamily="5" charset="-128"/>
                <a:cs typeface="Arial" panose="020B0604020202020204" pitchFamily="34" charset="0"/>
              </a:rPr>
              <a:t>Dialogo istituzionale: elabora</a:t>
            </a:r>
            <a:r>
              <a:rPr lang="it-IT" sz="1000" dirty="0">
                <a:solidFill>
                  <a:schemeClr val="tx1"/>
                </a:solidFill>
                <a:latin typeface="+mn-lt"/>
                <a:ea typeface="ＭＳ Ｐゴシック" pitchFamily="5" charset="-128"/>
                <a:cs typeface="Arial" panose="020B0604020202020204" pitchFamily="34" charset="0"/>
              </a:rPr>
              <a:t> proposte concrete per contribuire a portare il Paese a raggiungere gli SDGs</a:t>
            </a:r>
          </a:p>
          <a:p>
            <a:pPr marL="742950" lvl="1" indent="-285750" algn="just" defTabSz="457200">
              <a:spcBef>
                <a:spcPct val="20000"/>
              </a:spcBef>
              <a:buClr>
                <a:srgbClr val="002060"/>
              </a:buClr>
              <a:buFont typeface="Arial"/>
              <a:buChar char="–"/>
            </a:pPr>
            <a:r>
              <a:rPr lang="it-IT" sz="1000" dirty="0">
                <a:solidFill>
                  <a:schemeClr val="tx1"/>
                </a:solidFill>
                <a:latin typeface="+mn-lt"/>
                <a:ea typeface="ＭＳ Ｐゴシック" pitchFamily="5" charset="-128"/>
                <a:cs typeface="Arial" panose="020B0604020202020204" pitchFamily="34" charset="0"/>
              </a:rPr>
              <a:t>Proposta di legge Costituzionale</a:t>
            </a:r>
          </a:p>
          <a:p>
            <a:pPr marL="742950" marR="0" lvl="1" indent="-285750" algn="just" defTabSz="457200" rtl="0" eaLnBrk="1" fontAlgn="auto" latinLnBrk="0" hangingPunct="1">
              <a:lnSpc>
                <a:spcPct val="100000"/>
              </a:lnSpc>
              <a:spcBef>
                <a:spcPct val="20000"/>
              </a:spcBef>
              <a:spcAft>
                <a:spcPts val="0"/>
              </a:spcAft>
              <a:buClr>
                <a:srgbClr val="002060"/>
              </a:buClr>
              <a:buSzTx/>
              <a:buFont typeface="Arial"/>
              <a:buChar char="–"/>
              <a:tabLst/>
              <a:defRPr/>
            </a:pPr>
            <a:r>
              <a:rPr lang="it-IT" sz="1000" dirty="0">
                <a:solidFill>
                  <a:schemeClr val="tx1"/>
                </a:solidFill>
                <a:latin typeface="+mn-lt"/>
                <a:ea typeface="ＭＳ Ｐゴシック" pitchFamily="5" charset="-128"/>
                <a:cs typeface="Arial" panose="020B0604020202020204" pitchFamily="34" charset="0"/>
              </a:rPr>
              <a:t>CIPESS: </a:t>
            </a:r>
            <a:r>
              <a:rPr lang="it-IT" sz="1000" dirty="0">
                <a:solidFill>
                  <a:schemeClr val="tx1"/>
                </a:solidFill>
                <a:latin typeface="+mn-lt"/>
                <a:ea typeface="MS PGothic" panose="020B0600070205080204" pitchFamily="34" charset="-128"/>
              </a:rPr>
              <a:t>Il 19 novembre 2019, dopo tre anni, è stata finalmente accolta la proposta dell’ASviS di trasformare il nome del </a:t>
            </a:r>
            <a:r>
              <a:rPr lang="it-IT" sz="1000" dirty="0" err="1">
                <a:solidFill>
                  <a:schemeClr val="tx1"/>
                </a:solidFill>
                <a:latin typeface="+mn-lt"/>
                <a:ea typeface="MS PGothic" panose="020B0600070205080204" pitchFamily="34" charset="-128"/>
              </a:rPr>
              <a:t>Cipe</a:t>
            </a:r>
            <a:r>
              <a:rPr lang="it-IT" sz="1000" dirty="0">
                <a:solidFill>
                  <a:schemeClr val="tx1"/>
                </a:solidFill>
                <a:latin typeface="+mn-lt"/>
                <a:ea typeface="MS PGothic" panose="020B0600070205080204" pitchFamily="34" charset="-128"/>
              </a:rPr>
              <a:t> in </a:t>
            </a:r>
            <a:r>
              <a:rPr lang="it-IT" sz="1000" b="1" dirty="0" err="1">
                <a:solidFill>
                  <a:schemeClr val="tx1"/>
                </a:solidFill>
                <a:latin typeface="+mn-lt"/>
                <a:ea typeface="MS PGothic" panose="020B0600070205080204" pitchFamily="34" charset="-128"/>
              </a:rPr>
              <a:t>Cipess</a:t>
            </a:r>
            <a:r>
              <a:rPr lang="it-IT" sz="1000" b="1" dirty="0">
                <a:solidFill>
                  <a:schemeClr val="tx1"/>
                </a:solidFill>
                <a:latin typeface="+mn-lt"/>
                <a:ea typeface="MS PGothic" panose="020B0600070205080204" pitchFamily="34" charset="-128"/>
              </a:rPr>
              <a:t> (Comitato </a:t>
            </a:r>
            <a:r>
              <a:rPr lang="it-IT" sz="1000" b="1" dirty="0" err="1">
                <a:solidFill>
                  <a:schemeClr val="tx1"/>
                </a:solidFill>
                <a:latin typeface="+mn-lt"/>
                <a:ea typeface="MS PGothic" panose="020B0600070205080204" pitchFamily="34" charset="-128"/>
              </a:rPr>
              <a:t>intermininisteriale</a:t>
            </a:r>
            <a:r>
              <a:rPr lang="it-IT" sz="1000" b="1" dirty="0">
                <a:solidFill>
                  <a:schemeClr val="tx1"/>
                </a:solidFill>
                <a:latin typeface="+mn-lt"/>
                <a:ea typeface="MS PGothic" panose="020B0600070205080204" pitchFamily="34" charset="-128"/>
              </a:rPr>
              <a:t> per la programmazione economica e lo sviluppo sostenibile)</a:t>
            </a:r>
            <a:r>
              <a:rPr lang="it-IT" sz="1000" dirty="0">
                <a:solidFill>
                  <a:schemeClr val="tx1"/>
                </a:solidFill>
                <a:latin typeface="+mn-lt"/>
                <a:ea typeface="MS PGothic" panose="020B0600070205080204" pitchFamily="34" charset="-128"/>
              </a:rPr>
              <a:t> affinché gli investimenti pubblici vengano decisi in base a valutati secondo criteri di sostenibilità economica, sociale e ambientale.</a:t>
            </a:r>
            <a:endParaRPr lang="it-IT" sz="1000" dirty="0">
              <a:solidFill>
                <a:schemeClr val="tx1"/>
              </a:solidFill>
              <a:latin typeface="+mn-lt"/>
              <a:ea typeface="ＭＳ Ｐゴシック" pitchFamily="5" charset="-128"/>
              <a:cs typeface="Arial" panose="020B0604020202020204" pitchFamily="34" charset="0"/>
            </a:endParaRPr>
          </a:p>
          <a:p>
            <a:pPr marL="342900" lvl="0" indent="-342900" algn="just" defTabSz="457200">
              <a:spcBef>
                <a:spcPct val="20000"/>
              </a:spcBef>
              <a:buClr>
                <a:srgbClr val="002060"/>
              </a:buClr>
              <a:buFont typeface="Arial"/>
              <a:buChar char="•"/>
            </a:pPr>
            <a:r>
              <a:rPr lang="it-IT" sz="1000" b="1" dirty="0">
                <a:solidFill>
                  <a:schemeClr val="tx1"/>
                </a:solidFill>
                <a:latin typeface="+mn-lt"/>
                <a:ea typeface="ＭＳ Ｐゴシック" pitchFamily="5" charset="-128"/>
                <a:cs typeface="Arial" panose="020B0604020202020204" pitchFamily="34" charset="0"/>
              </a:rPr>
              <a:t>Fa pressione </a:t>
            </a:r>
            <a:r>
              <a:rPr lang="it-IT" sz="1000" dirty="0">
                <a:solidFill>
                  <a:schemeClr val="tx1"/>
                </a:solidFill>
                <a:latin typeface="+mn-lt"/>
                <a:ea typeface="ＭＳ Ｐゴシック" pitchFamily="5" charset="-128"/>
                <a:cs typeface="Arial" panose="020B0604020202020204" pitchFamily="34" charset="0"/>
              </a:rPr>
              <a:t>sulla classe politica per dare attuazione alle proposte</a:t>
            </a:r>
          </a:p>
          <a:p>
            <a:pPr marL="742950" lvl="1" indent="-285750" algn="just" defTabSz="457200">
              <a:spcBef>
                <a:spcPct val="20000"/>
              </a:spcBef>
              <a:buClr>
                <a:srgbClr val="002060"/>
              </a:buClr>
              <a:buFont typeface="Arial"/>
              <a:buChar char="–"/>
            </a:pPr>
            <a:r>
              <a:rPr lang="it-IT" sz="1000" dirty="0">
                <a:solidFill>
                  <a:schemeClr val="tx1"/>
                </a:solidFill>
                <a:latin typeface="+mn-lt"/>
                <a:ea typeface="ＭＳ Ｐゴシック" pitchFamily="5" charset="-128"/>
                <a:cs typeface="Arial" panose="020B0604020202020204" pitchFamily="34" charset="0"/>
              </a:rPr>
              <a:t>Cabina di regia </a:t>
            </a:r>
            <a:r>
              <a:rPr lang="it-IT" sz="1000" dirty="0" err="1">
                <a:solidFill>
                  <a:schemeClr val="tx1"/>
                </a:solidFill>
                <a:latin typeface="+mn-lt"/>
                <a:ea typeface="ＭＳ Ｐゴシック" pitchFamily="5" charset="-128"/>
                <a:cs typeface="Arial" panose="020B0604020202020204" pitchFamily="34" charset="0"/>
              </a:rPr>
              <a:t>PdC</a:t>
            </a:r>
            <a:r>
              <a:rPr lang="it-IT" sz="1000" dirty="0">
                <a:solidFill>
                  <a:schemeClr val="tx1"/>
                </a:solidFill>
                <a:latin typeface="+mn-lt"/>
                <a:ea typeface="ＭＳ Ｐゴシック" pitchFamily="5" charset="-128"/>
                <a:cs typeface="Arial" panose="020B0604020202020204" pitchFamily="34" charset="0"/>
              </a:rPr>
              <a:t> “Benessere Italia”</a:t>
            </a:r>
          </a:p>
          <a:p>
            <a:pPr marL="342900" lvl="0" indent="-342900" algn="just" defTabSz="457200">
              <a:spcBef>
                <a:spcPct val="20000"/>
              </a:spcBef>
              <a:buClr>
                <a:srgbClr val="002060"/>
              </a:buClr>
              <a:buFont typeface="Arial"/>
              <a:buChar char="•"/>
            </a:pPr>
            <a:r>
              <a:rPr lang="it-IT" sz="1000" b="1" dirty="0">
                <a:solidFill>
                  <a:schemeClr val="tx1"/>
                </a:solidFill>
                <a:latin typeface="+mn-lt"/>
                <a:ea typeface="ＭＳ Ｐゴシック" pitchFamily="5" charset="-128"/>
                <a:cs typeface="Arial" panose="020B0604020202020204" pitchFamily="34" charset="0"/>
              </a:rPr>
              <a:t>Educazione e formazione: protocollo d’intesa con il Miur, </a:t>
            </a:r>
          </a:p>
          <a:p>
            <a:pPr lvl="1" algn="just" defTabSz="457200">
              <a:spcBef>
                <a:spcPct val="20000"/>
              </a:spcBef>
              <a:buClr>
                <a:srgbClr val="002060"/>
              </a:buClr>
            </a:pPr>
            <a:r>
              <a:rPr lang="it-IT" sz="1000" dirty="0">
                <a:solidFill>
                  <a:schemeClr val="tx1"/>
                </a:solidFill>
                <a:latin typeface="+mn-lt"/>
                <a:ea typeface="ＭＳ Ｐゴシック" pitchFamily="5" charset="-128"/>
                <a:cs typeface="Arial" panose="020B0604020202020204" pitchFamily="34" charset="0"/>
              </a:rPr>
              <a:t>realizza </a:t>
            </a:r>
            <a:r>
              <a:rPr lang="it-IT" sz="1000" b="1" dirty="0">
                <a:solidFill>
                  <a:schemeClr val="tx1"/>
                </a:solidFill>
                <a:latin typeface="+mn-lt"/>
                <a:ea typeface="ＭＳ Ｐゴシック" pitchFamily="5" charset="-128"/>
                <a:cs typeface="Arial" panose="020B0604020202020204" pitchFamily="34" charset="0"/>
              </a:rPr>
              <a:t>programmi di formazione</a:t>
            </a:r>
            <a:endParaRPr lang="it-IT" sz="1000" dirty="0">
              <a:solidFill>
                <a:schemeClr val="tx1"/>
              </a:solidFill>
              <a:latin typeface="+mn-lt"/>
              <a:ea typeface="ＭＳ Ｐゴシック" pitchFamily="5" charset="-128"/>
              <a:cs typeface="Arial" panose="020B0604020202020204" pitchFamily="34" charset="0"/>
            </a:endParaRPr>
          </a:p>
          <a:p>
            <a:pPr marL="742950" lvl="1" indent="-285750" algn="just" defTabSz="457200">
              <a:spcBef>
                <a:spcPct val="20000"/>
              </a:spcBef>
              <a:buClr>
                <a:srgbClr val="002060"/>
              </a:buClr>
              <a:buFont typeface="Arial"/>
              <a:buChar char="–"/>
            </a:pPr>
            <a:r>
              <a:rPr lang="it-IT" sz="1000" dirty="0">
                <a:solidFill>
                  <a:schemeClr val="tx1"/>
                </a:solidFill>
                <a:latin typeface="+mn-lt"/>
                <a:ea typeface="ＭＳ Ｐゴシック" pitchFamily="5" charset="-128"/>
                <a:cs typeface="Arial" panose="020B0604020202020204" pitchFamily="34" charset="0"/>
              </a:rPr>
              <a:t>Corso e-learning, summer school, scuola di alta formazione PA, corsi per giornalisti</a:t>
            </a:r>
          </a:p>
          <a:p>
            <a:pPr marL="342900" lvl="0" indent="-342900" algn="just" defTabSz="457200">
              <a:spcBef>
                <a:spcPct val="20000"/>
              </a:spcBef>
              <a:buClr>
                <a:srgbClr val="002060"/>
              </a:buClr>
              <a:buFont typeface="Arial"/>
              <a:buChar char="•"/>
            </a:pPr>
            <a:r>
              <a:rPr lang="it-IT" sz="1000" b="1" dirty="0">
                <a:solidFill>
                  <a:schemeClr val="tx1"/>
                </a:solidFill>
                <a:latin typeface="+mn-lt"/>
                <a:ea typeface="ＭＳ Ｐゴシック" pitchFamily="5" charset="-128"/>
                <a:cs typeface="Arial" panose="020B0604020202020204" pitchFamily="34" charset="0"/>
              </a:rPr>
              <a:t>Informazione e comunicazione sullo sviluppo sostenibile</a:t>
            </a:r>
            <a:r>
              <a:rPr lang="it-IT" sz="1000" dirty="0">
                <a:solidFill>
                  <a:schemeClr val="tx1"/>
                </a:solidFill>
                <a:latin typeface="+mn-lt"/>
                <a:ea typeface="ＭＳ Ｐゴシック" pitchFamily="5" charset="-128"/>
                <a:cs typeface="Arial" panose="020B0604020202020204" pitchFamily="34" charset="0"/>
              </a:rPr>
              <a:t> e chiama in causa tutti gli operatori dell’informazione</a:t>
            </a:r>
            <a:endParaRPr lang="it-IT" sz="1000" b="1" dirty="0">
              <a:solidFill>
                <a:schemeClr val="tx1"/>
              </a:solidFill>
              <a:latin typeface="+mn-lt"/>
              <a:ea typeface="ＭＳ Ｐゴシック" pitchFamily="5" charset="-128"/>
              <a:cs typeface="Arial" panose="020B0604020202020204" pitchFamily="34" charset="0"/>
            </a:endParaRPr>
          </a:p>
          <a:p>
            <a:pPr defTabSz="868406">
              <a:defRPr/>
            </a:pPr>
            <a:endParaRPr lang="it-IT" sz="1000" dirty="0">
              <a:solidFill>
                <a:schemeClr val="tx1"/>
              </a:solidFill>
              <a:latin typeface="+mn-lt"/>
              <a:ea typeface="Calibri" panose="020F0502020204030204" pitchFamily="34" charset="0"/>
              <a:cs typeface="Times New Roman" panose="02020603050405020304" pitchFamily="18" charset="0"/>
            </a:endParaRPr>
          </a:p>
          <a:p>
            <a:pPr defTabSz="868406">
              <a:defRPr/>
            </a:pPr>
            <a:r>
              <a:rPr lang="it-IT" sz="1000" dirty="0">
                <a:solidFill>
                  <a:schemeClr val="tx1"/>
                </a:solidFill>
                <a:latin typeface="+mn-lt"/>
                <a:ea typeface="Calibri" panose="020F0502020204030204" pitchFamily="34" charset="0"/>
                <a:cs typeface="Times New Roman" panose="02020603050405020304" pitchFamily="18" charset="0"/>
              </a:rPr>
              <a:t>L’ASviS è indicata come una </a:t>
            </a:r>
            <a:r>
              <a:rPr lang="it-IT" sz="1000" b="1" dirty="0">
                <a:solidFill>
                  <a:schemeClr val="tx1"/>
                </a:solidFill>
                <a:latin typeface="+mn-lt"/>
                <a:ea typeface="Calibri" panose="020F0502020204030204" pitchFamily="34" charset="0"/>
                <a:cs typeface="Times New Roman" panose="02020603050405020304" pitchFamily="18" charset="0"/>
              </a:rPr>
              <a:t>buona pratica</a:t>
            </a:r>
            <a:r>
              <a:rPr lang="it-IT" sz="1000" dirty="0">
                <a:solidFill>
                  <a:schemeClr val="tx1"/>
                </a:solidFill>
                <a:latin typeface="+mn-lt"/>
                <a:ea typeface="Calibri" panose="020F0502020204030204" pitchFamily="34" charset="0"/>
                <a:cs typeface="Times New Roman" panose="02020603050405020304" pitchFamily="18" charset="0"/>
              </a:rPr>
              <a:t> per la partecipazione della società civile in diversi documenti ufficiali dell’Unione europea pubblicati nel 2019:</a:t>
            </a:r>
          </a:p>
          <a:p>
            <a:pPr marL="325652" indent="-325652" algn="just">
              <a:spcBef>
                <a:spcPts val="5"/>
              </a:spcBef>
              <a:spcAft>
                <a:spcPts val="5"/>
              </a:spcAft>
              <a:buFont typeface="Arial" panose="020B0604020202020204" pitchFamily="34" charset="0"/>
              <a:buChar char="•"/>
            </a:pPr>
            <a:r>
              <a:rPr lang="it-IT" sz="1000" dirty="0">
                <a:solidFill>
                  <a:schemeClr val="tx1"/>
                </a:solidFill>
                <a:latin typeface="+mn-lt"/>
                <a:ea typeface="Calibri" panose="020F0502020204030204" pitchFamily="34" charset="0"/>
                <a:cs typeface="Times New Roman" panose="02020603050405020304" pitchFamily="18" charset="0"/>
              </a:rPr>
              <a:t>Nel </a:t>
            </a:r>
            <a:r>
              <a:rPr lang="it-IT" sz="1000" b="1" dirty="0" err="1">
                <a:solidFill>
                  <a:schemeClr val="tx1"/>
                </a:solidFill>
                <a:latin typeface="+mn-lt"/>
                <a:ea typeface="Calibri" panose="020F0502020204030204" pitchFamily="34" charset="0"/>
                <a:cs typeface="Times New Roman" panose="02020603050405020304" pitchFamily="18" charset="0"/>
              </a:rPr>
              <a:t>reflection</a:t>
            </a:r>
            <a:r>
              <a:rPr lang="it-IT" sz="1000" b="1" dirty="0">
                <a:solidFill>
                  <a:schemeClr val="tx1"/>
                </a:solidFill>
                <a:latin typeface="+mn-lt"/>
                <a:ea typeface="Calibri" panose="020F0502020204030204" pitchFamily="34" charset="0"/>
                <a:cs typeface="Times New Roman" panose="02020603050405020304" pitchFamily="18" charset="0"/>
              </a:rPr>
              <a:t> paper “A </a:t>
            </a:r>
            <a:r>
              <a:rPr lang="it-IT" sz="1000" b="1" dirty="0" err="1">
                <a:solidFill>
                  <a:schemeClr val="tx1"/>
                </a:solidFill>
                <a:latin typeface="+mn-lt"/>
                <a:ea typeface="Calibri" panose="020F0502020204030204" pitchFamily="34" charset="0"/>
                <a:cs typeface="Times New Roman" panose="02020603050405020304" pitchFamily="18" charset="0"/>
              </a:rPr>
              <a:t>Sustainable</a:t>
            </a:r>
            <a:r>
              <a:rPr lang="it-IT" sz="1000" b="1" dirty="0">
                <a:solidFill>
                  <a:schemeClr val="tx1"/>
                </a:solidFill>
                <a:latin typeface="+mn-lt"/>
                <a:ea typeface="Calibri" panose="020F0502020204030204" pitchFamily="34" charset="0"/>
                <a:cs typeface="Times New Roman" panose="02020603050405020304" pitchFamily="18" charset="0"/>
              </a:rPr>
              <a:t> Europe by 2030” </a:t>
            </a:r>
            <a:r>
              <a:rPr lang="it-IT" sz="1000" dirty="0">
                <a:solidFill>
                  <a:schemeClr val="tx1"/>
                </a:solidFill>
                <a:latin typeface="+mn-lt"/>
                <a:ea typeface="Calibri" panose="020F0502020204030204" pitchFamily="34" charset="0"/>
                <a:cs typeface="Times New Roman" panose="02020603050405020304" pitchFamily="18" charset="0"/>
              </a:rPr>
              <a:t>pubblicato dalla Commissione.</a:t>
            </a:r>
          </a:p>
          <a:p>
            <a:pPr marL="325652" indent="-325652" algn="just">
              <a:spcBef>
                <a:spcPts val="5"/>
              </a:spcBef>
              <a:spcAft>
                <a:spcPts val="5"/>
              </a:spcAft>
              <a:buFont typeface="Arial" panose="020B0604020202020204" pitchFamily="34" charset="0"/>
              <a:buChar char="•"/>
            </a:pPr>
            <a:r>
              <a:rPr lang="it-IT" sz="1000" dirty="0">
                <a:solidFill>
                  <a:schemeClr val="tx1"/>
                </a:solidFill>
                <a:latin typeface="+mn-lt"/>
                <a:ea typeface="Calibri" panose="020F0502020204030204" pitchFamily="34" charset="0"/>
                <a:cs typeface="Times New Roman" panose="02020603050405020304" pitchFamily="18" charset="0"/>
              </a:rPr>
              <a:t>Nello studio del Parlamento </a:t>
            </a:r>
            <a:r>
              <a:rPr lang="it-IT" sz="1000" b="1" dirty="0">
                <a:solidFill>
                  <a:schemeClr val="tx1"/>
                </a:solidFill>
                <a:latin typeface="+mn-lt"/>
                <a:ea typeface="Calibri" panose="020F0502020204030204" pitchFamily="34" charset="0"/>
                <a:cs typeface="Times New Roman" panose="02020603050405020304" pitchFamily="18" charset="0"/>
              </a:rPr>
              <a:t>“</a:t>
            </a:r>
            <a:r>
              <a:rPr lang="it-IT" sz="1000" b="1" dirty="0" err="1">
                <a:solidFill>
                  <a:schemeClr val="tx1"/>
                </a:solidFill>
                <a:latin typeface="+mn-lt"/>
              </a:rPr>
              <a:t>Europe's</a:t>
            </a:r>
            <a:r>
              <a:rPr lang="it-IT" sz="1000" b="1" dirty="0">
                <a:solidFill>
                  <a:schemeClr val="tx1"/>
                </a:solidFill>
                <a:latin typeface="+mn-lt"/>
              </a:rPr>
              <a:t> </a:t>
            </a:r>
            <a:r>
              <a:rPr lang="it-IT" sz="1000" b="1" dirty="0" err="1">
                <a:solidFill>
                  <a:schemeClr val="tx1"/>
                </a:solidFill>
                <a:latin typeface="+mn-lt"/>
              </a:rPr>
              <a:t>approach</a:t>
            </a:r>
            <a:r>
              <a:rPr lang="it-IT" sz="1000" b="1" dirty="0">
                <a:solidFill>
                  <a:schemeClr val="tx1"/>
                </a:solidFill>
                <a:latin typeface="+mn-lt"/>
              </a:rPr>
              <a:t> to </a:t>
            </a:r>
            <a:r>
              <a:rPr lang="it-IT" sz="1000" b="1" dirty="0" err="1">
                <a:solidFill>
                  <a:schemeClr val="tx1"/>
                </a:solidFill>
                <a:latin typeface="+mn-lt"/>
              </a:rPr>
              <a:t>implementing</a:t>
            </a:r>
            <a:r>
              <a:rPr lang="it-IT" sz="1000" b="1" dirty="0">
                <a:solidFill>
                  <a:schemeClr val="tx1"/>
                </a:solidFill>
                <a:latin typeface="+mn-lt"/>
              </a:rPr>
              <a:t> the </a:t>
            </a:r>
            <a:r>
              <a:rPr lang="it-IT" sz="1000" b="1" dirty="0" err="1">
                <a:solidFill>
                  <a:schemeClr val="tx1"/>
                </a:solidFill>
                <a:latin typeface="+mn-lt"/>
              </a:rPr>
              <a:t>Sustainable</a:t>
            </a:r>
            <a:r>
              <a:rPr lang="it-IT" sz="1000" b="1" dirty="0">
                <a:solidFill>
                  <a:schemeClr val="tx1"/>
                </a:solidFill>
                <a:latin typeface="+mn-lt"/>
              </a:rPr>
              <a:t> Development Goals”.</a:t>
            </a:r>
            <a:endParaRPr lang="it-IT" sz="1000" dirty="0">
              <a:solidFill>
                <a:schemeClr val="tx1"/>
              </a:solidFill>
              <a:latin typeface="+mn-lt"/>
              <a:ea typeface="Calibri" panose="020F0502020204030204" pitchFamily="34" charset="0"/>
              <a:cs typeface="Times New Roman" panose="02020603050405020304" pitchFamily="18" charset="0"/>
            </a:endParaRPr>
          </a:p>
          <a:p>
            <a:pPr marL="325652" indent="-325652" algn="just">
              <a:spcBef>
                <a:spcPts val="5"/>
              </a:spcBef>
              <a:spcAft>
                <a:spcPts val="1709"/>
              </a:spcAft>
              <a:buFont typeface="Arial" panose="020B0604020202020204" pitchFamily="34" charset="0"/>
              <a:buChar char="•"/>
            </a:pPr>
            <a:r>
              <a:rPr lang="it-IT" sz="1000" dirty="0">
                <a:solidFill>
                  <a:schemeClr val="tx1"/>
                </a:solidFill>
                <a:latin typeface="+mn-lt"/>
                <a:ea typeface="Calibri" panose="020F0502020204030204" pitchFamily="34" charset="0"/>
                <a:cs typeface="Times New Roman" panose="02020603050405020304" pitchFamily="18" charset="0"/>
              </a:rPr>
              <a:t>Nel rapporto </a:t>
            </a:r>
            <a:r>
              <a:rPr lang="it-IT" sz="1000" b="1" dirty="0">
                <a:solidFill>
                  <a:schemeClr val="tx1"/>
                </a:solidFill>
                <a:latin typeface="+mn-lt"/>
                <a:ea typeface="Calibri" panose="020F0502020204030204" pitchFamily="34" charset="0"/>
                <a:cs typeface="Times New Roman" panose="02020603050405020304" pitchFamily="18" charset="0"/>
              </a:rPr>
              <a:t>“</a:t>
            </a:r>
            <a:r>
              <a:rPr lang="it-IT" sz="1000" b="1" dirty="0" err="1">
                <a:solidFill>
                  <a:schemeClr val="tx1"/>
                </a:solidFill>
                <a:latin typeface="+mn-lt"/>
                <a:ea typeface="Calibri" panose="020F0502020204030204" pitchFamily="34" charset="0"/>
                <a:cs typeface="Times New Roman" panose="02020603050405020304" pitchFamily="18" charset="0"/>
              </a:rPr>
              <a:t>Implementing</a:t>
            </a:r>
            <a:r>
              <a:rPr lang="it-IT" sz="1000" b="1" dirty="0">
                <a:solidFill>
                  <a:schemeClr val="tx1"/>
                </a:solidFill>
                <a:latin typeface="+mn-lt"/>
                <a:ea typeface="Calibri" panose="020F0502020204030204" pitchFamily="34" charset="0"/>
                <a:cs typeface="Times New Roman" panose="02020603050405020304" pitchFamily="18" charset="0"/>
              </a:rPr>
              <a:t> the SDGs in the EU: a </a:t>
            </a:r>
            <a:r>
              <a:rPr lang="it-IT" sz="1000" b="1" dirty="0" err="1">
                <a:solidFill>
                  <a:schemeClr val="tx1"/>
                </a:solidFill>
                <a:latin typeface="+mn-lt"/>
                <a:ea typeface="Calibri" panose="020F0502020204030204" pitchFamily="34" charset="0"/>
                <a:cs typeface="Times New Roman" panose="02020603050405020304" pitchFamily="18" charset="0"/>
              </a:rPr>
              <a:t>matter</a:t>
            </a:r>
            <a:r>
              <a:rPr lang="it-IT" sz="1000" b="1" dirty="0">
                <a:solidFill>
                  <a:schemeClr val="tx1"/>
                </a:solidFill>
                <a:latin typeface="+mn-lt"/>
                <a:ea typeface="Calibri" panose="020F0502020204030204" pitchFamily="34" charset="0"/>
                <a:cs typeface="Times New Roman" panose="02020603050405020304" pitchFamily="18" charset="0"/>
              </a:rPr>
              <a:t> of human and </a:t>
            </a:r>
            <a:r>
              <a:rPr lang="it-IT" sz="1000" b="1" dirty="0" err="1">
                <a:solidFill>
                  <a:schemeClr val="tx1"/>
                </a:solidFill>
                <a:latin typeface="+mn-lt"/>
                <a:ea typeface="Calibri" panose="020F0502020204030204" pitchFamily="34" charset="0"/>
                <a:cs typeface="Times New Roman" panose="02020603050405020304" pitchFamily="18" charset="0"/>
              </a:rPr>
              <a:t>fundamental</a:t>
            </a:r>
            <a:r>
              <a:rPr lang="it-IT" sz="1000" b="1" dirty="0">
                <a:solidFill>
                  <a:schemeClr val="tx1"/>
                </a:solidFill>
                <a:latin typeface="+mn-lt"/>
                <a:ea typeface="Calibri" panose="020F0502020204030204" pitchFamily="34" charset="0"/>
                <a:cs typeface="Times New Roman" panose="02020603050405020304" pitchFamily="18" charset="0"/>
              </a:rPr>
              <a:t> </a:t>
            </a:r>
            <a:r>
              <a:rPr lang="it-IT" sz="1000" b="1" dirty="0" err="1">
                <a:solidFill>
                  <a:schemeClr val="tx1"/>
                </a:solidFill>
                <a:latin typeface="+mn-lt"/>
                <a:ea typeface="Calibri" panose="020F0502020204030204" pitchFamily="34" charset="0"/>
                <a:cs typeface="Times New Roman" panose="02020603050405020304" pitchFamily="18" charset="0"/>
              </a:rPr>
              <a:t>rights</a:t>
            </a:r>
            <a:r>
              <a:rPr lang="it-IT" sz="1000" b="1" dirty="0">
                <a:solidFill>
                  <a:schemeClr val="tx1"/>
                </a:solidFill>
                <a:latin typeface="+mn-lt"/>
                <a:ea typeface="Calibri" panose="020F0502020204030204" pitchFamily="34" charset="0"/>
                <a:cs typeface="Times New Roman" panose="02020603050405020304" pitchFamily="18" charset="0"/>
              </a:rPr>
              <a:t>”, </a:t>
            </a:r>
            <a:r>
              <a:rPr lang="it-IT" sz="1000" dirty="0">
                <a:solidFill>
                  <a:schemeClr val="tx1"/>
                </a:solidFill>
                <a:latin typeface="+mn-lt"/>
                <a:ea typeface="Calibri" panose="020F0502020204030204" pitchFamily="34" charset="0"/>
                <a:cs typeface="Times New Roman" panose="02020603050405020304" pitchFamily="18" charset="0"/>
              </a:rPr>
              <a:t>pubblicato dalla  Agenzia europea dei diritti fondamentali.</a:t>
            </a:r>
          </a:p>
          <a:p>
            <a:endParaRPr lang="it-IT" sz="1000" dirty="0">
              <a:solidFill>
                <a:schemeClr val="tx1"/>
              </a:solidFill>
              <a:latin typeface="+mn-lt"/>
            </a:endParaRPr>
          </a:p>
          <a:p>
            <a:pPr algn="just">
              <a:spcBef>
                <a:spcPts val="5"/>
              </a:spcBef>
              <a:spcAft>
                <a:spcPts val="1709"/>
              </a:spcAft>
            </a:pPr>
            <a:r>
              <a:rPr lang="it-IT" sz="1000" dirty="0">
                <a:solidFill>
                  <a:schemeClr val="tx1"/>
                </a:solidFill>
                <a:latin typeface="+mn-lt"/>
                <a:ea typeface="Calibri" panose="020F0502020204030204" pitchFamily="34" charset="0"/>
                <a:cs typeface="Times New Roman" panose="02020603050405020304" pitchFamily="18" charset="0"/>
              </a:rPr>
              <a:t>Inoltre, </a:t>
            </a:r>
          </a:p>
          <a:p>
            <a:pPr algn="just">
              <a:spcBef>
                <a:spcPts val="5"/>
              </a:spcBef>
              <a:spcAft>
                <a:spcPts val="1709"/>
              </a:spcAft>
              <a:buFont typeface="Arial"/>
              <a:buChar char="•"/>
            </a:pPr>
            <a:r>
              <a:rPr lang="it-IT" sz="1000" dirty="0">
                <a:solidFill>
                  <a:schemeClr val="tx1"/>
                </a:solidFill>
                <a:latin typeface="+mn-lt"/>
                <a:ea typeface="Calibri" panose="020F0502020204030204" pitchFamily="34" charset="0"/>
                <a:cs typeface="Times New Roman" panose="02020603050405020304" pitchFamily="18" charset="0"/>
              </a:rPr>
              <a:t>  </a:t>
            </a:r>
            <a:r>
              <a:rPr lang="it-IT" sz="1000" b="1" dirty="0">
                <a:solidFill>
                  <a:schemeClr val="tx1"/>
                </a:solidFill>
                <a:latin typeface="+mn-lt"/>
                <a:ea typeface="Calibri" panose="020F0502020204030204" pitchFamily="34" charset="0"/>
                <a:cs typeface="Times New Roman" panose="02020603050405020304" pitchFamily="18" charset="0"/>
              </a:rPr>
              <a:t>L’edizione 2018 del Festival dello Sviluppo Sostenibile </a:t>
            </a:r>
            <a:r>
              <a:rPr lang="it-IT" sz="1000" dirty="0">
                <a:solidFill>
                  <a:schemeClr val="tx1"/>
                </a:solidFill>
                <a:latin typeface="+mn-lt"/>
                <a:ea typeface="Calibri" panose="020F0502020204030204" pitchFamily="34" charset="0"/>
                <a:cs typeface="Times New Roman" panose="02020603050405020304" pitchFamily="18" charset="0"/>
              </a:rPr>
              <a:t>è stata selezionata come finalista (tra oltre duemila candidature) nell’edizione 2019 del </a:t>
            </a:r>
            <a:r>
              <a:rPr lang="it-IT" sz="1000" b="1" dirty="0">
                <a:solidFill>
                  <a:schemeClr val="tx1"/>
                </a:solidFill>
                <a:latin typeface="+mn-lt"/>
                <a:ea typeface="Calibri" panose="020F0502020204030204" pitchFamily="34" charset="0"/>
                <a:cs typeface="Times New Roman" panose="02020603050405020304" pitchFamily="18" charset="0"/>
              </a:rPr>
              <a:t>SDG Action Awards dell’Onu</a:t>
            </a:r>
            <a:r>
              <a:rPr lang="it-IT" sz="1000" dirty="0">
                <a:solidFill>
                  <a:schemeClr val="tx1"/>
                </a:solidFill>
                <a:latin typeface="+mn-lt"/>
                <a:ea typeface="Calibri" panose="020F0502020204030204" pitchFamily="34" charset="0"/>
                <a:cs typeface="Times New Roman" panose="02020603050405020304" pitchFamily="18" charset="0"/>
              </a:rPr>
              <a:t>.</a:t>
            </a:r>
          </a:p>
          <a:p>
            <a:pPr algn="just">
              <a:spcBef>
                <a:spcPts val="5"/>
              </a:spcBef>
              <a:spcAft>
                <a:spcPts val="1709"/>
              </a:spcAft>
              <a:buFont typeface="Arial"/>
              <a:buChar char="•"/>
            </a:pPr>
            <a:r>
              <a:rPr lang="it-IT" sz="1000" b="1" dirty="0">
                <a:solidFill>
                  <a:schemeClr val="tx1"/>
                </a:solidFill>
                <a:latin typeface="+mn-lt"/>
                <a:ea typeface="Calibri" panose="020F0502020204030204" pitchFamily="34" charset="0"/>
                <a:cs typeface="Times New Roman" panose="02020603050405020304" pitchFamily="18" charset="0"/>
              </a:rPr>
              <a:t>  I </a:t>
            </a:r>
            <a:r>
              <a:rPr lang="it-IT" sz="1000" b="1" dirty="0" err="1">
                <a:solidFill>
                  <a:schemeClr val="tx1"/>
                </a:solidFill>
                <a:latin typeface="+mn-lt"/>
                <a:ea typeface="Calibri" panose="020F0502020204030204" pitchFamily="34" charset="0"/>
                <a:cs typeface="Times New Roman" panose="02020603050405020304" pitchFamily="18" charset="0"/>
              </a:rPr>
              <a:t>Saturdays</a:t>
            </a:r>
            <a:r>
              <a:rPr lang="it-IT" sz="1000" b="1" dirty="0">
                <a:solidFill>
                  <a:schemeClr val="tx1"/>
                </a:solidFill>
                <a:latin typeface="+mn-lt"/>
                <a:ea typeface="Calibri" panose="020F0502020204030204" pitchFamily="34" charset="0"/>
                <a:cs typeface="Times New Roman" panose="02020603050405020304" pitchFamily="18" charset="0"/>
              </a:rPr>
              <a:t> for Future </a:t>
            </a:r>
            <a:r>
              <a:rPr lang="it-IT" sz="1000" dirty="0">
                <a:solidFill>
                  <a:schemeClr val="tx1"/>
                </a:solidFill>
                <a:latin typeface="+mn-lt"/>
                <a:ea typeface="Calibri" panose="020F0502020204030204" pitchFamily="34" charset="0"/>
                <a:cs typeface="Times New Roman" panose="02020603050405020304" pitchFamily="18" charset="0"/>
              </a:rPr>
              <a:t>sono stati </a:t>
            </a:r>
            <a:r>
              <a:rPr lang="it-IT" sz="1000" b="1" dirty="0">
                <a:solidFill>
                  <a:schemeClr val="tx1"/>
                </a:solidFill>
                <a:latin typeface="+mn-lt"/>
                <a:ea typeface="Calibri" panose="020F0502020204030204" pitchFamily="34" charset="0"/>
                <a:cs typeface="Times New Roman" panose="02020603050405020304" pitchFamily="18" charset="0"/>
              </a:rPr>
              <a:t>selezionati dall’ONU nell’ambito della SDG Action Zone </a:t>
            </a:r>
            <a:r>
              <a:rPr lang="it-IT" sz="1000" dirty="0">
                <a:solidFill>
                  <a:schemeClr val="tx1"/>
                </a:solidFill>
                <a:latin typeface="+mn-lt"/>
                <a:ea typeface="Calibri" panose="020F0502020204030204" pitchFamily="34" charset="0"/>
                <a:cs typeface="Times New Roman" panose="02020603050405020304" pitchFamily="18" charset="0"/>
              </a:rPr>
              <a:t>come unica realtà italiana &gt;&gt; PROSSIMO DOMANI 30 NOVEMBRE</a:t>
            </a:r>
          </a:p>
          <a:p>
            <a:endParaRPr lang="it-IT" dirty="0"/>
          </a:p>
        </p:txBody>
      </p:sp>
      <p:sp>
        <p:nvSpPr>
          <p:cNvPr id="4" name="Segnaposto numero diapositiva 3"/>
          <p:cNvSpPr>
            <a:spLocks noGrp="1"/>
          </p:cNvSpPr>
          <p:nvPr>
            <p:ph type="sldNum" sz="quarter" idx="5"/>
          </p:nvPr>
        </p:nvSpPr>
        <p:spPr/>
        <p:txBody>
          <a:bodyPr/>
          <a:lstStyle/>
          <a:p>
            <a:fld id="{2423CEFA-FD1E-40F6-B537-5CD22CFB0112}" type="slidenum">
              <a:rPr lang="it-IT" smtClean="0"/>
              <a:t>12</a:t>
            </a:fld>
            <a:endParaRPr lang="it-IT"/>
          </a:p>
        </p:txBody>
      </p:sp>
    </p:spTree>
    <p:extLst>
      <p:ext uri="{BB962C8B-B14F-4D97-AF65-F5344CB8AC3E}">
        <p14:creationId xmlns:p14="http://schemas.microsoft.com/office/powerpoint/2010/main" val="2899925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R="0" lvl="0" algn="just" defTabSz="457200" rtl="0" eaLnBrk="1" fontAlgn="auto" latinLnBrk="0" hangingPunct="1">
              <a:lnSpc>
                <a:spcPct val="100000"/>
              </a:lnSpc>
              <a:spcBef>
                <a:spcPts val="0"/>
              </a:spcBef>
              <a:spcAft>
                <a:spcPts val="0"/>
              </a:spcAft>
              <a:buClrTx/>
              <a:buSzTx/>
              <a:tabLst/>
              <a:defRPr/>
            </a:pPr>
            <a:r>
              <a:rPr lang="it-IT" altLang="it-IT" sz="1000" b="1" dirty="0">
                <a:solidFill>
                  <a:schemeClr val="tx1"/>
                </a:solidFill>
                <a:latin typeface="+mn-lt"/>
                <a:cs typeface="Tahoma" panose="020B0604030504040204" pitchFamily="34" charset="0"/>
              </a:rPr>
              <a:t>A livello nazionale</a:t>
            </a:r>
            <a:endParaRPr kumimoji="0" lang="it-IT" altLang="it-IT" sz="1000" b="1" i="0" u="none" strike="noStrike" kern="1200" cap="none" spc="0" normalizeH="0" baseline="0" noProof="0" dirty="0">
              <a:ln>
                <a:noFill/>
              </a:ln>
              <a:solidFill>
                <a:schemeClr val="tx1"/>
              </a:solidFill>
              <a:effectLst/>
              <a:uLnTx/>
              <a:uFillTx/>
              <a:latin typeface="+mn-lt"/>
              <a:cs typeface="Tahoma" panose="020B060403050404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altLang="it-IT" sz="1000" b="0" i="0" u="none" strike="noStrike" kern="1200" cap="none" spc="0" normalizeH="0" baseline="0" noProof="0" dirty="0">
              <a:ln>
                <a:noFill/>
              </a:ln>
              <a:solidFill>
                <a:schemeClr val="tx1"/>
              </a:solidFill>
              <a:effectLst/>
              <a:uLnTx/>
              <a:uFillTx/>
              <a:latin typeface="+mn-lt"/>
              <a:cs typeface="Tahoma" panose="020B060403050404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000" dirty="0">
                <a:solidFill>
                  <a:schemeClr val="tx1"/>
                </a:solidFill>
                <a:latin typeface="+mn-lt"/>
                <a:cs typeface="Tahoma" panose="020B0604030504040204" pitchFamily="34" charset="0"/>
              </a:rPr>
              <a:t>L’ASviS è un membro della Cabina di Regia </a:t>
            </a:r>
            <a:r>
              <a:rPr lang="it-IT" sz="1000" b="1" dirty="0">
                <a:solidFill>
                  <a:schemeClr val="tx1"/>
                </a:solidFill>
                <a:latin typeface="+mn-lt"/>
                <a:cs typeface="Tahoma" panose="020B0604030504040204" pitchFamily="34" charset="0"/>
              </a:rPr>
              <a:t>Benessere Italia</a:t>
            </a:r>
            <a:r>
              <a:rPr lang="it-IT" sz="1000" dirty="0">
                <a:solidFill>
                  <a:schemeClr val="tx1"/>
                </a:solidFill>
                <a:latin typeface="+mn-lt"/>
                <a:cs typeface="Tahoma" panose="020B0604030504040204" pitchFamily="34" charset="0"/>
              </a:rPr>
              <a:t>, che ha il compito di coordinare da </a:t>
            </a:r>
            <a:r>
              <a:rPr lang="it-IT" sz="1000" b="1" dirty="0">
                <a:solidFill>
                  <a:schemeClr val="tx1"/>
                </a:solidFill>
                <a:latin typeface="+mn-lt"/>
                <a:cs typeface="Tahoma" panose="020B0604030504040204" pitchFamily="34" charset="0"/>
              </a:rPr>
              <a:t>Palazzo Chigi </a:t>
            </a:r>
            <a:r>
              <a:rPr lang="it-IT" sz="1000" dirty="0">
                <a:solidFill>
                  <a:schemeClr val="tx1"/>
                </a:solidFill>
                <a:latin typeface="+mn-lt"/>
                <a:cs typeface="Tahoma" panose="020B0604030504040204" pitchFamily="34" charset="0"/>
              </a:rPr>
              <a:t>le azioni del Governo riguardo gli Obiettivi di Sviluppo Sostenibile. </a:t>
            </a:r>
          </a:p>
          <a:p>
            <a:pPr marL="285750" indent="-285750" algn="just">
              <a:buFont typeface="Arial" panose="020B0604020202020204" pitchFamily="34" charset="0"/>
              <a:buChar char="•"/>
              <a:defRPr/>
            </a:pPr>
            <a:r>
              <a:rPr lang="it-IT" altLang="it-IT" sz="1000" dirty="0">
                <a:solidFill>
                  <a:schemeClr val="tx1"/>
                </a:solidFill>
                <a:latin typeface="+mn-lt"/>
                <a:cs typeface="Tahoma" panose="020B0604030504040204" pitchFamily="34" charset="0"/>
              </a:rPr>
              <a:t>L’Alleanza è un membro del Gruppo di Lavoro sull’Agenda 2030 nel Consiglio Nazionale per la Cooperazione e lo Sviluppo del </a:t>
            </a:r>
            <a:r>
              <a:rPr lang="it-IT" altLang="it-IT" sz="1000" b="1" dirty="0">
                <a:solidFill>
                  <a:schemeClr val="tx1"/>
                </a:solidFill>
                <a:latin typeface="+mn-lt"/>
                <a:cs typeface="Tahoma" panose="020B0604030504040204" pitchFamily="34" charset="0"/>
              </a:rPr>
              <a:t>Ministero degli Affari Esteri, </a:t>
            </a:r>
            <a:r>
              <a:rPr lang="it-IT" altLang="it-IT" sz="1000" dirty="0">
                <a:solidFill>
                  <a:schemeClr val="tx1"/>
                </a:solidFill>
                <a:latin typeface="+mn-lt"/>
                <a:cs typeface="Tahoma" panose="020B0604030504040204" pitchFamily="34" charset="0"/>
              </a:rPr>
              <a:t>e dell’Osservatorio sulla Finanza Sostenibile del </a:t>
            </a:r>
            <a:r>
              <a:rPr lang="it-IT" altLang="it-IT" sz="1000" b="1" dirty="0">
                <a:solidFill>
                  <a:schemeClr val="tx1"/>
                </a:solidFill>
                <a:latin typeface="+mn-lt"/>
                <a:cs typeface="Tahoma" panose="020B0604030504040204" pitchFamily="34" charset="0"/>
              </a:rPr>
              <a:t>Ministero dell’Ambiente. </a:t>
            </a:r>
            <a:endParaRPr lang="it-IT" sz="1000" dirty="0">
              <a:solidFill>
                <a:schemeClr val="tx1"/>
              </a:solidFill>
              <a:latin typeface="+mn-lt"/>
              <a:cs typeface="Tahoma" panose="020B060403050404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000" dirty="0">
                <a:solidFill>
                  <a:schemeClr val="tx1"/>
                </a:solidFill>
                <a:latin typeface="+mn-lt"/>
                <a:cs typeface="Tahoma" panose="020B0604030504040204" pitchFamily="34" charset="0"/>
              </a:rPr>
              <a:t>Il </a:t>
            </a:r>
            <a:r>
              <a:rPr lang="it-IT" sz="1000" b="1" dirty="0">
                <a:solidFill>
                  <a:schemeClr val="tx1"/>
                </a:solidFill>
                <a:latin typeface="+mn-lt"/>
                <a:cs typeface="Tahoma" panose="020B0604030504040204" pitchFamily="34" charset="0"/>
              </a:rPr>
              <a:t>Ministero dell’Istruzione </a:t>
            </a:r>
            <a:r>
              <a:rPr lang="it-IT" sz="1000" dirty="0">
                <a:solidFill>
                  <a:schemeClr val="tx1"/>
                </a:solidFill>
                <a:latin typeface="+mn-lt"/>
                <a:cs typeface="Tahoma" panose="020B0604030504040204" pitchFamily="34" charset="0"/>
              </a:rPr>
              <a:t>e ASviS hanno un </a:t>
            </a:r>
            <a:r>
              <a:rPr lang="it-IT" sz="1000" i="1" dirty="0">
                <a:solidFill>
                  <a:schemeClr val="tx1"/>
                </a:solidFill>
                <a:latin typeface="+mn-lt"/>
                <a:cs typeface="Tahoma" panose="020B0604030504040204" pitchFamily="34" charset="0"/>
              </a:rPr>
              <a:t>memorandum of </a:t>
            </a:r>
            <a:r>
              <a:rPr lang="it-IT" sz="1000" i="1" dirty="0" err="1">
                <a:solidFill>
                  <a:schemeClr val="tx1"/>
                </a:solidFill>
                <a:latin typeface="+mn-lt"/>
                <a:cs typeface="Tahoma" panose="020B0604030504040204" pitchFamily="34" charset="0"/>
              </a:rPr>
              <a:t>understanding</a:t>
            </a:r>
            <a:r>
              <a:rPr lang="it-IT" sz="1000" i="1" dirty="0">
                <a:solidFill>
                  <a:schemeClr val="tx1"/>
                </a:solidFill>
                <a:latin typeface="+mn-lt"/>
                <a:cs typeface="Tahoma" panose="020B0604030504040204" pitchFamily="34" charset="0"/>
              </a:rPr>
              <a:t> </a:t>
            </a:r>
            <a:r>
              <a:rPr lang="it-IT" sz="1000" dirty="0">
                <a:solidFill>
                  <a:schemeClr val="tx1"/>
                </a:solidFill>
                <a:latin typeface="+mn-lt"/>
                <a:cs typeface="Tahoma" panose="020B0604030504040204" pitchFamily="34" charset="0"/>
              </a:rPr>
              <a:t>con l’obiettivo di favorire la diffusione di una cultura di sostenibilità nel sistema educativo.</a:t>
            </a:r>
          </a:p>
          <a:p>
            <a:pPr marL="285750" lvl="0" indent="-285750" algn="just">
              <a:buFont typeface="Arial" panose="020B0604020202020204" pitchFamily="34" charset="0"/>
              <a:buChar char="•"/>
              <a:defRPr/>
            </a:pPr>
            <a:r>
              <a:rPr lang="it-IT" sz="1000" dirty="0">
                <a:solidFill>
                  <a:schemeClr val="tx1"/>
                </a:solidFill>
                <a:latin typeface="+mn-lt"/>
                <a:cs typeface="Tahoma" panose="020B0604030504040204" pitchFamily="34" charset="0"/>
              </a:rPr>
              <a:t>Le principali associazioni di imprese italiane hanno firmato nel 2017 il </a:t>
            </a:r>
            <a:r>
              <a:rPr lang="it-IT" sz="1000" b="1" dirty="0">
                <a:solidFill>
                  <a:schemeClr val="tx1"/>
                </a:solidFill>
                <a:latin typeface="+mn-lt"/>
                <a:cs typeface="Tahoma" panose="020B0604030504040204" pitchFamily="34" charset="0"/>
              </a:rPr>
              <a:t>“Patto di Milano”</a:t>
            </a:r>
            <a:r>
              <a:rPr lang="it-IT" sz="1000" dirty="0">
                <a:solidFill>
                  <a:schemeClr val="tx1"/>
                </a:solidFill>
                <a:latin typeface="+mn-lt"/>
                <a:cs typeface="Tahoma" panose="020B0604030504040204" pitchFamily="34" charset="0"/>
              </a:rPr>
              <a:t>, per promuovere modelli di sviluppo sostenibili. Il loro impegno è stato rinnovato nel 2018 e nel 2019, con la pubblicazione di un documento che espone le loro richieste alle istituzioni nazionali.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000" dirty="0">
                <a:solidFill>
                  <a:schemeClr val="tx1"/>
                </a:solidFill>
                <a:latin typeface="+mn-lt"/>
                <a:cs typeface="Tahoma" panose="020B0604030504040204" pitchFamily="34" charset="0"/>
              </a:rPr>
              <a:t>L’ASviS è regolarmente invitata alle </a:t>
            </a:r>
            <a:r>
              <a:rPr lang="it-IT" sz="1000" b="1" dirty="0">
                <a:solidFill>
                  <a:schemeClr val="tx1"/>
                </a:solidFill>
                <a:latin typeface="+mn-lt"/>
                <a:cs typeface="Tahoma" panose="020B0604030504040204" pitchFamily="34" charset="0"/>
              </a:rPr>
              <a:t>audizioni parlamentari</a:t>
            </a:r>
            <a:r>
              <a:rPr lang="it-IT" sz="1000" dirty="0">
                <a:solidFill>
                  <a:schemeClr val="tx1"/>
                </a:solidFill>
                <a:latin typeface="+mn-lt"/>
                <a:cs typeface="Tahoma" panose="020B0604030504040204" pitchFamily="34" charset="0"/>
              </a:rPr>
              <a:t> </a:t>
            </a:r>
            <a:r>
              <a:rPr lang="it-IT" sz="1000" b="1" dirty="0">
                <a:solidFill>
                  <a:schemeClr val="tx1"/>
                </a:solidFill>
                <a:latin typeface="+mn-lt"/>
                <a:cs typeface="Tahoma" panose="020B0604030504040204" pitchFamily="34" charset="0"/>
              </a:rPr>
              <a:t>sullo sviluppo sostenibile &gt; Coordinatori gdl</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000" dirty="0">
                <a:solidFill>
                  <a:schemeClr val="tx1"/>
                </a:solidFill>
                <a:latin typeface="+mn-lt"/>
                <a:cs typeface="Tahoma" panose="020B0604030504040204" pitchFamily="34" charset="0"/>
              </a:rPr>
              <a:t>L’Alleanza nel 2018 è stata invitata dal </a:t>
            </a:r>
            <a:r>
              <a:rPr lang="it-IT" sz="1000" b="1" dirty="0">
                <a:solidFill>
                  <a:schemeClr val="tx1"/>
                </a:solidFill>
                <a:latin typeface="+mn-lt"/>
                <a:cs typeface="Tahoma" panose="020B0604030504040204" pitchFamily="34" charset="0"/>
              </a:rPr>
              <a:t>Presidente della Repubblica</a:t>
            </a:r>
            <a:r>
              <a:rPr lang="it-IT" sz="1000" dirty="0">
                <a:solidFill>
                  <a:schemeClr val="tx1"/>
                </a:solidFill>
                <a:latin typeface="+mn-lt"/>
                <a:cs typeface="Tahoma" panose="020B0604030504040204" pitchFamily="34" charset="0"/>
              </a:rPr>
              <a:t> per illustrare le proprie attività e i risultati conseguiti.</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1000" dirty="0">
              <a:solidFill>
                <a:schemeClr val="tx1"/>
              </a:solidFill>
              <a:latin typeface="+mn-lt"/>
              <a:cs typeface="Tahoma"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chemeClr val="tx1"/>
                </a:solidFill>
                <a:effectLst/>
                <a:uLnTx/>
                <a:uFillTx/>
                <a:latin typeface="+mn-lt"/>
              </a:rPr>
              <a:t>A livello internazionale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altLang="it-IT" sz="1000" b="1" i="0" u="none" strike="noStrike" kern="1200" cap="none" spc="0" normalizeH="0" baseline="0" noProof="0" dirty="0">
              <a:ln>
                <a:noFill/>
              </a:ln>
              <a:solidFill>
                <a:schemeClr val="tx1"/>
              </a:solidFill>
              <a:effectLst/>
              <a:uLnTx/>
              <a:uFillTx/>
              <a:latin typeface="+mn-lt"/>
            </a:endParaRPr>
          </a:p>
          <a:p>
            <a:pPr marL="285750" indent="-285750" algn="just">
              <a:buFont typeface="Arial" panose="020B0604020202020204" pitchFamily="34" charset="0"/>
              <a:buChar char="•"/>
              <a:defRPr/>
            </a:pPr>
            <a:r>
              <a:rPr lang="it-IT" altLang="it-IT" sz="1000" kern="1200" dirty="0">
                <a:solidFill>
                  <a:schemeClr val="tx1"/>
                </a:solidFill>
                <a:latin typeface="+mn-lt"/>
                <a:ea typeface="+mn-ea"/>
                <a:cs typeface="Tahoma" panose="020B0604030504040204" pitchFamily="34" charset="0"/>
              </a:rPr>
              <a:t>È partner scientifico del </a:t>
            </a:r>
            <a:r>
              <a:rPr lang="it-IT" altLang="it-IT" sz="1000" b="1" kern="1200" dirty="0">
                <a:solidFill>
                  <a:schemeClr val="tx1"/>
                </a:solidFill>
                <a:latin typeface="+mn-lt"/>
                <a:ea typeface="+mn-ea"/>
                <a:cs typeface="Tahoma" panose="020B0604030504040204" pitchFamily="34" charset="0"/>
              </a:rPr>
              <a:t>Padiglione Italia a Expo 2020 Dubai, </a:t>
            </a:r>
            <a:r>
              <a:rPr lang="it-IT" altLang="it-IT" sz="1000" kern="1200" dirty="0">
                <a:solidFill>
                  <a:schemeClr val="tx1"/>
                </a:solidFill>
                <a:latin typeface="+mn-lt"/>
                <a:ea typeface="+mn-ea"/>
                <a:cs typeface="Tahoma" panose="020B0604030504040204" pitchFamily="34" charset="0"/>
              </a:rPr>
              <a:t>che sarà interamente dedicato alla sostenibilità. </a:t>
            </a:r>
          </a:p>
          <a:p>
            <a:pPr marL="285750" lvl="0" indent="-285750" algn="just">
              <a:buFont typeface="Arial" panose="020B0604020202020204" pitchFamily="34" charset="0"/>
              <a:buChar char="•"/>
            </a:pPr>
            <a:r>
              <a:rPr lang="it-IT" altLang="it-IT" sz="1000" dirty="0">
                <a:solidFill>
                  <a:schemeClr val="tx1"/>
                </a:solidFill>
                <a:latin typeface="+mn-lt"/>
                <a:ea typeface="+mn-ea"/>
                <a:cs typeface="Tahoma" panose="020B0604030504040204" pitchFamily="34" charset="0"/>
              </a:rPr>
              <a:t>Nel 2019, ha </a:t>
            </a:r>
            <a:r>
              <a:rPr lang="it-IT" altLang="it-IT" sz="1000" b="1" dirty="0">
                <a:solidFill>
                  <a:schemeClr val="tx1"/>
                </a:solidFill>
                <a:latin typeface="+mn-lt"/>
                <a:ea typeface="+mn-ea"/>
                <a:cs typeface="Tahoma" panose="020B0604030504040204" pitchFamily="34" charset="0"/>
              </a:rPr>
              <a:t>rappresentato la società civile italiana per la Peer Review DAC dell’OCSE. </a:t>
            </a:r>
            <a:endParaRPr lang="it-IT" altLang="it-IT" sz="1000" kern="1200" dirty="0">
              <a:solidFill>
                <a:schemeClr val="tx1"/>
              </a:solidFill>
              <a:latin typeface="+mn-lt"/>
              <a:ea typeface="+mn-ea"/>
              <a:cs typeface="Tahoma" panose="020B0604030504040204" pitchFamily="34" charset="0"/>
            </a:endParaRPr>
          </a:p>
          <a:p>
            <a:pPr marL="285750" lvl="0" indent="-285750" algn="just">
              <a:buFont typeface="Arial" panose="020B0604020202020204" pitchFamily="34" charset="0"/>
              <a:buChar char="•"/>
              <a:defRPr/>
            </a:pPr>
            <a:r>
              <a:rPr lang="it-IT" altLang="it-IT" sz="1000" dirty="0">
                <a:solidFill>
                  <a:schemeClr val="tx1"/>
                </a:solidFill>
                <a:latin typeface="+mn-lt"/>
                <a:cs typeface="Tahoma" panose="020B0604030504040204" pitchFamily="34" charset="0"/>
              </a:rPr>
              <a:t>Nel 2019 ha presentato una ricerca </a:t>
            </a:r>
            <a:r>
              <a:rPr lang="it-IT" altLang="it-IT" sz="1000" b="1" dirty="0">
                <a:solidFill>
                  <a:schemeClr val="tx1"/>
                </a:solidFill>
                <a:latin typeface="+mn-lt"/>
                <a:cs typeface="Tahoma" panose="020B0604030504040204" pitchFamily="34" charset="0"/>
              </a:rPr>
              <a:t>in collaborazione con ITUC</a:t>
            </a:r>
            <a:r>
              <a:rPr lang="it-IT" altLang="it-IT" sz="1000" dirty="0">
                <a:solidFill>
                  <a:schemeClr val="tx1"/>
                </a:solidFill>
                <a:latin typeface="+mn-lt"/>
                <a:cs typeface="Tahoma" panose="020B0604030504040204" pitchFamily="34" charset="0"/>
              </a:rPr>
              <a:t> sul Goal 8 durante l’HLPF.</a:t>
            </a:r>
            <a:endParaRPr lang="it-IT" altLang="it-IT" sz="1000" b="1" dirty="0">
              <a:solidFill>
                <a:schemeClr val="tx1"/>
              </a:solidFill>
              <a:latin typeface="+mn-lt"/>
              <a:cs typeface="Tahoma" panose="020B0604030504040204" pitchFamily="34" charset="0"/>
            </a:endParaRPr>
          </a:p>
          <a:p>
            <a:pPr marL="285750" indent="-285750" algn="just">
              <a:buFont typeface="Arial" panose="020B0604020202020204" pitchFamily="34" charset="0"/>
              <a:buChar char="•"/>
              <a:defRPr/>
            </a:pPr>
            <a:r>
              <a:rPr lang="it-IT" altLang="it-IT" sz="1000" dirty="0">
                <a:solidFill>
                  <a:schemeClr val="tx1"/>
                </a:solidFill>
                <a:latin typeface="+mn-lt"/>
                <a:cs typeface="Tahoma" panose="020B0604030504040204" pitchFamily="34" charset="0"/>
              </a:rPr>
              <a:t>È partner di </a:t>
            </a:r>
            <a:r>
              <a:rPr lang="it-IT" altLang="it-IT" sz="1000" b="1" dirty="0" err="1">
                <a:solidFill>
                  <a:schemeClr val="tx1"/>
                </a:solidFill>
                <a:latin typeface="+mn-lt"/>
                <a:cs typeface="Tahoma" panose="020B0604030504040204" pitchFamily="34" charset="0"/>
              </a:rPr>
              <a:t>Sustainable</a:t>
            </a:r>
            <a:r>
              <a:rPr lang="it-IT" altLang="it-IT" sz="1000" b="1" dirty="0">
                <a:solidFill>
                  <a:schemeClr val="tx1"/>
                </a:solidFill>
                <a:latin typeface="+mn-lt"/>
                <a:cs typeface="Tahoma" panose="020B0604030504040204" pitchFamily="34" charset="0"/>
              </a:rPr>
              <a:t> Development Solutions Network </a:t>
            </a:r>
            <a:r>
              <a:rPr lang="it-IT" altLang="it-IT" sz="1000" b="1" dirty="0" err="1">
                <a:solidFill>
                  <a:schemeClr val="tx1"/>
                </a:solidFill>
                <a:latin typeface="+mn-lt"/>
                <a:cs typeface="Tahoma" panose="020B0604030504040204" pitchFamily="34" charset="0"/>
              </a:rPr>
              <a:t>Italy</a:t>
            </a:r>
            <a:r>
              <a:rPr lang="it-IT" altLang="it-IT" sz="1000" b="1" dirty="0">
                <a:solidFill>
                  <a:schemeClr val="tx1"/>
                </a:solidFill>
                <a:latin typeface="+mn-lt"/>
                <a:cs typeface="Tahoma" panose="020B0604030504040204" pitchFamily="34" charset="0"/>
              </a:rPr>
              <a:t> (SDSN).</a:t>
            </a:r>
            <a:endParaRPr lang="it-IT" sz="1000" b="1" dirty="0">
              <a:solidFill>
                <a:schemeClr val="tx1"/>
              </a:solidFill>
              <a:latin typeface="+mn-lt"/>
            </a:endParaRPr>
          </a:p>
          <a:p>
            <a:pPr marL="285750" lvl="0" indent="-285750" algn="just">
              <a:buFont typeface="Arial" panose="020B0604020202020204" pitchFamily="34" charset="0"/>
              <a:buChar char="•"/>
              <a:defRPr/>
            </a:pPr>
            <a:r>
              <a:rPr lang="it-IT" sz="1000" dirty="0">
                <a:solidFill>
                  <a:schemeClr val="tx1"/>
                </a:solidFill>
                <a:latin typeface="+mn-lt"/>
              </a:rPr>
              <a:t>È partner dell’</a:t>
            </a:r>
            <a:r>
              <a:rPr lang="it-IT" sz="1000" b="1" dirty="0" err="1">
                <a:solidFill>
                  <a:schemeClr val="tx1"/>
                </a:solidFill>
                <a:latin typeface="+mn-lt"/>
              </a:rPr>
              <a:t>European</a:t>
            </a:r>
            <a:r>
              <a:rPr lang="it-IT" sz="1000" b="1" dirty="0">
                <a:solidFill>
                  <a:schemeClr val="tx1"/>
                </a:solidFill>
                <a:latin typeface="+mn-lt"/>
              </a:rPr>
              <a:t> </a:t>
            </a:r>
            <a:r>
              <a:rPr lang="it-IT" sz="1000" b="1" dirty="0" err="1">
                <a:solidFill>
                  <a:schemeClr val="tx1"/>
                </a:solidFill>
                <a:latin typeface="+mn-lt"/>
              </a:rPr>
              <a:t>Sustainable</a:t>
            </a:r>
            <a:r>
              <a:rPr lang="it-IT" sz="1000" b="1" dirty="0">
                <a:solidFill>
                  <a:schemeClr val="tx1"/>
                </a:solidFill>
                <a:latin typeface="+mn-lt"/>
              </a:rPr>
              <a:t> Development Network</a:t>
            </a:r>
            <a:r>
              <a:rPr lang="it-IT" sz="1000" dirty="0">
                <a:solidFill>
                  <a:schemeClr val="tx1"/>
                </a:solidFill>
                <a:latin typeface="+mn-lt"/>
              </a:rPr>
              <a:t> (</a:t>
            </a:r>
            <a:r>
              <a:rPr lang="it-IT" sz="1000" b="1" dirty="0">
                <a:solidFill>
                  <a:schemeClr val="tx1"/>
                </a:solidFill>
                <a:latin typeface="+mn-lt"/>
              </a:rPr>
              <a:t>ESDN</a:t>
            </a:r>
            <a:r>
              <a:rPr lang="it-IT" sz="1000" dirty="0">
                <a:solidFill>
                  <a:schemeClr val="tx1"/>
                </a:solidFill>
                <a:latin typeface="+mn-lt"/>
              </a:rPr>
              <a:t>).</a:t>
            </a:r>
          </a:p>
          <a:p>
            <a:pPr marL="285750" lvl="0" indent="-285750" algn="just">
              <a:buFont typeface="Arial" panose="020B0604020202020204" pitchFamily="34" charset="0"/>
              <a:buChar char="•"/>
              <a:defRPr/>
            </a:pPr>
            <a:r>
              <a:rPr lang="it-IT" altLang="it-IT" sz="1000" dirty="0">
                <a:solidFill>
                  <a:schemeClr val="tx1"/>
                </a:solidFill>
                <a:latin typeface="+mn-lt"/>
                <a:cs typeface="Tahoma" panose="020B0604030504040204" pitchFamily="34" charset="0"/>
              </a:rPr>
              <a:t>È tra i fondatori della coalizione </a:t>
            </a:r>
            <a:r>
              <a:rPr lang="it-IT" altLang="it-IT" sz="1000" b="1" dirty="0">
                <a:solidFill>
                  <a:schemeClr val="tx1"/>
                </a:solidFill>
                <a:latin typeface="+mn-lt"/>
                <a:cs typeface="Tahoma" panose="020B0604030504040204" pitchFamily="34" charset="0"/>
              </a:rPr>
              <a:t>Europe </a:t>
            </a:r>
            <a:r>
              <a:rPr lang="it-IT" altLang="it-IT" sz="1000" b="1" dirty="0" err="1">
                <a:solidFill>
                  <a:schemeClr val="tx1"/>
                </a:solidFill>
                <a:latin typeface="+mn-lt"/>
                <a:cs typeface="Tahoma" panose="020B0604030504040204" pitchFamily="34" charset="0"/>
              </a:rPr>
              <a:t>Ambition</a:t>
            </a:r>
            <a:r>
              <a:rPr lang="it-IT" altLang="it-IT" sz="1000" b="1" dirty="0">
                <a:solidFill>
                  <a:schemeClr val="tx1"/>
                </a:solidFill>
                <a:latin typeface="+mn-lt"/>
                <a:cs typeface="Tahoma" panose="020B0604030504040204" pitchFamily="34" charset="0"/>
              </a:rPr>
              <a:t> 2030</a:t>
            </a:r>
            <a:r>
              <a:rPr lang="it-IT" altLang="it-IT" sz="1000" dirty="0">
                <a:solidFill>
                  <a:schemeClr val="tx1"/>
                </a:solidFill>
                <a:latin typeface="+mn-lt"/>
                <a:cs typeface="Tahoma" panose="020B0604030504040204" pitchFamily="34" charset="0"/>
              </a:rPr>
              <a:t> e un membro di </a:t>
            </a:r>
            <a:r>
              <a:rPr lang="it-IT" altLang="it-IT" sz="1000" b="1" dirty="0">
                <a:solidFill>
                  <a:schemeClr val="tx1"/>
                </a:solidFill>
                <a:latin typeface="+mn-lt"/>
                <a:cs typeface="Tahoma" panose="020B0604030504040204" pitchFamily="34" charset="0"/>
              </a:rPr>
              <a:t>SDG Watch Europe</a:t>
            </a:r>
            <a:r>
              <a:rPr lang="it-IT" altLang="it-IT" sz="1000" dirty="0">
                <a:solidFill>
                  <a:schemeClr val="tx1"/>
                </a:solidFill>
                <a:latin typeface="+mn-lt"/>
                <a:cs typeface="Tahoma" panose="020B0604030504040204" pitchFamily="34" charset="0"/>
              </a:rPr>
              <a:t>.</a:t>
            </a:r>
          </a:p>
          <a:p>
            <a:pPr marL="285750" indent="-285750" algn="just">
              <a:buFont typeface="Arial" panose="020B0604020202020204" pitchFamily="34" charset="0"/>
              <a:buChar char="•"/>
            </a:pPr>
            <a:r>
              <a:rPr lang="it-IT" sz="1000" dirty="0">
                <a:solidFill>
                  <a:schemeClr val="tx1"/>
                </a:solidFill>
                <a:latin typeface="+mn-lt"/>
              </a:rPr>
              <a:t>E’ un membro della </a:t>
            </a:r>
            <a:r>
              <a:rPr lang="it-IT" sz="1000" b="1" dirty="0">
                <a:solidFill>
                  <a:schemeClr val="tx1"/>
                </a:solidFill>
                <a:latin typeface="+mn-lt"/>
              </a:rPr>
              <a:t>piattaforma United Nations Partnerships for SDGs.</a:t>
            </a:r>
          </a:p>
          <a:p>
            <a:pPr marL="285750" lvl="0" indent="-285750" algn="just">
              <a:buFont typeface="Arial" panose="020B0604020202020204" pitchFamily="34" charset="0"/>
              <a:buChar char="•"/>
            </a:pPr>
            <a:r>
              <a:rPr lang="it-IT" sz="1000" dirty="0">
                <a:solidFill>
                  <a:schemeClr val="tx1"/>
                </a:solidFill>
                <a:latin typeface="+mn-lt"/>
              </a:rPr>
              <a:t>Nel 2017, ha rappresentato la società civile italiana all’</a:t>
            </a:r>
            <a:r>
              <a:rPr lang="it-IT" sz="1000" b="1" dirty="0">
                <a:solidFill>
                  <a:schemeClr val="tx1"/>
                </a:solidFill>
                <a:latin typeface="+mn-lt"/>
              </a:rPr>
              <a:t>HLPF con la delegazione italiana che ha presentato la </a:t>
            </a:r>
            <a:r>
              <a:rPr lang="it-IT" sz="1000" b="1" dirty="0" err="1">
                <a:solidFill>
                  <a:schemeClr val="tx1"/>
                </a:solidFill>
                <a:latin typeface="+mn-lt"/>
              </a:rPr>
              <a:t>Voluntary</a:t>
            </a:r>
            <a:r>
              <a:rPr lang="it-IT" sz="1000" b="1" dirty="0">
                <a:solidFill>
                  <a:schemeClr val="tx1"/>
                </a:solidFill>
                <a:latin typeface="+mn-lt"/>
              </a:rPr>
              <a:t> National Review (VNR).</a:t>
            </a:r>
          </a:p>
        </p:txBody>
      </p:sp>
      <p:sp>
        <p:nvSpPr>
          <p:cNvPr id="4" name="Segnaposto numero diapositiva 3"/>
          <p:cNvSpPr>
            <a:spLocks noGrp="1"/>
          </p:cNvSpPr>
          <p:nvPr>
            <p:ph type="sldNum" sz="quarter" idx="5"/>
          </p:nvPr>
        </p:nvSpPr>
        <p:spPr/>
        <p:txBody>
          <a:bodyPr/>
          <a:lstStyle/>
          <a:p>
            <a:fld id="{2423CEFA-FD1E-40F6-B537-5CD22CFB0112}" type="slidenum">
              <a:rPr lang="it-IT" smtClean="0"/>
              <a:t>13</a:t>
            </a:fld>
            <a:endParaRPr lang="it-IT"/>
          </a:p>
        </p:txBody>
      </p:sp>
    </p:spTree>
    <p:extLst>
      <p:ext uri="{BB962C8B-B14F-4D97-AF65-F5344CB8AC3E}">
        <p14:creationId xmlns:p14="http://schemas.microsoft.com/office/powerpoint/2010/main" val="702438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defTabSz="868406">
              <a:defRPr/>
            </a:pPr>
            <a:r>
              <a:rPr lang="it-IT" sz="1000" b="1" u="sng" dirty="0">
                <a:solidFill>
                  <a:schemeClr val="tx1"/>
                </a:solidFill>
                <a:latin typeface="+mn-lt"/>
              </a:rPr>
              <a:t>Monitoraggio degli SDGs</a:t>
            </a:r>
          </a:p>
          <a:p>
            <a:pPr algn="just">
              <a:buFont typeface="Arial"/>
              <a:buNone/>
            </a:pPr>
            <a:r>
              <a:rPr lang="it-IT" sz="1000" dirty="0">
                <a:solidFill>
                  <a:schemeClr val="tx1"/>
                </a:solidFill>
                <a:latin typeface="+mn-lt"/>
              </a:rPr>
              <a:t> </a:t>
            </a:r>
          </a:p>
          <a:p>
            <a:pPr algn="just"/>
            <a:r>
              <a:rPr lang="it-IT" sz="1000" dirty="0">
                <a:solidFill>
                  <a:schemeClr val="tx1"/>
                </a:solidFill>
                <a:latin typeface="+mn-lt"/>
              </a:rPr>
              <a:t>Dal 2016 l’ASviS presenta il proprio </a:t>
            </a:r>
            <a:r>
              <a:rPr lang="it-IT" sz="1000" b="1" dirty="0">
                <a:solidFill>
                  <a:schemeClr val="tx1"/>
                </a:solidFill>
                <a:latin typeface="+mn-lt"/>
              </a:rPr>
              <a:t>Rapporto annuale </a:t>
            </a:r>
            <a:r>
              <a:rPr lang="it-IT" sz="1000" dirty="0">
                <a:solidFill>
                  <a:schemeClr val="tx1"/>
                </a:solidFill>
                <a:latin typeface="+mn-lt"/>
              </a:rPr>
              <a:t>alle istituzioni e al Governo prima del dibattito sulla Legge di Bilancio.  </a:t>
            </a:r>
          </a:p>
          <a:p>
            <a:pPr marL="162826" indent="-162826" algn="just">
              <a:buFont typeface="Arial" panose="020B0604020202020204" pitchFamily="34" charset="0"/>
              <a:buChar char="•"/>
            </a:pPr>
            <a:r>
              <a:rPr lang="it-IT" sz="1000" dirty="0">
                <a:solidFill>
                  <a:schemeClr val="tx1"/>
                </a:solidFill>
                <a:latin typeface="+mn-lt"/>
              </a:rPr>
              <a:t>Scritto grazie al </a:t>
            </a:r>
            <a:r>
              <a:rPr lang="it-IT" sz="1000" b="1" dirty="0">
                <a:solidFill>
                  <a:schemeClr val="tx1"/>
                </a:solidFill>
                <a:latin typeface="+mn-lt"/>
              </a:rPr>
              <a:t>contributo degli oltre 600 esperti</a:t>
            </a:r>
            <a:r>
              <a:rPr lang="it-IT" sz="1000" dirty="0">
                <a:solidFill>
                  <a:schemeClr val="tx1"/>
                </a:solidFill>
                <a:latin typeface="+mn-lt"/>
              </a:rPr>
              <a:t> delle organizzazioni aderenti all’Alleanza, il Rapporto rappresenta il contributo principale dell’ASviS a una governance trasparente in Italia e mira ad aiutare i legislatori a tutti i livelli nel creare </a:t>
            </a:r>
            <a:r>
              <a:rPr lang="it-IT" sz="1000" b="1" dirty="0">
                <a:solidFill>
                  <a:schemeClr val="tx1"/>
                </a:solidFill>
                <a:latin typeface="+mn-lt"/>
              </a:rPr>
              <a:t>strategie efficienti e coerenti per lo sviluppo sostenibile. </a:t>
            </a:r>
          </a:p>
          <a:p>
            <a:pPr marL="162826" indent="-162826" algn="just">
              <a:buFont typeface="Arial" panose="020B0604020202020204" pitchFamily="34" charset="0"/>
              <a:buChar char="•"/>
            </a:pPr>
            <a:r>
              <a:rPr lang="it-IT" sz="1000" dirty="0">
                <a:solidFill>
                  <a:schemeClr val="tx1"/>
                </a:solidFill>
                <a:latin typeface="+mn-lt"/>
              </a:rPr>
              <a:t> Ciascuna edizione contiene </a:t>
            </a:r>
            <a:r>
              <a:rPr lang="it-IT" sz="1000" b="1" dirty="0">
                <a:solidFill>
                  <a:schemeClr val="tx1"/>
                </a:solidFill>
                <a:latin typeface="+mn-lt"/>
              </a:rPr>
              <a:t>un’analisi delle politiche </a:t>
            </a:r>
            <a:r>
              <a:rPr lang="it-IT" sz="1000" dirty="0">
                <a:solidFill>
                  <a:schemeClr val="tx1"/>
                </a:solidFill>
                <a:latin typeface="+mn-lt"/>
              </a:rPr>
              <a:t>implementate nel corso dell’anno precedente nei settori economico, sociale e ambientale, a cui fanno seguito </a:t>
            </a:r>
            <a:r>
              <a:rPr lang="it-IT" sz="1000" b="1" dirty="0">
                <a:solidFill>
                  <a:schemeClr val="tx1"/>
                </a:solidFill>
                <a:latin typeface="+mn-lt"/>
              </a:rPr>
              <a:t>proposte di policy</a:t>
            </a:r>
          </a:p>
          <a:p>
            <a:pPr marL="463875" lvl="1" algn="just" defTabSz="957677" eaLnBrk="0" fontAlgn="base" hangingPunct="0">
              <a:spcBef>
                <a:spcPct val="20000"/>
              </a:spcBef>
              <a:spcAft>
                <a:spcPct val="0"/>
              </a:spcAft>
              <a:defRPr/>
            </a:pPr>
            <a:endParaRPr lang="it-IT" sz="1000" dirty="0">
              <a:solidFill>
                <a:schemeClr val="tx1"/>
              </a:solidFill>
              <a:latin typeface="+mn-lt"/>
              <a:ea typeface="Tahoma" charset="0"/>
              <a:cs typeface="Tahoma" charset="0"/>
            </a:endParaRPr>
          </a:p>
          <a:p>
            <a:r>
              <a:rPr lang="it-IT" sz="1000" dirty="0">
                <a:solidFill>
                  <a:schemeClr val="tx1"/>
                </a:solidFill>
                <a:latin typeface="+mn-lt"/>
                <a:ea typeface="Tahoma" charset="0"/>
                <a:cs typeface="Tahoma" charset="0"/>
              </a:rPr>
              <a:t>L’analisi della </a:t>
            </a:r>
            <a:r>
              <a:rPr lang="it-IT" sz="1000" b="1" dirty="0">
                <a:solidFill>
                  <a:schemeClr val="tx1"/>
                </a:solidFill>
                <a:latin typeface="+mn-lt"/>
                <a:ea typeface="Tahoma" charset="0"/>
                <a:cs typeface="Tahoma" charset="0"/>
              </a:rPr>
              <a:t>Legge di Bilancio: </a:t>
            </a:r>
            <a:r>
              <a:rPr lang="it-IT" sz="1000" dirty="0">
                <a:solidFill>
                  <a:schemeClr val="tx1"/>
                </a:solidFill>
                <a:latin typeface="+mn-lt"/>
              </a:rPr>
              <a:t>Un’importante occasione di confronto con la politica è stata la presentazione, il 27 febbraio scorso, del documento ASviS </a:t>
            </a:r>
            <a:r>
              <a:rPr lang="it-IT" sz="1000" b="1" dirty="0">
                <a:solidFill>
                  <a:schemeClr val="tx1"/>
                </a:solidFill>
                <a:latin typeface="+mn-lt"/>
              </a:rPr>
              <a:t>“La Legge di Bilancio 2019 e lo sviluppo sostenibile</a:t>
            </a:r>
            <a:r>
              <a:rPr lang="it-IT" sz="1000" dirty="0">
                <a:solidFill>
                  <a:schemeClr val="tx1"/>
                </a:solidFill>
                <a:latin typeface="+mn-lt"/>
              </a:rPr>
              <a:t>” ai vertici del Governo e del Parlamento, alla presenza dei rappresentanti dei principali partiti e movimenti politici. Il Rapporto rappresenta un documento unico e innovativo in quanto, valutando in termini qualitativi l’impatto atteso degli oltre 1.000 commi della Legge di Bilancio sui 17 Obiettivi di sviluppo sostenibile, dimostra che un nuovo modo di disegnare e valutare le politiche è possibile.</a:t>
            </a:r>
            <a:endParaRPr lang="it-IT" sz="1000" dirty="0">
              <a:solidFill>
                <a:schemeClr val="tx1"/>
              </a:solidFill>
              <a:latin typeface="+mn-lt"/>
              <a:ea typeface="Tahoma" charset="0"/>
              <a:cs typeface="Tahoma" charset="0"/>
            </a:endParaRPr>
          </a:p>
          <a:p>
            <a:pPr marL="718258" lvl="1" indent="-299274" algn="just" defTabSz="957677" eaLnBrk="0" fontAlgn="base" hangingPunct="0">
              <a:spcBef>
                <a:spcPct val="20000"/>
              </a:spcBef>
              <a:spcAft>
                <a:spcPct val="0"/>
              </a:spcAft>
              <a:buFont typeface="Arial" panose="020B0604020202020204" pitchFamily="34" charset="0"/>
              <a:buChar char="•"/>
              <a:defRPr/>
            </a:pPr>
            <a:r>
              <a:rPr lang="it-IT" sz="1000" dirty="0">
                <a:solidFill>
                  <a:schemeClr val="tx1"/>
                </a:solidFill>
                <a:latin typeface="+mn-lt"/>
                <a:ea typeface="Tahoma" charset="0"/>
                <a:cs typeface="Tahoma" charset="0"/>
              </a:rPr>
              <a:t>Nel 2019, per la prima volta in Italia, la Legge di Bilancio è stata analizzata comma per comma alla luce dell’Agenda 2030.</a:t>
            </a:r>
          </a:p>
          <a:p>
            <a:pPr marL="718258" lvl="1" indent="-299274" algn="just" defTabSz="957677" eaLnBrk="0" fontAlgn="base" hangingPunct="0">
              <a:spcBef>
                <a:spcPct val="20000"/>
              </a:spcBef>
              <a:spcAft>
                <a:spcPct val="0"/>
              </a:spcAft>
              <a:buFont typeface="Arial" panose="020B0604020202020204" pitchFamily="34" charset="0"/>
              <a:buChar char="•"/>
              <a:defRPr/>
            </a:pPr>
            <a:r>
              <a:rPr lang="it-IT" sz="1000" dirty="0">
                <a:solidFill>
                  <a:schemeClr val="tx1"/>
                </a:solidFill>
                <a:latin typeface="+mn-lt"/>
                <a:ea typeface="Tahoma" charset="0"/>
                <a:cs typeface="Tahoma" charset="0"/>
              </a:rPr>
              <a:t>L’analisi è stata presentata al Presidente del Consiglio, ed è intesa come uno strumento di sostegno nella pianificazione delle politiche sostenibili. </a:t>
            </a:r>
          </a:p>
          <a:p>
            <a:pPr marL="299274" indent="-299274" algn="just" defTabSz="957677" eaLnBrk="0" fontAlgn="base" hangingPunct="0">
              <a:spcBef>
                <a:spcPct val="20000"/>
              </a:spcBef>
              <a:spcAft>
                <a:spcPct val="0"/>
              </a:spcAft>
              <a:buFont typeface="Arial" panose="020B0604020202020204" pitchFamily="34" charset="0"/>
              <a:buChar char="•"/>
              <a:defRPr/>
            </a:pPr>
            <a:r>
              <a:rPr lang="it-IT" sz="1000" b="1" dirty="0">
                <a:solidFill>
                  <a:schemeClr val="tx1"/>
                </a:solidFill>
                <a:latin typeface="+mn-lt"/>
                <a:ea typeface="Tahoma" charset="0"/>
                <a:cs typeface="Tahoma" charset="0"/>
              </a:rPr>
              <a:t>L’Agenda Urbana</a:t>
            </a:r>
            <a:r>
              <a:rPr lang="it-IT" sz="1000" dirty="0">
                <a:solidFill>
                  <a:schemeClr val="tx1"/>
                </a:solidFill>
                <a:latin typeface="+mn-lt"/>
                <a:ea typeface="Tahoma" charset="0"/>
                <a:cs typeface="Tahoma" charset="0"/>
              </a:rPr>
              <a:t>:</a:t>
            </a:r>
          </a:p>
          <a:p>
            <a:pPr marL="718258" lvl="1" indent="-299274" algn="just" defTabSz="957677" eaLnBrk="0" fontAlgn="base" hangingPunct="0">
              <a:spcBef>
                <a:spcPct val="20000"/>
              </a:spcBef>
              <a:spcAft>
                <a:spcPct val="0"/>
              </a:spcAft>
              <a:buFont typeface="Arial" panose="020B0604020202020204" pitchFamily="34" charset="0"/>
              <a:buChar char="•"/>
              <a:defRPr/>
            </a:pPr>
            <a:r>
              <a:rPr lang="it-IT" sz="1000" dirty="0">
                <a:solidFill>
                  <a:schemeClr val="tx1"/>
                </a:solidFill>
                <a:latin typeface="+mn-lt"/>
                <a:ea typeface="Tahoma" charset="0"/>
                <a:cs typeface="Tahoma" charset="0"/>
              </a:rPr>
              <a:t>Il documento, redatto con il GDL 11 in collaborazione con gli altri gdl ASviS, descrive l’andamento dei 17 obiettivi definiti prioritari per rendere le città più sostenibili, in riferimento alle maggiori aree urbane italiane, attraverso un confronto di breve periodo. </a:t>
            </a:r>
          </a:p>
          <a:p>
            <a:pPr marL="718258" lvl="1" indent="-299274" algn="just" defTabSz="957677" eaLnBrk="0" fontAlgn="base" hangingPunct="0">
              <a:spcBef>
                <a:spcPct val="20000"/>
              </a:spcBef>
              <a:spcAft>
                <a:spcPct val="0"/>
              </a:spcAft>
              <a:buFont typeface="Arial" panose="020B0604020202020204" pitchFamily="34" charset="0"/>
              <a:buChar char="•"/>
              <a:defRPr/>
            </a:pPr>
            <a:r>
              <a:rPr lang="it-IT" sz="1000" dirty="0">
                <a:solidFill>
                  <a:schemeClr val="tx1"/>
                </a:solidFill>
                <a:latin typeface="+mn-lt"/>
                <a:ea typeface="Tahoma" charset="0"/>
                <a:cs typeface="Tahoma" charset="0"/>
              </a:rPr>
              <a:t>Adotta gli indicatori Eurostat sul grado di urbanizzazione e analizza la correlazione tra i 17 Obiettivi e i 12 temi prioritari dell’Agenda Urbana Europea. </a:t>
            </a:r>
          </a:p>
          <a:p>
            <a:endParaRPr lang="it-IT" dirty="0"/>
          </a:p>
        </p:txBody>
      </p:sp>
      <p:sp>
        <p:nvSpPr>
          <p:cNvPr id="4" name="Segnaposto numero diapositiva 3"/>
          <p:cNvSpPr>
            <a:spLocks noGrp="1"/>
          </p:cNvSpPr>
          <p:nvPr>
            <p:ph type="sldNum" sz="quarter" idx="5"/>
          </p:nvPr>
        </p:nvSpPr>
        <p:spPr/>
        <p:txBody>
          <a:bodyPr/>
          <a:lstStyle/>
          <a:p>
            <a:fld id="{2423CEFA-FD1E-40F6-B537-5CD22CFB0112}" type="slidenum">
              <a:rPr lang="it-IT" smtClean="0"/>
              <a:t>14</a:t>
            </a:fld>
            <a:endParaRPr lang="it-IT"/>
          </a:p>
        </p:txBody>
      </p:sp>
    </p:spTree>
    <p:extLst>
      <p:ext uri="{BB962C8B-B14F-4D97-AF65-F5344CB8AC3E}">
        <p14:creationId xmlns:p14="http://schemas.microsoft.com/office/powerpoint/2010/main" val="2017283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Venerdì 4 ottobre è stata presentata la quarta edizione del Rapporto ASviS "L'Italia e gli Obiettivi di Sviluppo Sostenibile« con oltre mille persone presenti all’Auditorium di Roma.</a:t>
            </a:r>
          </a:p>
          <a:p>
            <a:r>
              <a:rPr lang="it-IT" dirty="0"/>
              <a:t>L'evento si è svolto alla presenza del Presidente della Repubblica. </a:t>
            </a:r>
          </a:p>
          <a:p>
            <a:r>
              <a:rPr lang="it-IT" dirty="0"/>
              <a:t>Hanno partecipato il Presidente della Camera Roberto Fico, il Ministro dell'Economia e delle Finanze Roberto Gualtieri, il Commissario europeo designato Paolo Gentiloni, oltre a Pierluigi Stefanini ed Enrico Giovannini, rispettivamente Presidente e Portavoce dell'ASviS. </a:t>
            </a:r>
          </a:p>
        </p:txBody>
      </p:sp>
      <p:sp>
        <p:nvSpPr>
          <p:cNvPr id="4" name="Segnaposto numero diapositiva 3"/>
          <p:cNvSpPr>
            <a:spLocks noGrp="1"/>
          </p:cNvSpPr>
          <p:nvPr>
            <p:ph type="sldNum" sz="quarter" idx="5"/>
          </p:nvPr>
        </p:nvSpPr>
        <p:spPr/>
        <p:txBody>
          <a:bodyPr/>
          <a:lstStyle/>
          <a:p>
            <a:fld id="{2423CEFA-FD1E-40F6-B537-5CD22CFB0112}" type="slidenum">
              <a:rPr lang="it-IT" smtClean="0"/>
              <a:t>15</a:t>
            </a:fld>
            <a:endParaRPr lang="it-IT"/>
          </a:p>
        </p:txBody>
      </p:sp>
    </p:spTree>
    <p:extLst>
      <p:ext uri="{BB962C8B-B14F-4D97-AF65-F5344CB8AC3E}">
        <p14:creationId xmlns:p14="http://schemas.microsoft.com/office/powerpoint/2010/main" val="1101291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62826" indent="-162826" defTabSz="868406">
              <a:buFont typeface="Arial" panose="020B0604020202020204" pitchFamily="34" charset="0"/>
              <a:buChar char="•"/>
              <a:defRPr/>
            </a:pPr>
            <a:r>
              <a:rPr lang="it-IT" altLang="it-IT" sz="1100" kern="0" dirty="0">
                <a:solidFill>
                  <a:schemeClr val="tx1"/>
                </a:solidFill>
                <a:latin typeface="+mn-lt"/>
                <a:ea typeface="MS PGothic" panose="020B0600070205080204" pitchFamily="34" charset="-128"/>
              </a:rPr>
              <a:t>La terza edizione nel </a:t>
            </a:r>
            <a:r>
              <a:rPr lang="it-IT" altLang="it-IT" sz="1100" b="1" kern="0" dirty="0">
                <a:solidFill>
                  <a:schemeClr val="tx1"/>
                </a:solidFill>
                <a:latin typeface="+mn-lt"/>
                <a:ea typeface="MS PGothic" panose="020B0600070205080204" pitchFamily="34" charset="-128"/>
              </a:rPr>
              <a:t>2019 ha visto l’organizzazione di 1061 eventi </a:t>
            </a:r>
            <a:r>
              <a:rPr lang="it-IT" altLang="it-IT" sz="1100" kern="0" dirty="0">
                <a:solidFill>
                  <a:schemeClr val="tx1"/>
                </a:solidFill>
                <a:latin typeface="+mn-lt"/>
                <a:ea typeface="MS PGothic" panose="020B0600070205080204" pitchFamily="34" charset="-128"/>
              </a:rPr>
              <a:t>da parte di ASviS con i suoi aderenti e i partener del Festival, assieme a centinaia di organizzatori della </a:t>
            </a:r>
            <a:r>
              <a:rPr lang="it-IT" altLang="it-IT" sz="1100" b="1" kern="0" dirty="0">
                <a:solidFill>
                  <a:schemeClr val="tx1"/>
                </a:solidFill>
                <a:latin typeface="+mn-lt"/>
                <a:ea typeface="MS PGothic" panose="020B0600070205080204" pitchFamily="34" charset="-128"/>
              </a:rPr>
              <a:t>società civile, università, imprese e istituzioni. </a:t>
            </a:r>
          </a:p>
          <a:p>
            <a:pPr marL="162826" indent="-162826" defTabSz="868406">
              <a:buFont typeface="Arial" panose="020B0604020202020204" pitchFamily="34" charset="0"/>
              <a:buChar char="•"/>
              <a:defRPr/>
            </a:pPr>
            <a:r>
              <a:rPr lang="it-IT" altLang="it-IT" sz="1100" kern="0" dirty="0">
                <a:solidFill>
                  <a:schemeClr val="tx1"/>
                </a:solidFill>
                <a:latin typeface="+mn-lt"/>
                <a:ea typeface="MS PGothic" panose="020B0600070205080204" pitchFamily="34" charset="-128"/>
              </a:rPr>
              <a:t>La campagna del Festival ha raggiunto oltre </a:t>
            </a:r>
            <a:r>
              <a:rPr lang="it-IT" altLang="it-IT" sz="1100" b="1" kern="0" dirty="0">
                <a:solidFill>
                  <a:schemeClr val="tx1"/>
                </a:solidFill>
                <a:latin typeface="+mn-lt"/>
                <a:ea typeface="MS PGothic" panose="020B0600070205080204" pitchFamily="34" charset="-128"/>
              </a:rPr>
              <a:t>21 milioni di persone attraverso i social media</a:t>
            </a:r>
            <a:r>
              <a:rPr lang="it-IT" altLang="it-IT" sz="1100" kern="0" dirty="0">
                <a:solidFill>
                  <a:schemeClr val="tx1"/>
                </a:solidFill>
                <a:latin typeface="+mn-lt"/>
                <a:ea typeface="MS PGothic" panose="020B0600070205080204" pitchFamily="34" charset="-128"/>
              </a:rPr>
              <a:t>. Il sito </a:t>
            </a:r>
            <a:r>
              <a:rPr lang="it-IT" altLang="it-IT" sz="1100" kern="0" dirty="0">
                <a:solidFill>
                  <a:schemeClr val="tx1"/>
                </a:solidFill>
                <a:latin typeface="+mn-lt"/>
                <a:ea typeface="MS PGothic" panose="020B0600070205080204" pitchFamily="34" charset="-128"/>
                <a:hlinkClick r:id="rId3">
                  <a:extLst>
                    <a:ext uri="{A12FA001-AC4F-418D-AE19-62706E023703}">
                      <ahyp:hlinkClr xmlns:ahyp="http://schemas.microsoft.com/office/drawing/2018/hyperlinkcolor" val="tx"/>
                    </a:ext>
                  </a:extLst>
                </a:hlinkClick>
              </a:rPr>
              <a:t>festivalsvilupposostenibile.it</a:t>
            </a:r>
            <a:r>
              <a:rPr lang="it-IT" altLang="it-IT" sz="1100" kern="0" dirty="0">
                <a:solidFill>
                  <a:schemeClr val="tx1"/>
                </a:solidFill>
                <a:latin typeface="+mn-lt"/>
                <a:ea typeface="MS PGothic" panose="020B0600070205080204" pitchFamily="34" charset="-128"/>
              </a:rPr>
              <a:t> ha raggiunto oltre </a:t>
            </a:r>
            <a:r>
              <a:rPr lang="it-IT" altLang="it-IT" sz="1100" b="1" kern="0" dirty="0">
                <a:solidFill>
                  <a:schemeClr val="tx1"/>
                </a:solidFill>
                <a:latin typeface="+mn-lt"/>
                <a:ea typeface="MS PGothic" panose="020B0600070205080204" pitchFamily="34" charset="-128"/>
              </a:rPr>
              <a:t>200mila </a:t>
            </a:r>
            <a:r>
              <a:rPr lang="it-IT" altLang="it-IT" sz="1100" kern="0" dirty="0">
                <a:solidFill>
                  <a:schemeClr val="tx1"/>
                </a:solidFill>
                <a:latin typeface="+mn-lt"/>
                <a:ea typeface="MS PGothic" panose="020B0600070205080204" pitchFamily="34" charset="-128"/>
              </a:rPr>
              <a:t>visualizzazioni, e il Festival è stato menzionato in oltre </a:t>
            </a:r>
            <a:r>
              <a:rPr lang="it-IT" altLang="it-IT" sz="1100" b="1" kern="0" dirty="0">
                <a:solidFill>
                  <a:schemeClr val="tx1"/>
                </a:solidFill>
                <a:latin typeface="+mn-lt"/>
                <a:ea typeface="MS PGothic" panose="020B0600070205080204" pitchFamily="34" charset="-128"/>
              </a:rPr>
              <a:t>mille articoli </a:t>
            </a:r>
            <a:r>
              <a:rPr lang="it-IT" altLang="it-IT" sz="1100" kern="0" dirty="0">
                <a:solidFill>
                  <a:schemeClr val="tx1"/>
                </a:solidFill>
                <a:latin typeface="+mn-lt"/>
                <a:ea typeface="MS PGothic" panose="020B0600070205080204" pitchFamily="34" charset="-128"/>
              </a:rPr>
              <a:t>sui media nazionali. La campagna TV istituzionale trasmessa dalla Rai ha avuto una </a:t>
            </a:r>
            <a:r>
              <a:rPr lang="it-IT" altLang="it-IT" sz="1100" b="1" kern="0" dirty="0">
                <a:solidFill>
                  <a:schemeClr val="tx1"/>
                </a:solidFill>
                <a:latin typeface="+mn-lt"/>
                <a:ea typeface="MS PGothic" panose="020B0600070205080204" pitchFamily="34" charset="-128"/>
              </a:rPr>
              <a:t>audience cumulata di oltre cento milioni. </a:t>
            </a:r>
            <a:endParaRPr lang="it-IT" altLang="it-IT" sz="1100" kern="0" dirty="0">
              <a:solidFill>
                <a:schemeClr val="tx1"/>
              </a:solidFill>
              <a:latin typeface="+mn-lt"/>
              <a:ea typeface="MS PGothic" panose="020B0600070205080204" pitchFamily="34" charset="-128"/>
            </a:endParaRPr>
          </a:p>
          <a:p>
            <a:pPr marL="162826" indent="-162826">
              <a:buFont typeface="Arial" panose="020B0604020202020204" pitchFamily="34" charset="0"/>
              <a:buChar char="•"/>
            </a:pPr>
            <a:r>
              <a:rPr lang="it-IT" sz="1100" dirty="0">
                <a:solidFill>
                  <a:schemeClr val="tx1"/>
                </a:solidFill>
                <a:latin typeface="+mn-lt"/>
              </a:rPr>
              <a:t>L’edizione 2020 si terrà dal 20 maggio al 5 giugno</a:t>
            </a:r>
          </a:p>
          <a:p>
            <a:endParaRPr lang="it-IT" dirty="0"/>
          </a:p>
        </p:txBody>
      </p:sp>
      <p:sp>
        <p:nvSpPr>
          <p:cNvPr id="4" name="Segnaposto numero diapositiva 3"/>
          <p:cNvSpPr>
            <a:spLocks noGrp="1"/>
          </p:cNvSpPr>
          <p:nvPr>
            <p:ph type="sldNum" sz="quarter" idx="5"/>
          </p:nvPr>
        </p:nvSpPr>
        <p:spPr/>
        <p:txBody>
          <a:bodyPr/>
          <a:lstStyle/>
          <a:p>
            <a:fld id="{2423CEFA-FD1E-40F6-B537-5CD22CFB0112}" type="slidenum">
              <a:rPr lang="it-IT" smtClean="0"/>
              <a:t>16</a:t>
            </a:fld>
            <a:endParaRPr lang="it-IT"/>
          </a:p>
        </p:txBody>
      </p:sp>
    </p:spTree>
    <p:extLst>
      <p:ext uri="{BB962C8B-B14F-4D97-AF65-F5344CB8AC3E}">
        <p14:creationId xmlns:p14="http://schemas.microsoft.com/office/powerpoint/2010/main" val="1188894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dirty="0"/>
              <a:t>Proposta di elaborazione del gdl su legge 92 (20 agosto 2019 in vigore dal prossimo </a:t>
            </a:r>
            <a:r>
              <a:rPr lang="it-IT" dirty="0" err="1"/>
              <a:t>a.s.</a:t>
            </a:r>
            <a:r>
              <a:rPr lang="it-IT" dirty="0"/>
              <a:t>) relativa alla reintroduzione dell’educazione civica (citata Agenda esplicitamente)</a:t>
            </a:r>
          </a:p>
          <a:p>
            <a:pPr marL="171450" indent="-171450">
              <a:buFont typeface="Arial" panose="020B0604020202020204" pitchFamily="34" charset="0"/>
              <a:buChar char="•"/>
            </a:pPr>
            <a:r>
              <a:rPr lang="it-IT" dirty="0"/>
              <a:t>Mappatura realtà giovanili in contatto con organizzazioni aderenti per loro empowerment</a:t>
            </a:r>
          </a:p>
        </p:txBody>
      </p:sp>
      <p:sp>
        <p:nvSpPr>
          <p:cNvPr id="4" name="Segnaposto numero diapositiva 3"/>
          <p:cNvSpPr>
            <a:spLocks noGrp="1"/>
          </p:cNvSpPr>
          <p:nvPr>
            <p:ph type="sldNum" sz="quarter" idx="5"/>
          </p:nvPr>
        </p:nvSpPr>
        <p:spPr/>
        <p:txBody>
          <a:bodyPr/>
          <a:lstStyle/>
          <a:p>
            <a:fld id="{2423CEFA-FD1E-40F6-B537-5CD22CFB0112}" type="slidenum">
              <a:rPr lang="it-IT" smtClean="0"/>
              <a:t>17</a:t>
            </a:fld>
            <a:endParaRPr lang="it-IT"/>
          </a:p>
        </p:txBody>
      </p:sp>
    </p:spTree>
    <p:extLst>
      <p:ext uri="{BB962C8B-B14F-4D97-AF65-F5344CB8AC3E}">
        <p14:creationId xmlns:p14="http://schemas.microsoft.com/office/powerpoint/2010/main" val="2648167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423CEFA-FD1E-40F6-B537-5CD22CFB0112}" type="slidenum">
              <a:rPr lang="it-IT" smtClean="0"/>
              <a:t>18</a:t>
            </a:fld>
            <a:endParaRPr lang="it-IT"/>
          </a:p>
        </p:txBody>
      </p:sp>
    </p:spTree>
    <p:extLst>
      <p:ext uri="{BB962C8B-B14F-4D97-AF65-F5344CB8AC3E}">
        <p14:creationId xmlns:p14="http://schemas.microsoft.com/office/powerpoint/2010/main" val="4075741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Art. 3 Sviluppo delle competenze e obiettivi di apprendimento </a:t>
            </a:r>
          </a:p>
          <a:p>
            <a:pPr marL="0" indent="0">
              <a:buNone/>
            </a:pPr>
            <a:r>
              <a:rPr lang="it-IT" dirty="0"/>
              <a:t>1. In attuazione dell'articolo 2, con decreto del Ministro dell'istruzione, </a:t>
            </a:r>
            <a:r>
              <a:rPr lang="it-IT" dirty="0" err="1"/>
              <a:t>dell'universita'</a:t>
            </a:r>
            <a:r>
              <a:rPr lang="it-IT" dirty="0"/>
              <a:t> e della ricerca sono definite linee guida per l'insegnamento dell'educazione civica che individuano, ove non </a:t>
            </a:r>
            <a:r>
              <a:rPr lang="it-IT" dirty="0" err="1"/>
              <a:t>gia'</a:t>
            </a:r>
            <a:r>
              <a:rPr lang="it-IT" dirty="0"/>
              <a:t> previsti, specifici traguardi per lo sviluppo delle competenze e obiettivi specifici di apprendimento, in coerenza con le Indicazioni nazionali per il curricolo delle scuole dell'infanzia e del primo ciclo di istruzione, </a:t>
            </a:r>
            <a:r>
              <a:rPr lang="it-IT" dirty="0" err="1"/>
              <a:t>nonche</a:t>
            </a:r>
            <a:r>
              <a:rPr lang="it-IT" dirty="0"/>
              <a:t>' con il documento Indicazioni nazionali e nuovi scenari e con le Indicazioni nazionali per i licei e le linee guida per gli istituti tecnici e professionali vigenti, assumendo a riferimento le seguenti tematiche: </a:t>
            </a:r>
          </a:p>
          <a:p>
            <a:pPr marL="228600" indent="-228600">
              <a:buAutoNum type="alphaLcParenR"/>
            </a:pPr>
            <a:r>
              <a:rPr lang="it-IT" dirty="0"/>
              <a:t>Costituzione, istituzioni dello Stato italiano, dell'Unione europea e degli organismi internazionali; storia della bandiera e dell'inno nazionale; </a:t>
            </a:r>
          </a:p>
          <a:p>
            <a:pPr marL="228600" indent="-228600">
              <a:buAutoNum type="alphaLcParenR"/>
            </a:pPr>
            <a:r>
              <a:rPr lang="it-IT" dirty="0"/>
              <a:t>Agenda 2030 per lo sviluppo sostenibile, adottata dall'Assemblea generale delle Nazioni Unite il 25 settembre 2015; 3 </a:t>
            </a:r>
          </a:p>
          <a:p>
            <a:pPr marL="228600" indent="-228600">
              <a:buAutoNum type="alphaLcParenR"/>
            </a:pPr>
            <a:r>
              <a:rPr lang="it-IT" dirty="0"/>
              <a:t>educazione alla cittadinanza digitale, secondo le disposizioni dell'articolo 5; </a:t>
            </a:r>
          </a:p>
          <a:p>
            <a:pPr marL="228600" indent="-228600">
              <a:buAutoNum type="alphaLcParenR"/>
            </a:pPr>
            <a:r>
              <a:rPr lang="it-IT" dirty="0"/>
              <a:t>elementi fondamentali di diritto, con particolare riguardo al diritto del lavoro; </a:t>
            </a:r>
          </a:p>
          <a:p>
            <a:pPr marL="228600" indent="-228600">
              <a:buAutoNum type="alphaLcParenR"/>
            </a:pPr>
            <a:r>
              <a:rPr lang="it-IT" dirty="0"/>
              <a:t>educazione ambientale, sviluppo eco-sostenibile e tutela del patrimonio ambientale, delle </a:t>
            </a:r>
            <a:r>
              <a:rPr lang="it-IT" dirty="0" err="1"/>
              <a:t>identita'</a:t>
            </a:r>
            <a:r>
              <a:rPr lang="it-IT" dirty="0"/>
              <a:t>, delle produzioni e delle eccellenze territoriali e agroalimentari; </a:t>
            </a:r>
          </a:p>
          <a:p>
            <a:pPr marL="228600" indent="-228600">
              <a:buAutoNum type="alphaLcParenR"/>
            </a:pPr>
            <a:r>
              <a:rPr lang="it-IT" dirty="0"/>
              <a:t>educazione alla </a:t>
            </a:r>
            <a:r>
              <a:rPr lang="it-IT" dirty="0" err="1"/>
              <a:t>legalita'</a:t>
            </a:r>
            <a:r>
              <a:rPr lang="it-IT" dirty="0"/>
              <a:t> e al contrasto delle mafie; </a:t>
            </a:r>
          </a:p>
          <a:p>
            <a:pPr marL="228600" indent="-228600">
              <a:buAutoNum type="alphaLcParenR"/>
            </a:pPr>
            <a:r>
              <a:rPr lang="it-IT" dirty="0"/>
              <a:t>educazione al rispetto e alla valorizzazione del patrimonio culturale e dei beni pubblici comuni; </a:t>
            </a:r>
          </a:p>
          <a:p>
            <a:pPr marL="228600" indent="-228600">
              <a:buAutoNum type="alphaLcParenR"/>
            </a:pPr>
            <a:r>
              <a:rPr lang="it-IT" dirty="0"/>
              <a:t>formazione di base in materia di protezione civile. </a:t>
            </a:r>
          </a:p>
          <a:p>
            <a:pPr marL="0" indent="0">
              <a:buNone/>
            </a:pPr>
            <a:endParaRPr lang="it-IT" dirty="0"/>
          </a:p>
          <a:p>
            <a:pPr marL="0" indent="0">
              <a:buNone/>
            </a:pPr>
            <a:r>
              <a:rPr lang="it-IT" dirty="0"/>
              <a:t>2. Nell'ambito dell'insegnamento trasversale dell'educazione civica sono </a:t>
            </a:r>
            <a:r>
              <a:rPr lang="it-IT" dirty="0" err="1"/>
              <a:t>altresi'</a:t>
            </a:r>
            <a:r>
              <a:rPr lang="it-IT" dirty="0"/>
              <a:t> promosse l'educazione stradale, l'educazione alla salute e al benessere, l'educazione al volontariato e alla cittadinanza attiva. Tutte le azioni sono finalizzate ad alimentare e rafforzare il rispetto nei confronti delle persone, degli animali e della natura.</a:t>
            </a:r>
          </a:p>
        </p:txBody>
      </p:sp>
      <p:sp>
        <p:nvSpPr>
          <p:cNvPr id="4" name="Segnaposto numero diapositiva 3"/>
          <p:cNvSpPr>
            <a:spLocks noGrp="1"/>
          </p:cNvSpPr>
          <p:nvPr>
            <p:ph type="sldNum" sz="quarter" idx="5"/>
          </p:nvPr>
        </p:nvSpPr>
        <p:spPr/>
        <p:txBody>
          <a:bodyPr/>
          <a:lstStyle/>
          <a:p>
            <a:fld id="{2423CEFA-FD1E-40F6-B537-5CD22CFB0112}" type="slidenum">
              <a:rPr lang="it-IT" smtClean="0"/>
              <a:t>23</a:t>
            </a:fld>
            <a:endParaRPr lang="it-IT"/>
          </a:p>
        </p:txBody>
      </p:sp>
    </p:spTree>
    <p:extLst>
      <p:ext uri="{BB962C8B-B14F-4D97-AF65-F5344CB8AC3E}">
        <p14:creationId xmlns:p14="http://schemas.microsoft.com/office/powerpoint/2010/main" val="151001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868406" eaLnBrk="0" fontAlgn="base" hangingPunct="0">
              <a:spcBef>
                <a:spcPct val="20000"/>
              </a:spcBef>
              <a:spcAft>
                <a:spcPct val="0"/>
              </a:spcAft>
              <a:defRPr/>
            </a:pPr>
            <a:r>
              <a:rPr lang="it-IT" altLang="it-IT" sz="1000" dirty="0">
                <a:solidFill>
                  <a:schemeClr val="tx1"/>
                </a:solidFill>
                <a:ea typeface="MS PGothic" panose="020B0600070205080204" pitchFamily="34" charset="-128"/>
                <a:cs typeface="Calibri" panose="020F0502020204030204" pitchFamily="34" charset="0"/>
              </a:rPr>
              <a:t>Problematiche interconnesse…</a:t>
            </a:r>
          </a:p>
          <a:p>
            <a:pPr marL="162826" indent="-162826" defTabSz="868406" eaLnBrk="0" fontAlgn="base" hangingPunct="0">
              <a:spcBef>
                <a:spcPct val="20000"/>
              </a:spcBef>
              <a:spcAft>
                <a:spcPct val="0"/>
              </a:spcAft>
              <a:buFont typeface="Arial" panose="020B0604020202020204" pitchFamily="34" charset="0"/>
              <a:buChar char="•"/>
              <a:defRPr/>
            </a:pPr>
            <a:r>
              <a:rPr lang="it-IT" altLang="it-IT" sz="1000" dirty="0">
                <a:solidFill>
                  <a:schemeClr val="tx1"/>
                </a:solidFill>
                <a:ea typeface="MS PGothic" panose="020B0600070205080204" pitchFamily="34" charset="-128"/>
                <a:cs typeface="Calibri" panose="020F0502020204030204" pitchFamily="34" charset="0"/>
              </a:rPr>
              <a:t>Dinamica demografica</a:t>
            </a:r>
          </a:p>
          <a:p>
            <a:pPr marL="597029" lvl="1" indent="-162826" defTabSz="868406" eaLnBrk="0" fontAlgn="base" hangingPunct="0">
              <a:spcBef>
                <a:spcPct val="20000"/>
              </a:spcBef>
              <a:spcAft>
                <a:spcPct val="0"/>
              </a:spcAft>
              <a:buFont typeface="Arial" panose="020B0604020202020204" pitchFamily="34" charset="0"/>
              <a:buChar char="•"/>
              <a:defRPr/>
            </a:pPr>
            <a:r>
              <a:rPr lang="it-IT" sz="1000" dirty="0">
                <a:solidFill>
                  <a:schemeClr val="tx1"/>
                </a:solidFill>
                <a:ea typeface="MS PGothic" panose="020B0600070205080204" pitchFamily="34" charset="-128"/>
                <a:cs typeface="Calibri" panose="020F0502020204030204" pitchFamily="34" charset="0"/>
              </a:rPr>
              <a:t>Quarant’anni fa il mondo contava 3,5 miliardi di individui. </a:t>
            </a:r>
            <a:r>
              <a:rPr lang="it-IT" sz="1000" b="1" dirty="0">
                <a:solidFill>
                  <a:schemeClr val="tx1"/>
                </a:solidFill>
                <a:ea typeface="MS PGothic" panose="020B0600070205080204" pitchFamily="34" charset="-128"/>
                <a:cs typeface="Calibri" panose="020F0502020204030204" pitchFamily="34" charset="0"/>
              </a:rPr>
              <a:t>Oggi siamo 7,6 miliardi</a:t>
            </a:r>
            <a:r>
              <a:rPr lang="it-IT" sz="1000" dirty="0">
                <a:solidFill>
                  <a:schemeClr val="tx1"/>
                </a:solidFill>
                <a:ea typeface="MS PGothic" panose="020B0600070205080204" pitchFamily="34" charset="-128"/>
                <a:cs typeface="Calibri" panose="020F0502020204030204" pitchFamily="34" charset="0"/>
              </a:rPr>
              <a:t>. Le previsioni dell’Onu dicono che la popolazione sarà di 9 miliardi nel 2050 e di 11 miliardi nel 2100. </a:t>
            </a:r>
          </a:p>
          <a:p>
            <a:pPr marL="597029" lvl="1" indent="-162826" defTabSz="868406" eaLnBrk="0" fontAlgn="base" hangingPunct="0">
              <a:spcBef>
                <a:spcPct val="20000"/>
              </a:spcBef>
              <a:spcAft>
                <a:spcPct val="0"/>
              </a:spcAft>
              <a:buFont typeface="Arial" panose="020B0604020202020204" pitchFamily="34" charset="0"/>
              <a:buChar char="•"/>
              <a:defRPr/>
            </a:pPr>
            <a:r>
              <a:rPr lang="it-IT" sz="1000" dirty="0">
                <a:solidFill>
                  <a:schemeClr val="tx1"/>
                </a:solidFill>
                <a:ea typeface="MS PGothic" panose="020B0600070205080204" pitchFamily="34" charset="-128"/>
                <a:cs typeface="Calibri" panose="020F0502020204030204" pitchFamily="34" charset="0"/>
              </a:rPr>
              <a:t>La crescita è innanzitutto dovuta a </a:t>
            </a:r>
            <a:r>
              <a:rPr lang="it-IT" sz="1000" b="1" dirty="0">
                <a:solidFill>
                  <a:schemeClr val="tx1"/>
                </a:solidFill>
                <a:ea typeface="MS PGothic" panose="020B0600070205080204" pitchFamily="34" charset="-128"/>
                <a:cs typeface="Calibri" panose="020F0502020204030204" pitchFamily="34" charset="0"/>
              </a:rPr>
              <a:t>fattori positivi</a:t>
            </a:r>
            <a:r>
              <a:rPr lang="it-IT" sz="1000" dirty="0">
                <a:solidFill>
                  <a:schemeClr val="tx1"/>
                </a:solidFill>
                <a:ea typeface="MS PGothic" panose="020B0600070205080204" pitchFamily="34" charset="-128"/>
                <a:cs typeface="Calibri" panose="020F0502020204030204" pitchFamily="34" charset="0"/>
              </a:rPr>
              <a:t>: l’abbattimento della mortalità infantile e l’allungamento della vita. </a:t>
            </a:r>
          </a:p>
          <a:p>
            <a:pPr marL="162826" indent="-162826" defTabSz="868406" eaLnBrk="0" fontAlgn="base" hangingPunct="0">
              <a:spcBef>
                <a:spcPct val="20000"/>
              </a:spcBef>
              <a:spcAft>
                <a:spcPct val="0"/>
              </a:spcAft>
              <a:buFont typeface="Arial" panose="020B0604020202020204" pitchFamily="34" charset="0"/>
              <a:buChar char="•"/>
              <a:defRPr/>
            </a:pPr>
            <a:r>
              <a:rPr lang="it-IT" altLang="it-IT" sz="1000" dirty="0">
                <a:solidFill>
                  <a:schemeClr val="tx1"/>
                </a:solidFill>
                <a:ea typeface="MS PGothic" panose="020B0600070205080204" pitchFamily="34" charset="-128"/>
                <a:cs typeface="Calibri" panose="020F0502020204030204" pitchFamily="34" charset="0"/>
              </a:rPr>
              <a:t>La popolazione è sempre più </a:t>
            </a:r>
            <a:r>
              <a:rPr lang="it-IT" altLang="it-IT" sz="1000" dirty="0" err="1">
                <a:solidFill>
                  <a:schemeClr val="tx1"/>
                </a:solidFill>
                <a:ea typeface="MS PGothic" panose="020B0600070205080204" pitchFamily="34" charset="-128"/>
                <a:cs typeface="Calibri" panose="020F0502020204030204" pitchFamily="34" charset="0"/>
              </a:rPr>
              <a:t>ubanizzata</a:t>
            </a:r>
            <a:endParaRPr lang="it-IT" altLang="it-IT" sz="1000" dirty="0">
              <a:solidFill>
                <a:schemeClr val="tx1"/>
              </a:solidFill>
              <a:ea typeface="MS PGothic" panose="020B0600070205080204" pitchFamily="34" charset="-128"/>
              <a:cs typeface="Calibri" panose="020F0502020204030204" pitchFamily="34" charset="0"/>
            </a:endParaRPr>
          </a:p>
          <a:p>
            <a:pPr marL="597029" lvl="1" indent="-162826" defTabSz="868406" eaLnBrk="0" fontAlgn="base" hangingPunct="0">
              <a:spcBef>
                <a:spcPct val="20000"/>
              </a:spcBef>
              <a:spcAft>
                <a:spcPct val="0"/>
              </a:spcAft>
              <a:buFont typeface="Arial" panose="020B0604020202020204" pitchFamily="34" charset="0"/>
              <a:buChar char="•"/>
              <a:defRPr/>
            </a:pPr>
            <a:r>
              <a:rPr lang="it-IT" sz="1000" dirty="0">
                <a:solidFill>
                  <a:schemeClr val="tx1"/>
                </a:solidFill>
                <a:ea typeface="MS PGothic" panose="020B0600070205080204" pitchFamily="34" charset="-128"/>
                <a:cs typeface="Calibri" panose="020F0502020204030204" pitchFamily="34" charset="0"/>
              </a:rPr>
              <a:t>Già oggi più della metà della popolazione mondiale vive nelle </a:t>
            </a:r>
            <a:r>
              <a:rPr lang="it-IT" sz="1000" b="1" dirty="0">
                <a:solidFill>
                  <a:schemeClr val="tx1"/>
                </a:solidFill>
                <a:ea typeface="MS PGothic" panose="020B0600070205080204" pitchFamily="34" charset="-128"/>
                <a:cs typeface="Calibri" panose="020F0502020204030204" pitchFamily="34" charset="0"/>
              </a:rPr>
              <a:t>città</a:t>
            </a:r>
            <a:r>
              <a:rPr lang="it-IT" sz="1000" dirty="0">
                <a:solidFill>
                  <a:schemeClr val="tx1"/>
                </a:solidFill>
                <a:ea typeface="MS PGothic" panose="020B0600070205080204" pitchFamily="34" charset="-128"/>
                <a:cs typeface="Calibri" panose="020F0502020204030204" pitchFamily="34" charset="0"/>
              </a:rPr>
              <a:t>. Nel 2050 saranno </a:t>
            </a:r>
            <a:r>
              <a:rPr lang="it-IT" sz="1000" b="1" dirty="0">
                <a:solidFill>
                  <a:schemeClr val="tx1"/>
                </a:solidFill>
                <a:ea typeface="MS PGothic" panose="020B0600070205080204" pitchFamily="34" charset="-128"/>
                <a:cs typeface="Calibri" panose="020F0502020204030204" pitchFamily="34" charset="0"/>
              </a:rPr>
              <a:t>tre quarti</a:t>
            </a:r>
            <a:r>
              <a:rPr lang="it-IT" sz="1000" dirty="0">
                <a:solidFill>
                  <a:schemeClr val="tx1"/>
                </a:solidFill>
                <a:ea typeface="MS PGothic" panose="020B0600070205080204" pitchFamily="34" charset="-128"/>
                <a:cs typeface="Calibri" panose="020F0502020204030204" pitchFamily="34" charset="0"/>
              </a:rPr>
              <a:t>. </a:t>
            </a:r>
          </a:p>
          <a:p>
            <a:pPr marL="597029" lvl="1" indent="-162826" defTabSz="868406" eaLnBrk="0" fontAlgn="base" hangingPunct="0">
              <a:spcBef>
                <a:spcPct val="20000"/>
              </a:spcBef>
              <a:spcAft>
                <a:spcPct val="0"/>
              </a:spcAft>
              <a:buFont typeface="Arial" panose="020B0604020202020204" pitchFamily="34" charset="0"/>
              <a:buChar char="•"/>
              <a:defRPr/>
            </a:pPr>
            <a:r>
              <a:rPr lang="it-IT" sz="1000" dirty="0">
                <a:solidFill>
                  <a:schemeClr val="tx1"/>
                </a:solidFill>
                <a:ea typeface="MS PGothic" panose="020B0600070205080204" pitchFamily="34" charset="-128"/>
                <a:cs typeface="Calibri" panose="020F0502020204030204" pitchFamily="34" charset="0"/>
              </a:rPr>
              <a:t>Le </a:t>
            </a:r>
            <a:r>
              <a:rPr lang="it-IT" sz="1000" b="1" dirty="0">
                <a:solidFill>
                  <a:schemeClr val="tx1"/>
                </a:solidFill>
                <a:ea typeface="MS PGothic" panose="020B0600070205080204" pitchFamily="34" charset="-128"/>
                <a:cs typeface="Calibri" panose="020F0502020204030204" pitchFamily="34" charset="0"/>
              </a:rPr>
              <a:t>megalopoli</a:t>
            </a:r>
            <a:r>
              <a:rPr lang="it-IT" sz="1000" dirty="0">
                <a:solidFill>
                  <a:schemeClr val="tx1"/>
                </a:solidFill>
                <a:ea typeface="MS PGothic" panose="020B0600070205080204" pitchFamily="34" charset="-128"/>
                <a:cs typeface="Calibri" panose="020F0502020204030204" pitchFamily="34" charset="0"/>
              </a:rPr>
              <a:t>, con popolazione oltre i dieci milioni di abitanti, nel 1968 erano tre:  New York, Shangai e Tokyo. </a:t>
            </a:r>
            <a:r>
              <a:rPr lang="it-IT" sz="1000" b="1" dirty="0">
                <a:solidFill>
                  <a:schemeClr val="tx1"/>
                </a:solidFill>
                <a:ea typeface="MS PGothic" panose="020B0600070205080204" pitchFamily="34" charset="-128"/>
                <a:cs typeface="Calibri" panose="020F0502020204030204" pitchFamily="34" charset="0"/>
              </a:rPr>
              <a:t>Oggi sono 22</a:t>
            </a:r>
            <a:r>
              <a:rPr lang="it-IT" sz="1000" dirty="0">
                <a:solidFill>
                  <a:schemeClr val="tx1"/>
                </a:solidFill>
                <a:ea typeface="MS PGothic" panose="020B0600070205080204" pitchFamily="34" charset="-128"/>
                <a:cs typeface="Calibri" panose="020F0502020204030204" pitchFamily="34" charset="0"/>
              </a:rPr>
              <a:t>. </a:t>
            </a:r>
          </a:p>
          <a:p>
            <a:pPr marL="597029" lvl="1" indent="-162826" defTabSz="868406" eaLnBrk="0" fontAlgn="base" hangingPunct="0">
              <a:spcBef>
                <a:spcPct val="20000"/>
              </a:spcBef>
              <a:spcAft>
                <a:spcPct val="0"/>
              </a:spcAft>
              <a:buFont typeface="Arial" panose="020B0604020202020204" pitchFamily="34" charset="0"/>
              <a:buChar char="•"/>
              <a:defRPr/>
            </a:pPr>
            <a:r>
              <a:rPr lang="it-IT" sz="1000" dirty="0">
                <a:solidFill>
                  <a:schemeClr val="tx1"/>
                </a:solidFill>
                <a:ea typeface="MS PGothic" panose="020B0600070205080204" pitchFamily="34" charset="-128"/>
                <a:cs typeface="Calibri" panose="020F0502020204030204" pitchFamily="34" charset="0"/>
              </a:rPr>
              <a:t>Spesso però, soprattutto nei paesi in via di sviluppo, ci sono gigantesche </a:t>
            </a:r>
            <a:r>
              <a:rPr lang="it-IT" sz="1000" b="1" dirty="0">
                <a:solidFill>
                  <a:schemeClr val="tx1"/>
                </a:solidFill>
                <a:ea typeface="MS PGothic" panose="020B0600070205080204" pitchFamily="34" charset="-128"/>
                <a:cs typeface="Calibri" panose="020F0502020204030204" pitchFamily="34" charset="0"/>
              </a:rPr>
              <a:t>periferie</a:t>
            </a:r>
            <a:r>
              <a:rPr lang="it-IT" sz="1000" dirty="0">
                <a:solidFill>
                  <a:schemeClr val="tx1"/>
                </a:solidFill>
                <a:ea typeface="MS PGothic" panose="020B0600070205080204" pitchFamily="34" charset="-128"/>
                <a:cs typeface="Calibri" panose="020F0502020204030204" pitchFamily="34" charset="0"/>
              </a:rPr>
              <a:t> povere di servizi dove si vive in povertà assoluta. </a:t>
            </a:r>
          </a:p>
          <a:p>
            <a:pPr marL="162826" indent="-162826" defTabSz="868406" eaLnBrk="0" fontAlgn="base" hangingPunct="0">
              <a:spcBef>
                <a:spcPct val="20000"/>
              </a:spcBef>
              <a:spcAft>
                <a:spcPct val="0"/>
              </a:spcAft>
              <a:buFont typeface="Arial" panose="020B0604020202020204" pitchFamily="34" charset="0"/>
              <a:buChar char="•"/>
              <a:defRPr/>
            </a:pPr>
            <a:r>
              <a:rPr lang="it-IT" altLang="it-IT" sz="1000" dirty="0">
                <a:solidFill>
                  <a:schemeClr val="tx1"/>
                </a:solidFill>
                <a:cs typeface="Calibri" panose="020F0502020204030204" pitchFamily="34" charset="0"/>
              </a:rPr>
              <a:t>C</a:t>
            </a:r>
            <a:r>
              <a:rPr lang="it-IT" altLang="it-IT" sz="1000" dirty="0" err="1">
                <a:solidFill>
                  <a:schemeClr val="tx1"/>
                </a:solidFill>
                <a:ea typeface="MS PGothic" panose="020B0600070205080204" pitchFamily="34" charset="-128"/>
                <a:cs typeface="Calibri" panose="020F0502020204030204" pitchFamily="34" charset="0"/>
              </a:rPr>
              <a:t>onsumi</a:t>
            </a:r>
            <a:r>
              <a:rPr lang="it-IT" altLang="it-IT" sz="1000" dirty="0">
                <a:solidFill>
                  <a:schemeClr val="tx1"/>
                </a:solidFill>
                <a:ea typeface="MS PGothic" panose="020B0600070205080204" pitchFamily="34" charset="-128"/>
                <a:cs typeface="Calibri" panose="020F0502020204030204" pitchFamily="34" charset="0"/>
              </a:rPr>
              <a:t> e impatto sul Pianeta</a:t>
            </a:r>
          </a:p>
          <a:p>
            <a:pPr marL="597029" lvl="1" indent="-162826" defTabSz="868406" eaLnBrk="0" fontAlgn="base" hangingPunct="0">
              <a:spcBef>
                <a:spcPct val="20000"/>
              </a:spcBef>
              <a:spcAft>
                <a:spcPct val="0"/>
              </a:spcAft>
              <a:buFont typeface="Arial" panose="020B0604020202020204" pitchFamily="34" charset="0"/>
              <a:buChar char="•"/>
              <a:defRPr/>
            </a:pPr>
            <a:r>
              <a:rPr lang="it-IT" sz="1000" dirty="0">
                <a:solidFill>
                  <a:schemeClr val="tx1"/>
                </a:solidFill>
                <a:ea typeface="MS PGothic" panose="020B0600070205080204" pitchFamily="34" charset="-128"/>
                <a:cs typeface="Calibri" panose="020F0502020204030204" pitchFamily="34" charset="0"/>
              </a:rPr>
              <a:t>La classe media attualmente composta da 1,8 miliardi di persone, tra 20 anni ne conterà 4,8 miliardi.</a:t>
            </a:r>
          </a:p>
          <a:p>
            <a:pPr marL="597029" lvl="1" indent="-162826" defTabSz="868406" eaLnBrk="0" fontAlgn="base" hangingPunct="0">
              <a:spcBef>
                <a:spcPct val="20000"/>
              </a:spcBef>
              <a:spcAft>
                <a:spcPct val="0"/>
              </a:spcAft>
              <a:buFont typeface="Arial" panose="020B0604020202020204" pitchFamily="34" charset="0"/>
              <a:buChar char="•"/>
              <a:defRPr/>
            </a:pPr>
            <a:r>
              <a:rPr lang="it-IT" sz="1000" dirty="0">
                <a:solidFill>
                  <a:schemeClr val="tx1"/>
                </a:solidFill>
                <a:ea typeface="MS PGothic" panose="020B0600070205080204" pitchFamily="34" charset="-128"/>
                <a:cs typeface="Calibri" panose="020F0502020204030204" pitchFamily="34" charset="0"/>
              </a:rPr>
              <a:t>Tre miliardi di persone in più che vorranno consumi simili ai nostri: carne, frigo, auto ecc.</a:t>
            </a:r>
          </a:p>
          <a:p>
            <a:pPr marL="597029" lvl="1" indent="-162826" defTabSz="868406" eaLnBrk="0" fontAlgn="base" hangingPunct="0">
              <a:spcBef>
                <a:spcPct val="20000"/>
              </a:spcBef>
              <a:spcAft>
                <a:spcPct val="0"/>
              </a:spcAft>
              <a:buFont typeface="Arial" panose="020B0604020202020204" pitchFamily="34" charset="0"/>
              <a:buChar char="•"/>
              <a:defRPr/>
            </a:pPr>
            <a:r>
              <a:rPr lang="it-IT" sz="1000" dirty="0">
                <a:solidFill>
                  <a:schemeClr val="tx1"/>
                </a:solidFill>
                <a:ea typeface="MS PGothic" panose="020B0600070205080204" pitchFamily="34" charset="-128"/>
                <a:cs typeface="Calibri" panose="020F0502020204030204" pitchFamily="34" charset="0"/>
              </a:rPr>
              <a:t>Già adesso, ci dice </a:t>
            </a:r>
            <a:r>
              <a:rPr lang="it-IT" sz="1000" b="1" dirty="0">
                <a:solidFill>
                  <a:schemeClr val="tx1"/>
                </a:solidFill>
                <a:ea typeface="MS PGothic" panose="020B0600070205080204" pitchFamily="34" charset="-128"/>
                <a:cs typeface="Calibri" panose="020F0502020204030204" pitchFamily="34" charset="0"/>
                <a:hlinkClick r:id="rId3">
                  <a:extLst>
                    <a:ext uri="{A12FA001-AC4F-418D-AE19-62706E023703}">
                      <ahyp:hlinkClr xmlns:ahyp="http://schemas.microsoft.com/office/drawing/2018/hyperlinkcolor" val="tx"/>
                    </a:ext>
                  </a:extLst>
                </a:hlinkClick>
              </a:rPr>
              <a:t>l’Earth </a:t>
            </a:r>
            <a:r>
              <a:rPr lang="it-IT" sz="1000" b="1" dirty="0" err="1">
                <a:solidFill>
                  <a:schemeClr val="tx1"/>
                </a:solidFill>
                <a:ea typeface="MS PGothic" panose="020B0600070205080204" pitchFamily="34" charset="-128"/>
                <a:cs typeface="Calibri" panose="020F0502020204030204" pitchFamily="34" charset="0"/>
                <a:hlinkClick r:id="rId3">
                  <a:extLst>
                    <a:ext uri="{A12FA001-AC4F-418D-AE19-62706E023703}">
                      <ahyp:hlinkClr xmlns:ahyp="http://schemas.microsoft.com/office/drawing/2018/hyperlinkcolor" val="tx"/>
                    </a:ext>
                  </a:extLst>
                </a:hlinkClick>
              </a:rPr>
              <a:t>Overshoot</a:t>
            </a:r>
            <a:r>
              <a:rPr lang="it-IT" sz="1000" b="1" dirty="0">
                <a:solidFill>
                  <a:schemeClr val="tx1"/>
                </a:solidFill>
                <a:ea typeface="MS PGothic" panose="020B0600070205080204" pitchFamily="34" charset="-128"/>
                <a:cs typeface="Calibri" panose="020F0502020204030204" pitchFamily="34" charset="0"/>
                <a:hlinkClick r:id="rId3">
                  <a:extLst>
                    <a:ext uri="{A12FA001-AC4F-418D-AE19-62706E023703}">
                      <ahyp:hlinkClr xmlns:ahyp="http://schemas.microsoft.com/office/drawing/2018/hyperlinkcolor" val="tx"/>
                    </a:ext>
                  </a:extLst>
                </a:hlinkClick>
              </a:rPr>
              <a:t> Day</a:t>
            </a:r>
            <a:r>
              <a:rPr lang="it-IT" sz="1000" dirty="0">
                <a:solidFill>
                  <a:schemeClr val="tx1"/>
                </a:solidFill>
                <a:ea typeface="MS PGothic" panose="020B0600070205080204" pitchFamily="34" charset="-128"/>
                <a:cs typeface="Calibri" panose="020F0502020204030204" pitchFamily="34" charset="0"/>
              </a:rPr>
              <a:t>, consumiamo le risorse prodotte annualmente da un Pianeta e mezzo. </a:t>
            </a:r>
            <a:r>
              <a:rPr lang="it-IT" sz="1000" dirty="0">
                <a:solidFill>
                  <a:schemeClr val="tx1"/>
                </a:solidFill>
              </a:rPr>
              <a:t>Il 29 luglio 2019 siamo entrati ufficialmente in debito con il Pianeta. Con 5 mesi d'anticipo, abbiamo esaurito le risorse naturali che la Terra aveva prodotto per l'intero anno, e da qui a fine 2019 vivremo a debito, consumando capitale naturale destinato a generazioni future.. (Italia: 15 maggio)</a:t>
            </a:r>
            <a:endParaRPr lang="it-IT" sz="1000" dirty="0">
              <a:solidFill>
                <a:schemeClr val="tx1"/>
              </a:solidFill>
              <a:ea typeface="MS PGothic" panose="020B0600070205080204" pitchFamily="34" charset="-128"/>
              <a:cs typeface="Calibri" panose="020F0502020204030204" pitchFamily="34" charset="0"/>
            </a:endParaRPr>
          </a:p>
          <a:p>
            <a:pPr marL="162826" indent="-162826" defTabSz="868406" eaLnBrk="0" fontAlgn="base" hangingPunct="0">
              <a:spcBef>
                <a:spcPct val="20000"/>
              </a:spcBef>
              <a:spcAft>
                <a:spcPct val="0"/>
              </a:spcAft>
              <a:buFont typeface="Arial" panose="020B0604020202020204" pitchFamily="34" charset="0"/>
              <a:buChar char="•"/>
              <a:defRPr/>
            </a:pPr>
            <a:r>
              <a:rPr lang="it-IT" altLang="it-IT" sz="1000" dirty="0">
                <a:solidFill>
                  <a:schemeClr val="tx1"/>
                </a:solidFill>
                <a:ea typeface="MS PGothic" panose="020B0600070205080204" pitchFamily="34" charset="-128"/>
                <a:cs typeface="Calibri" panose="020F0502020204030204" pitchFamily="34" charset="0"/>
              </a:rPr>
              <a:t>La politica e la crisi dei rapporti internazionali</a:t>
            </a:r>
          </a:p>
          <a:p>
            <a:pPr marL="597029" lvl="1" indent="-162826" defTabSz="868406" eaLnBrk="0" fontAlgn="base" hangingPunct="0">
              <a:spcBef>
                <a:spcPct val="20000"/>
              </a:spcBef>
              <a:spcAft>
                <a:spcPct val="0"/>
              </a:spcAft>
              <a:buFont typeface="Arial" panose="020B0604020202020204" pitchFamily="34" charset="0"/>
              <a:buChar char="•"/>
              <a:defRPr/>
            </a:pPr>
            <a:r>
              <a:rPr lang="it-IT" sz="1000" dirty="0">
                <a:solidFill>
                  <a:schemeClr val="tx1"/>
                </a:solidFill>
                <a:ea typeface="MS PGothic" panose="020B0600070205080204" pitchFamily="34" charset="-128"/>
                <a:cs typeface="Calibri" panose="020F0502020204030204" pitchFamily="34" charset="0"/>
              </a:rPr>
              <a:t>Gli impegni presi a </a:t>
            </a:r>
            <a:r>
              <a:rPr lang="it-IT" sz="1000" b="1" dirty="0">
                <a:solidFill>
                  <a:schemeClr val="tx1"/>
                </a:solidFill>
                <a:ea typeface="MS PGothic" panose="020B0600070205080204" pitchFamily="34" charset="-128"/>
                <a:cs typeface="Calibri" panose="020F0502020204030204" pitchFamily="34" charset="0"/>
              </a:rPr>
              <a:t>Parigi</a:t>
            </a:r>
            <a:r>
              <a:rPr lang="it-IT" sz="1000" dirty="0">
                <a:solidFill>
                  <a:schemeClr val="tx1"/>
                </a:solidFill>
                <a:ea typeface="MS PGothic" panose="020B0600070205080204" pitchFamily="34" charset="-128"/>
                <a:cs typeface="Calibri" panose="020F0502020204030204" pitchFamily="34" charset="0"/>
              </a:rPr>
              <a:t> non bastano per mantenere entro i 2° il riscaldamento medio della Terra.</a:t>
            </a:r>
          </a:p>
          <a:p>
            <a:pPr marL="597029" lvl="1" indent="-162826" defTabSz="868406" eaLnBrk="0" fontAlgn="base" hangingPunct="0">
              <a:spcBef>
                <a:spcPct val="20000"/>
              </a:spcBef>
              <a:spcAft>
                <a:spcPct val="0"/>
              </a:spcAft>
              <a:buFont typeface="Arial" panose="020B0604020202020204" pitchFamily="34" charset="0"/>
              <a:buChar char="•"/>
              <a:defRPr/>
            </a:pPr>
            <a:r>
              <a:rPr lang="it-IT" sz="1000" dirty="0">
                <a:solidFill>
                  <a:schemeClr val="tx1"/>
                </a:solidFill>
                <a:ea typeface="MS PGothic" panose="020B0600070205080204" pitchFamily="34" charset="-128"/>
                <a:cs typeface="Calibri" panose="020F0502020204030204" pitchFamily="34" charset="0"/>
              </a:rPr>
              <a:t>Il </a:t>
            </a:r>
            <a:r>
              <a:rPr lang="it-IT" sz="1000" b="1" dirty="0">
                <a:solidFill>
                  <a:schemeClr val="tx1"/>
                </a:solidFill>
                <a:ea typeface="MS PGothic" panose="020B0600070205080204" pitchFamily="34" charset="-128"/>
                <a:cs typeface="Calibri" panose="020F0502020204030204" pitchFamily="34" charset="0"/>
              </a:rPr>
              <a:t>riscaldamento</a:t>
            </a:r>
            <a:r>
              <a:rPr lang="it-IT" sz="1000" dirty="0">
                <a:solidFill>
                  <a:schemeClr val="tx1"/>
                </a:solidFill>
                <a:ea typeface="MS PGothic" panose="020B0600070205080204" pitchFamily="34" charset="-128"/>
                <a:cs typeface="Calibri" panose="020F0502020204030204" pitchFamily="34" charset="0"/>
              </a:rPr>
              <a:t> intensifica i </a:t>
            </a:r>
            <a:r>
              <a:rPr lang="it-IT" sz="1000" b="1" dirty="0">
                <a:solidFill>
                  <a:schemeClr val="tx1"/>
                </a:solidFill>
                <a:ea typeface="MS PGothic" panose="020B0600070205080204" pitchFamily="34" charset="-128"/>
                <a:cs typeface="Calibri" panose="020F0502020204030204" pitchFamily="34" charset="0"/>
              </a:rPr>
              <a:t>fenomeni meteorologici estremi </a:t>
            </a:r>
            <a:r>
              <a:rPr lang="it-IT" sz="1000" dirty="0">
                <a:solidFill>
                  <a:schemeClr val="tx1"/>
                </a:solidFill>
                <a:ea typeface="MS PGothic" panose="020B0600070205080204" pitchFamily="34" charset="-128"/>
                <a:cs typeface="Calibri" panose="020F0502020204030204" pitchFamily="34" charset="0"/>
              </a:rPr>
              <a:t>(alluvioni, tornado), provoca lo scioglimento dei ghiacci e l’aumento dei mari, rende aride vaste aree dell’Africa, ma con effetti anche in Italia, che sarà investita più pesantemente di altre regioni europee: basti pensare alle notizie degli ultimi giorni da </a:t>
            </a:r>
            <a:r>
              <a:rPr lang="it-IT" sz="1000" b="1" dirty="0">
                <a:solidFill>
                  <a:schemeClr val="tx1"/>
                </a:solidFill>
                <a:ea typeface="MS PGothic" panose="020B0600070205080204" pitchFamily="34" charset="-128"/>
                <a:cs typeface="Calibri" panose="020F0502020204030204" pitchFamily="34" charset="0"/>
              </a:rPr>
              <a:t>Matera e Venezia</a:t>
            </a:r>
            <a:r>
              <a:rPr lang="it-IT" sz="1000" dirty="0">
                <a:solidFill>
                  <a:schemeClr val="tx1"/>
                </a:solidFill>
                <a:ea typeface="MS PGothic" panose="020B0600070205080204" pitchFamily="34" charset="-128"/>
                <a:cs typeface="Calibri" panose="020F0502020204030204" pitchFamily="34" charset="0"/>
              </a:rPr>
              <a:t>…</a:t>
            </a:r>
          </a:p>
          <a:p>
            <a:pPr marL="162826" indent="-162826" defTabSz="868406" eaLnBrk="0" fontAlgn="base" hangingPunct="0">
              <a:spcBef>
                <a:spcPct val="20000"/>
              </a:spcBef>
              <a:spcAft>
                <a:spcPct val="0"/>
              </a:spcAft>
              <a:buFont typeface="Arial" panose="020B0604020202020204" pitchFamily="34" charset="0"/>
              <a:buChar char="•"/>
              <a:defRPr/>
            </a:pPr>
            <a:r>
              <a:rPr lang="it-IT" altLang="it-IT" sz="1000" dirty="0">
                <a:solidFill>
                  <a:schemeClr val="tx1"/>
                </a:solidFill>
                <a:ea typeface="MS PGothic" panose="020B0600070205080204" pitchFamily="34" charset="-128"/>
                <a:cs typeface="Calibri" panose="020F0502020204030204" pitchFamily="34" charset="0"/>
              </a:rPr>
              <a:t>Economia, diseguaglianze e migrazioni</a:t>
            </a:r>
            <a:endParaRPr lang="it-IT" sz="1000" dirty="0">
              <a:solidFill>
                <a:schemeClr val="tx1"/>
              </a:solidFill>
              <a:ea typeface="MS PGothic" panose="020B0600070205080204" pitchFamily="34" charset="-128"/>
              <a:cs typeface="Calibri" panose="020F0502020204030204" pitchFamily="34" charset="0"/>
            </a:endParaRPr>
          </a:p>
          <a:p>
            <a:pPr marL="597029" lvl="1" indent="-162826" defTabSz="868406" eaLnBrk="0" fontAlgn="base" hangingPunct="0">
              <a:spcBef>
                <a:spcPct val="20000"/>
              </a:spcBef>
              <a:spcAft>
                <a:spcPct val="0"/>
              </a:spcAft>
              <a:buFont typeface="Arial" panose="020B0604020202020204" pitchFamily="34" charset="0"/>
              <a:buChar char="•"/>
              <a:defRPr/>
            </a:pPr>
            <a:r>
              <a:rPr lang="it-IT" sz="1000" dirty="0">
                <a:solidFill>
                  <a:schemeClr val="tx1"/>
                </a:solidFill>
              </a:rPr>
              <a:t>Povertà e violenza mettono in moto le migrazioni </a:t>
            </a:r>
          </a:p>
          <a:p>
            <a:pPr marL="597029" lvl="1" indent="-162826" defTabSz="868406" eaLnBrk="0" fontAlgn="base" hangingPunct="0">
              <a:spcBef>
                <a:spcPct val="20000"/>
              </a:spcBef>
              <a:spcAft>
                <a:spcPct val="0"/>
              </a:spcAft>
              <a:buFont typeface="Arial" panose="020B0604020202020204" pitchFamily="34" charset="0"/>
              <a:buChar char="•"/>
              <a:defRPr/>
            </a:pPr>
            <a:r>
              <a:rPr lang="it-IT" sz="1000" dirty="0">
                <a:solidFill>
                  <a:schemeClr val="tx1"/>
                </a:solidFill>
              </a:rPr>
              <a:t>I </a:t>
            </a:r>
            <a:r>
              <a:rPr lang="it-IT" sz="1000" dirty="0">
                <a:solidFill>
                  <a:schemeClr val="tx1"/>
                </a:solidFill>
                <a:ea typeface="MS PGothic" panose="020B0600070205080204" pitchFamily="34" charset="-128"/>
                <a:cs typeface="Calibri" panose="020F0502020204030204" pitchFamily="34" charset="0"/>
              </a:rPr>
              <a:t>“</a:t>
            </a:r>
            <a:r>
              <a:rPr lang="it-IT" sz="1000" b="1" dirty="0">
                <a:solidFill>
                  <a:schemeClr val="tx1"/>
                </a:solidFill>
                <a:ea typeface="MS PGothic" panose="020B0600070205080204" pitchFamily="34" charset="-128"/>
                <a:cs typeface="Calibri" panose="020F0502020204030204" pitchFamily="34" charset="0"/>
              </a:rPr>
              <a:t>migranti climatici</a:t>
            </a:r>
            <a:r>
              <a:rPr lang="it-IT" sz="1000" dirty="0">
                <a:solidFill>
                  <a:schemeClr val="tx1"/>
                </a:solidFill>
                <a:ea typeface="MS PGothic" panose="020B0600070205080204" pitchFamily="34" charset="-128"/>
                <a:cs typeface="Calibri" panose="020F0502020204030204" pitchFamily="34" charset="0"/>
              </a:rPr>
              <a:t>”, </a:t>
            </a:r>
            <a:r>
              <a:rPr lang="it-IT" sz="1000" b="1" dirty="0">
                <a:solidFill>
                  <a:schemeClr val="tx1"/>
                </a:solidFill>
              </a:rPr>
              <a:t>persone che lasceranno il proprio luogo di origine per circostanze ambientali</a:t>
            </a:r>
            <a:r>
              <a:rPr lang="it-IT" sz="1000" dirty="0">
                <a:solidFill>
                  <a:schemeClr val="tx1"/>
                </a:solidFill>
              </a:rPr>
              <a:t>, sono già 200milioni e aumenteranno: questo fenomeno sarà determinato anche da una lunga serie di fattori aggiuntivi, prima fra tutte la </a:t>
            </a:r>
            <a:r>
              <a:rPr lang="it-IT" sz="1000" b="1" dirty="0">
                <a:solidFill>
                  <a:schemeClr val="tx1"/>
                </a:solidFill>
              </a:rPr>
              <a:t>risposta dei governi locali </a:t>
            </a:r>
            <a:r>
              <a:rPr lang="it-IT" sz="1000" dirty="0">
                <a:solidFill>
                  <a:schemeClr val="tx1"/>
                </a:solidFill>
              </a:rPr>
              <a:t>all’emergenza, ma anche dalla </a:t>
            </a:r>
            <a:r>
              <a:rPr lang="it-IT" sz="1000" b="1" dirty="0">
                <a:solidFill>
                  <a:schemeClr val="tx1"/>
                </a:solidFill>
              </a:rPr>
              <a:t>facilità con cui sarà possibile spostarsi </a:t>
            </a:r>
            <a:r>
              <a:rPr lang="it-IT" sz="1000" dirty="0">
                <a:solidFill>
                  <a:schemeClr val="tx1"/>
                </a:solidFill>
              </a:rPr>
              <a:t>per questo genere di fenomeni, dal punto di vista legale.</a:t>
            </a:r>
            <a:endParaRPr lang="it-IT" altLang="it-IT" sz="1000" dirty="0">
              <a:solidFill>
                <a:schemeClr val="tx1"/>
              </a:solidFill>
              <a:ea typeface="MS PGothic" panose="020B0600070205080204" pitchFamily="34" charset="-128"/>
              <a:cs typeface="Calibri" panose="020F0502020204030204" pitchFamily="34" charset="0"/>
            </a:endParaRPr>
          </a:p>
        </p:txBody>
      </p:sp>
      <p:sp>
        <p:nvSpPr>
          <p:cNvPr id="4" name="Segnaposto numero diapositiva 3"/>
          <p:cNvSpPr>
            <a:spLocks noGrp="1"/>
          </p:cNvSpPr>
          <p:nvPr>
            <p:ph type="sldNum" sz="quarter" idx="5"/>
          </p:nvPr>
        </p:nvSpPr>
        <p:spPr/>
        <p:txBody>
          <a:bodyPr/>
          <a:lstStyle/>
          <a:p>
            <a:fld id="{2423CEFA-FD1E-40F6-B537-5CD22CFB0112}" type="slidenum">
              <a:rPr lang="it-IT" smtClean="0"/>
              <a:t>2</a:t>
            </a:fld>
            <a:endParaRPr lang="it-IT"/>
          </a:p>
        </p:txBody>
      </p:sp>
    </p:spTree>
    <p:extLst>
      <p:ext uri="{BB962C8B-B14F-4D97-AF65-F5344CB8AC3E}">
        <p14:creationId xmlns:p14="http://schemas.microsoft.com/office/powerpoint/2010/main" val="2001939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9 dicembre 2019: comunicazione MIUR a USR:</a:t>
            </a:r>
          </a:p>
          <a:p>
            <a:pPr marL="171450" indent="-171450">
              <a:buFont typeface="Arial" panose="020B0604020202020204" pitchFamily="34" charset="0"/>
              <a:buChar char="•"/>
            </a:pPr>
            <a:r>
              <a:rPr lang="it-IT" dirty="0"/>
              <a:t>rinnovo per ulteriori 3 anni a partire da dicembre 2019 del </a:t>
            </a:r>
            <a:r>
              <a:rPr lang="it-IT" b="1" dirty="0"/>
              <a:t>Protocollo Miur-ASviS</a:t>
            </a:r>
            <a:r>
              <a:rPr lang="it-IT" dirty="0"/>
              <a:t>, firmato dal Ministro </a:t>
            </a:r>
            <a:r>
              <a:rPr lang="it-IT" dirty="0" err="1"/>
              <a:t>Fioramonti</a:t>
            </a:r>
            <a:endParaRPr lang="it-IT" dirty="0"/>
          </a:p>
          <a:p>
            <a:pPr marL="171450" indent="-171450">
              <a:buFont typeface="Arial" panose="020B0604020202020204" pitchFamily="34" charset="0"/>
              <a:buChar char="•"/>
            </a:pPr>
            <a:r>
              <a:rPr lang="it-IT" b="1" dirty="0"/>
              <a:t>Referente per l’educazione allo sviluppo sostenibile </a:t>
            </a:r>
            <a:r>
              <a:rPr lang="it-IT" dirty="0"/>
              <a:t>e per le azioni di sostenibilità ambientale Inoltre le istituzioni scolastiche, nel rispetto della propria autonomia didattica e organizzativa, vorranno individuare un qualificato referente per l’educazione allo sviluppo sostenibile e per le azioni di sostenibilità ambientale, al fine di avviare una </a:t>
            </a:r>
            <a:r>
              <a:rPr lang="it-IT" b="1" dirty="0"/>
              <a:t>rilettura dei propri documenti identitari </a:t>
            </a:r>
            <a:r>
              <a:rPr lang="it-IT" dirty="0"/>
              <a:t>(Rendicontazione sociale, Rapporto di </a:t>
            </a:r>
            <a:r>
              <a:rPr lang="it-IT" dirty="0" err="1"/>
              <a:t>autovalutazione;Piano</a:t>
            </a:r>
            <a:r>
              <a:rPr lang="it-IT" dirty="0"/>
              <a:t> di miglioramento e Piano triennale dell’offerta formativa) finalizzata alla costruzione di un futuro sostenibile. </a:t>
            </a:r>
          </a:p>
          <a:p>
            <a:endParaRPr lang="it-IT" dirty="0"/>
          </a:p>
        </p:txBody>
      </p:sp>
      <p:sp>
        <p:nvSpPr>
          <p:cNvPr id="4" name="Segnaposto numero diapositiva 3"/>
          <p:cNvSpPr>
            <a:spLocks noGrp="1"/>
          </p:cNvSpPr>
          <p:nvPr>
            <p:ph type="sldNum" sz="quarter" idx="5"/>
          </p:nvPr>
        </p:nvSpPr>
        <p:spPr/>
        <p:txBody>
          <a:bodyPr/>
          <a:lstStyle/>
          <a:p>
            <a:fld id="{2423CEFA-FD1E-40F6-B537-5CD22CFB0112}" type="slidenum">
              <a:rPr lang="it-IT" smtClean="0"/>
              <a:t>24</a:t>
            </a:fld>
            <a:endParaRPr lang="it-IT"/>
          </a:p>
        </p:txBody>
      </p:sp>
    </p:spTree>
    <p:extLst>
      <p:ext uri="{BB962C8B-B14F-4D97-AF65-F5344CB8AC3E}">
        <p14:creationId xmlns:p14="http://schemas.microsoft.com/office/powerpoint/2010/main" val="2106659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ltLang="it-IT" sz="1200" dirty="0">
                <a:solidFill>
                  <a:srgbClr val="004258"/>
                </a:solidFill>
                <a:latin typeface="Calibri" panose="020F0502020204030204" pitchFamily="34" charset="0"/>
                <a:cs typeface="Calibri" panose="020F0502020204030204" pitchFamily="34" charset="0"/>
              </a:rPr>
              <a:t>È </a:t>
            </a:r>
            <a:r>
              <a:rPr lang="it-IT" altLang="it-IT" sz="1200" b="1" dirty="0">
                <a:solidFill>
                  <a:srgbClr val="004258"/>
                </a:solidFill>
                <a:latin typeface="Calibri" panose="020F0502020204030204" pitchFamily="34" charset="0"/>
                <a:cs typeface="Calibri" panose="020F0502020204030204" pitchFamily="34" charset="0"/>
              </a:rPr>
              <a:t>sostenibile</a:t>
            </a:r>
            <a:r>
              <a:rPr lang="it-IT" altLang="it-IT" sz="1200" dirty="0">
                <a:solidFill>
                  <a:srgbClr val="004258"/>
                </a:solidFill>
                <a:latin typeface="Calibri" panose="020F0502020204030204" pitchFamily="34" charset="0"/>
                <a:cs typeface="Calibri" panose="020F0502020204030204" pitchFamily="34" charset="0"/>
              </a:rPr>
              <a:t> un mondo in </a:t>
            </a:r>
            <a:r>
              <a:rPr lang="it-IT" altLang="it-IT" sz="1200" b="1" dirty="0">
                <a:solidFill>
                  <a:srgbClr val="004258"/>
                </a:solidFill>
                <a:latin typeface="Calibri" panose="020F0502020204030204" pitchFamily="34" charset="0"/>
                <a:cs typeface="Calibri" panose="020F0502020204030204" pitchFamily="34" charset="0"/>
              </a:rPr>
              <a:t>equilibrio</a:t>
            </a:r>
            <a:r>
              <a:rPr lang="it-IT" altLang="it-IT" sz="1200" dirty="0">
                <a:solidFill>
                  <a:srgbClr val="004258"/>
                </a:solidFill>
                <a:latin typeface="Calibri" panose="020F0502020204030204" pitchFamily="34" charset="0"/>
                <a:cs typeface="Calibri" panose="020F0502020204030204" pitchFamily="34" charset="0"/>
              </a:rPr>
              <a:t> nell’uso delle risorse, che non va verso un progressivo deterioramento della condizioni di vita. </a:t>
            </a:r>
          </a:p>
          <a:p>
            <a:endParaRPr lang="it-IT" altLang="it-IT" sz="1200" dirty="0">
              <a:solidFill>
                <a:srgbClr val="004258"/>
              </a:solidFill>
              <a:latin typeface="Calibri" panose="020F0502020204030204" pitchFamily="34" charset="0"/>
              <a:cs typeface="Calibri" panose="020F0502020204030204" pitchFamily="34" charset="0"/>
            </a:endParaRPr>
          </a:p>
          <a:p>
            <a:r>
              <a:rPr lang="it-IT" altLang="it-IT" sz="1200" dirty="0">
                <a:solidFill>
                  <a:srgbClr val="004258"/>
                </a:solidFill>
                <a:latin typeface="Calibri" panose="020F0502020204030204" pitchFamily="34" charset="0"/>
                <a:cs typeface="Calibri" panose="020F0502020204030204" pitchFamily="34" charset="0"/>
              </a:rPr>
              <a:t>Per costruire un mondo sostenibile è necessario che le scelte di oggi non peggiorino la vita delle </a:t>
            </a:r>
            <a:r>
              <a:rPr lang="it-IT" altLang="it-IT" sz="1200" b="1" dirty="0">
                <a:solidFill>
                  <a:srgbClr val="004258"/>
                </a:solidFill>
                <a:latin typeface="Calibri" panose="020F0502020204030204" pitchFamily="34" charset="0"/>
                <a:cs typeface="Calibri" panose="020F0502020204030204" pitchFamily="34" charset="0"/>
              </a:rPr>
              <a:t>future generazioni</a:t>
            </a:r>
            <a:r>
              <a:rPr lang="it-IT" altLang="it-IT" sz="1200" dirty="0">
                <a:solidFill>
                  <a:srgbClr val="004258"/>
                </a:solidFill>
                <a:latin typeface="Calibri" panose="020F0502020204030204" pitchFamily="34" charset="0"/>
                <a:cs typeface="Calibri" panose="020F0502020204030204" pitchFamily="34" charset="0"/>
              </a:rPr>
              <a:t>. </a:t>
            </a:r>
          </a:p>
          <a:p>
            <a:endParaRPr lang="it-IT" altLang="it-IT" sz="1200" dirty="0">
              <a:solidFill>
                <a:srgbClr val="004258"/>
              </a:solidFill>
              <a:latin typeface="Calibri" panose="020F0502020204030204" pitchFamily="34" charset="0"/>
              <a:cs typeface="Calibri" panose="020F0502020204030204" pitchFamily="34" charset="0"/>
            </a:endParaRPr>
          </a:p>
          <a:p>
            <a:r>
              <a:rPr lang="it-IT" altLang="it-IT" sz="1200" dirty="0">
                <a:solidFill>
                  <a:srgbClr val="004258"/>
                </a:solidFill>
                <a:latin typeface="Calibri" panose="020F0502020204030204" pitchFamily="34" charset="0"/>
                <a:cs typeface="Calibri" panose="020F0502020204030204" pitchFamily="34" charset="0"/>
              </a:rPr>
              <a:t>La sostenibilità riguarda </a:t>
            </a:r>
            <a:r>
              <a:rPr lang="it-IT" altLang="it-IT" sz="1200" b="1" dirty="0">
                <a:solidFill>
                  <a:srgbClr val="004258"/>
                </a:solidFill>
                <a:latin typeface="Calibri" panose="020F0502020204030204" pitchFamily="34" charset="0"/>
                <a:cs typeface="Calibri" panose="020F0502020204030204" pitchFamily="34" charset="0"/>
              </a:rPr>
              <a:t>l’ambiente</a:t>
            </a:r>
            <a:r>
              <a:rPr lang="it-IT" altLang="it-IT" sz="1200" dirty="0">
                <a:solidFill>
                  <a:srgbClr val="004258"/>
                </a:solidFill>
                <a:latin typeface="Calibri" panose="020F0502020204030204" pitchFamily="34" charset="0"/>
                <a:cs typeface="Calibri" panose="020F0502020204030204" pitchFamily="34" charset="0"/>
              </a:rPr>
              <a:t>, ma anche le </a:t>
            </a:r>
            <a:r>
              <a:rPr lang="it-IT" altLang="it-IT" sz="1200" b="1" dirty="0">
                <a:solidFill>
                  <a:srgbClr val="004258"/>
                </a:solidFill>
                <a:latin typeface="Calibri" panose="020F0502020204030204" pitchFamily="34" charset="0"/>
                <a:cs typeface="Calibri" panose="020F0502020204030204" pitchFamily="34" charset="0"/>
              </a:rPr>
              <a:t>condizioni sociali</a:t>
            </a:r>
            <a:r>
              <a:rPr lang="it-IT" altLang="it-IT" sz="1200" dirty="0">
                <a:solidFill>
                  <a:srgbClr val="004258"/>
                </a:solidFill>
                <a:latin typeface="Calibri" panose="020F0502020204030204" pitchFamily="34" charset="0"/>
                <a:cs typeface="Calibri" panose="020F0502020204030204" pitchFamily="34" charset="0"/>
              </a:rPr>
              <a:t>. Un mondo con troppi squilibri tra ricchi e poveri è un mondo che ha in sé i germi della insostenibilità.</a:t>
            </a:r>
          </a:p>
        </p:txBody>
      </p:sp>
      <p:sp>
        <p:nvSpPr>
          <p:cNvPr id="4" name="Segnaposto numero diapositiva 3"/>
          <p:cNvSpPr>
            <a:spLocks noGrp="1"/>
          </p:cNvSpPr>
          <p:nvPr>
            <p:ph type="sldNum" sz="quarter" idx="5"/>
          </p:nvPr>
        </p:nvSpPr>
        <p:spPr/>
        <p:txBody>
          <a:bodyPr/>
          <a:lstStyle/>
          <a:p>
            <a:fld id="{2423CEFA-FD1E-40F6-B537-5CD22CFB0112}" type="slidenum">
              <a:rPr lang="it-IT" smtClean="0"/>
              <a:t>34</a:t>
            </a:fld>
            <a:endParaRPr lang="it-IT"/>
          </a:p>
        </p:txBody>
      </p:sp>
    </p:spTree>
    <p:extLst>
      <p:ext uri="{BB962C8B-B14F-4D97-AF65-F5344CB8AC3E}">
        <p14:creationId xmlns:p14="http://schemas.microsoft.com/office/powerpoint/2010/main" val="1418706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62826" indent="-162826" defTabSz="868406">
              <a:buFont typeface="Arial" panose="020B0604020202020204" pitchFamily="34" charset="0"/>
              <a:buChar char="•"/>
              <a:defRPr/>
            </a:pPr>
            <a:r>
              <a:rPr lang="it-IT" sz="1100" dirty="0">
                <a:solidFill>
                  <a:srgbClr val="004258"/>
                </a:solidFill>
              </a:rPr>
              <a:t>Per creare un mondo più sostenibile, </a:t>
            </a:r>
            <a:r>
              <a:rPr lang="it-IT" sz="1100" b="1" dirty="0">
                <a:solidFill>
                  <a:srgbClr val="004258"/>
                </a:solidFill>
              </a:rPr>
              <a:t>gli individui devono diventare agenti del cambiamento</a:t>
            </a:r>
            <a:r>
              <a:rPr lang="it-IT" sz="1100" dirty="0">
                <a:solidFill>
                  <a:srgbClr val="004258"/>
                </a:solidFill>
              </a:rPr>
              <a:t>, dotandosi di conoscenza, abilità, valori e attitudini che li rendano capaci di prendere decisioni informate e di agire responsabilmente per l’integrità ambientale, la sostenibilità economica e una società più giusta per le presenti e future generazioni. </a:t>
            </a:r>
          </a:p>
          <a:p>
            <a:pPr marL="162826" indent="-162826" defTabSz="868406">
              <a:buFont typeface="Arial" panose="020B0604020202020204" pitchFamily="34" charset="0"/>
              <a:buChar char="•"/>
              <a:defRPr/>
            </a:pPr>
            <a:r>
              <a:rPr lang="it-IT" sz="1100" dirty="0">
                <a:solidFill>
                  <a:srgbClr val="004258"/>
                </a:solidFill>
              </a:rPr>
              <a:t>I prossimi dieci anni saranno decisivi per segnare il presente e il futuro dell’umanità e del pianeta. </a:t>
            </a:r>
          </a:p>
          <a:p>
            <a:pPr marL="162826" indent="-162826">
              <a:buFont typeface="Arial" panose="020B0604020202020204" pitchFamily="34" charset="0"/>
              <a:buChar char="•"/>
            </a:pPr>
            <a:r>
              <a:rPr lang="it-IT" sz="1100" b="1" dirty="0">
                <a:solidFill>
                  <a:srgbClr val="004258"/>
                </a:solidFill>
              </a:rPr>
              <a:t>L’educazione</a:t>
            </a:r>
            <a:r>
              <a:rPr lang="it-IT" sz="1100" dirty="0">
                <a:solidFill>
                  <a:srgbClr val="004258"/>
                </a:solidFill>
              </a:rPr>
              <a:t> e la </a:t>
            </a:r>
            <a:r>
              <a:rPr lang="it-IT" sz="1100" b="1" dirty="0">
                <a:solidFill>
                  <a:srgbClr val="004258"/>
                </a:solidFill>
              </a:rPr>
              <a:t>cooperazione</a:t>
            </a:r>
            <a:r>
              <a:rPr lang="it-IT" sz="1100" dirty="0">
                <a:solidFill>
                  <a:srgbClr val="004258"/>
                </a:solidFill>
              </a:rPr>
              <a:t> e l’attivazione delle </a:t>
            </a:r>
            <a:r>
              <a:rPr lang="it-IT" sz="1100" b="1" dirty="0">
                <a:solidFill>
                  <a:srgbClr val="004258"/>
                </a:solidFill>
              </a:rPr>
              <a:t>reti sul territorio </a:t>
            </a:r>
            <a:r>
              <a:rPr lang="it-IT" sz="1100" dirty="0">
                <a:solidFill>
                  <a:srgbClr val="004258"/>
                </a:solidFill>
              </a:rPr>
              <a:t>pertanto sono cruciali per il raggiungimento dello sviluppo sostenibile, e </a:t>
            </a:r>
            <a:r>
              <a:rPr lang="it-IT" altLang="it-IT" sz="1100" kern="0" dirty="0">
                <a:solidFill>
                  <a:srgbClr val="004258"/>
                </a:solidFill>
                <a:latin typeface="Calibri" panose="020F0502020204030204" pitchFamily="34" charset="0"/>
              </a:rPr>
              <a:t>devono essere accompagnate da uno </a:t>
            </a:r>
            <a:r>
              <a:rPr lang="it-IT" altLang="it-IT" sz="1100" b="1" kern="0" dirty="0">
                <a:solidFill>
                  <a:srgbClr val="004258"/>
                </a:solidFill>
                <a:latin typeface="Calibri" panose="020F0502020204030204" pitchFamily="34" charset="0"/>
              </a:rPr>
              <a:t>sforzo comune </a:t>
            </a:r>
            <a:r>
              <a:rPr lang="it-IT" altLang="it-IT" sz="1100" kern="0" dirty="0">
                <a:solidFill>
                  <a:srgbClr val="004258"/>
                </a:solidFill>
                <a:latin typeface="Calibri" panose="020F0502020204030204" pitchFamily="34" charset="0"/>
              </a:rPr>
              <a:t>ben organizzato.</a:t>
            </a:r>
          </a:p>
          <a:p>
            <a:pPr marL="162826" marR="0" lvl="0" indent="-16282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altLang="it-IT" sz="1100" kern="0" dirty="0">
                <a:solidFill>
                  <a:srgbClr val="004258"/>
                </a:solidFill>
                <a:latin typeface="Calibri" panose="020F0502020204030204" pitchFamily="34" charset="0"/>
              </a:rPr>
              <a:t>È necessario che </a:t>
            </a:r>
            <a:r>
              <a:rPr lang="it-IT" altLang="it-IT" sz="1100" b="1" kern="0" dirty="0">
                <a:solidFill>
                  <a:srgbClr val="004258"/>
                </a:solidFill>
                <a:latin typeface="Calibri" panose="020F0502020204030204" pitchFamily="34" charset="0"/>
              </a:rPr>
              <a:t>l’insieme della società civile, le parti sociali e le autorità pubbliche</a:t>
            </a:r>
            <a:r>
              <a:rPr lang="it-IT" altLang="it-IT" sz="1100" kern="0" dirty="0">
                <a:solidFill>
                  <a:srgbClr val="004258"/>
                </a:solidFill>
                <a:latin typeface="Calibri" panose="020F0502020204030204" pitchFamily="34" charset="0"/>
              </a:rPr>
              <a:t> trovino forme efficaci di collaborazione, superando i particolarismi. </a:t>
            </a:r>
          </a:p>
        </p:txBody>
      </p:sp>
      <p:sp>
        <p:nvSpPr>
          <p:cNvPr id="4" name="Segnaposto numero diapositiva 3"/>
          <p:cNvSpPr>
            <a:spLocks noGrp="1"/>
          </p:cNvSpPr>
          <p:nvPr>
            <p:ph type="sldNum" sz="quarter" idx="5"/>
          </p:nvPr>
        </p:nvSpPr>
        <p:spPr/>
        <p:txBody>
          <a:bodyPr/>
          <a:lstStyle/>
          <a:p>
            <a:fld id="{2423CEFA-FD1E-40F6-B537-5CD22CFB0112}" type="slidenum">
              <a:rPr lang="it-IT" smtClean="0"/>
              <a:t>35</a:t>
            </a:fld>
            <a:endParaRPr lang="it-IT"/>
          </a:p>
        </p:txBody>
      </p:sp>
    </p:spTree>
    <p:extLst>
      <p:ext uri="{BB962C8B-B14F-4D97-AF65-F5344CB8AC3E}">
        <p14:creationId xmlns:p14="http://schemas.microsoft.com/office/powerpoint/2010/main" val="3618839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23CEFA-FD1E-40F6-B537-5CD22CFB0112}" type="slidenum">
              <a:rPr lang="it-IT" smtClean="0"/>
              <a:t>36</a:t>
            </a:fld>
            <a:endParaRPr lang="it-IT"/>
          </a:p>
        </p:txBody>
      </p:sp>
    </p:spTree>
    <p:extLst>
      <p:ext uri="{BB962C8B-B14F-4D97-AF65-F5344CB8AC3E}">
        <p14:creationId xmlns:p14="http://schemas.microsoft.com/office/powerpoint/2010/main" val="355436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particolare l’Italia ha esaurito il 15 maggio il budget annuale di risorse che la Terra può rigenerare: da qui a fine 2019 vivremo a debito, consumando capitale naturale destinato a generazioni future.</a:t>
            </a:r>
          </a:p>
          <a:p>
            <a:r>
              <a:rPr lang="it-IT" dirty="0"/>
              <a:t>Questo appuntamento si è presentato ancora una volta in anticipo: quattro giorni prima rispetto al 2018, e con la data più anticipata mai registrata finora.</a:t>
            </a:r>
          </a:p>
          <a:p>
            <a:endParaRPr lang="it-IT" dirty="0"/>
          </a:p>
          <a:p>
            <a:r>
              <a:rPr lang="it-IT" dirty="0"/>
              <a:t>COME SI CALCOLA. La data del Giorno del sovrasfruttamento delle risorse viene indicata dal Global Footprint Network (un'organizzazione internazionale no-profit che sviluppa strumenti per promuovere la sostenibilità ambientale), che calcola il numero di giorni dell'anno in cui la </a:t>
            </a:r>
            <a:r>
              <a:rPr lang="it-IT" dirty="0" err="1"/>
              <a:t>biocapacità</a:t>
            </a:r>
            <a:r>
              <a:rPr lang="it-IT" dirty="0"/>
              <a:t> terrestre è sufficiente a sostenere l'impronta ecologica dell'umanità. Si mettono a rapporto la </a:t>
            </a:r>
            <a:r>
              <a:rPr lang="it-IT" dirty="0" err="1"/>
              <a:t>biocapacità</a:t>
            </a:r>
            <a:r>
              <a:rPr lang="it-IT" dirty="0"/>
              <a:t> (ossia la quantità di risorse ecologiche che la Terra è in grado di generare in un anno) con l'impronta ecologica (la domanda di risorse per quell'anno) e si moltiplica il tutto per 365, il numero di giorni in un anno.</a:t>
            </a:r>
          </a:p>
        </p:txBody>
      </p:sp>
      <p:sp>
        <p:nvSpPr>
          <p:cNvPr id="4" name="Segnaposto numero diapositiva 3"/>
          <p:cNvSpPr>
            <a:spLocks noGrp="1"/>
          </p:cNvSpPr>
          <p:nvPr>
            <p:ph type="sldNum" sz="quarter" idx="5"/>
          </p:nvPr>
        </p:nvSpPr>
        <p:spPr/>
        <p:txBody>
          <a:bodyPr/>
          <a:lstStyle/>
          <a:p>
            <a:fld id="{2423CEFA-FD1E-40F6-B537-5CD22CFB0112}" type="slidenum">
              <a:rPr lang="it-IT" smtClean="0"/>
              <a:t>3</a:t>
            </a:fld>
            <a:endParaRPr lang="it-IT"/>
          </a:p>
        </p:txBody>
      </p:sp>
    </p:spTree>
    <p:extLst>
      <p:ext uri="{BB962C8B-B14F-4D97-AF65-F5344CB8AC3E}">
        <p14:creationId xmlns:p14="http://schemas.microsoft.com/office/powerpoint/2010/main" val="1109583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00" dirty="0">
                <a:solidFill>
                  <a:schemeClr val="tx1"/>
                </a:solidFill>
              </a:rPr>
              <a:t>La riflessione su questi temi e sulle possibili gravi problematiche naturalmente è iniziata ben prima dell’Agenda 2030 e numerose sono state le tappe che hanno condotto alla sua stesura.</a:t>
            </a:r>
          </a:p>
          <a:p>
            <a:r>
              <a:rPr lang="it-IT" sz="1000" dirty="0">
                <a:solidFill>
                  <a:schemeClr val="tx1"/>
                </a:solidFill>
              </a:rPr>
              <a:t>In particolare:</a:t>
            </a:r>
          </a:p>
          <a:p>
            <a:pPr marL="162826" indent="-162826">
              <a:buFont typeface="Arial" panose="020B0604020202020204" pitchFamily="34" charset="0"/>
              <a:buChar char="•"/>
            </a:pPr>
            <a:r>
              <a:rPr lang="it-IT" sz="1000" dirty="0">
                <a:solidFill>
                  <a:schemeClr val="tx1"/>
                </a:solidFill>
              </a:rPr>
              <a:t>1972, Conferenza ONU sull’ambiente di Stoccolma: per la prima volta viene posta all’attenzione del mondo il tema della sostenibilità nel contesto della crescita economica.</a:t>
            </a:r>
          </a:p>
          <a:p>
            <a:pPr marL="162826" indent="-162826">
              <a:buFont typeface="Arial" panose="020B0604020202020204" pitchFamily="34" charset="0"/>
              <a:buChar char="•"/>
            </a:pPr>
            <a:r>
              <a:rPr lang="it-IT" sz="1000" dirty="0">
                <a:solidFill>
                  <a:schemeClr val="tx1"/>
                </a:solidFill>
              </a:rPr>
              <a:t>Nello stesso anno, il Club di Roma pubblica “I limiti dello sviluppo”: la crescita economica, scontrandosi con la limitatezza delle risorse della Terra, avrebbe portato a un crollo della stessa economia.</a:t>
            </a:r>
          </a:p>
          <a:p>
            <a:pPr marL="162826" indent="-162826">
              <a:buFont typeface="Arial" panose="020B0604020202020204" pitchFamily="34" charset="0"/>
              <a:buChar char="•"/>
            </a:pPr>
            <a:r>
              <a:rPr lang="it-IT" sz="1000" dirty="0">
                <a:solidFill>
                  <a:schemeClr val="tx1"/>
                </a:solidFill>
              </a:rPr>
              <a:t>L’espressione sviluppo sostenibile compare per la prima volta nel 1980 nella pubblicazione “World </a:t>
            </a:r>
            <a:r>
              <a:rPr lang="it-IT" sz="1000" dirty="0" err="1">
                <a:solidFill>
                  <a:schemeClr val="tx1"/>
                </a:solidFill>
              </a:rPr>
              <a:t>Conservation</a:t>
            </a:r>
            <a:r>
              <a:rPr lang="it-IT" sz="1000" dirty="0">
                <a:solidFill>
                  <a:schemeClr val="tx1"/>
                </a:solidFill>
              </a:rPr>
              <a:t> Strategy” ma diventa popolare solo nel 1987 con il lavoro della Commissione Mondiale per l’Ambiente e lo sviluppo </a:t>
            </a:r>
            <a:r>
              <a:rPr lang="it-IT" sz="1000" dirty="0" err="1">
                <a:solidFill>
                  <a:schemeClr val="tx1"/>
                </a:solidFill>
              </a:rPr>
              <a:t>Bruntland</a:t>
            </a:r>
            <a:r>
              <a:rPr lang="it-IT" sz="1000" dirty="0">
                <a:solidFill>
                  <a:schemeClr val="tx1"/>
                </a:solidFill>
              </a:rPr>
              <a:t> nella definizione classica “intergenerazionale” (Lo sviluppo sostenibile soddisfa i bisogni del presente senza compromettere la capacità delle future generazioni di soddisfare i propri).</a:t>
            </a:r>
          </a:p>
          <a:p>
            <a:pPr marL="162826" indent="-162826">
              <a:buFont typeface="Arial" panose="020B0604020202020204" pitchFamily="34" charset="0"/>
              <a:buChar char="•"/>
            </a:pPr>
            <a:r>
              <a:rPr lang="it-IT" sz="1000" dirty="0">
                <a:solidFill>
                  <a:schemeClr val="tx1"/>
                </a:solidFill>
              </a:rPr>
              <a:t>Concetto ripreso dal Summit sulla Terra di Rio del 1992, </a:t>
            </a:r>
          </a:p>
          <a:p>
            <a:pPr marL="162826" indent="-162826" defTabSz="868406">
              <a:buFont typeface="Arial" panose="020B0604020202020204" pitchFamily="34" charset="0"/>
              <a:buChar char="•"/>
              <a:defRPr/>
            </a:pPr>
            <a:r>
              <a:rPr lang="it-IT" sz="1000" dirty="0">
                <a:solidFill>
                  <a:schemeClr val="tx1"/>
                </a:solidFill>
              </a:rPr>
              <a:t>Nel 2012, ventesimo anniversario di Rio (Rio+20), The future </a:t>
            </a:r>
            <a:r>
              <a:rPr lang="it-IT" sz="1000" dirty="0" err="1">
                <a:solidFill>
                  <a:schemeClr val="tx1"/>
                </a:solidFill>
              </a:rPr>
              <a:t>we</a:t>
            </a:r>
            <a:r>
              <a:rPr lang="it-IT" sz="1000" dirty="0">
                <a:solidFill>
                  <a:schemeClr val="tx1"/>
                </a:solidFill>
              </a:rPr>
              <a:t> </a:t>
            </a:r>
            <a:r>
              <a:rPr lang="it-IT" sz="1000" dirty="0" err="1">
                <a:solidFill>
                  <a:schemeClr val="tx1"/>
                </a:solidFill>
              </a:rPr>
              <a:t>want</a:t>
            </a:r>
            <a:r>
              <a:rPr lang="it-IT" sz="1000" dirty="0">
                <a:solidFill>
                  <a:schemeClr val="tx1"/>
                </a:solidFill>
              </a:rPr>
              <a:t>, si gettano le basi degli SDGs (complessità). La Conferenza Rio+20 fissò 8 Obiettivi del Millennio (Millennium Development Goals – </a:t>
            </a:r>
            <a:r>
              <a:rPr lang="it-IT" sz="1000" dirty="0" err="1">
                <a:solidFill>
                  <a:schemeClr val="tx1"/>
                </a:solidFill>
              </a:rPr>
              <a:t>MDGs</a:t>
            </a:r>
            <a:r>
              <a:rPr lang="it-IT" sz="1000" dirty="0">
                <a:solidFill>
                  <a:schemeClr val="tx1"/>
                </a:solidFill>
              </a:rPr>
              <a:t>) che tutti i 193 stati membri dell'ONU si erano impegnati a raggiungere per l'anno 2015. Questi sono gli antesignani dei 17 SDGs dell’Agenda 2030</a:t>
            </a:r>
          </a:p>
          <a:p>
            <a:pPr marL="162826" indent="-162826" defTabSz="868406">
              <a:buFont typeface="Arial" panose="020B0604020202020204" pitchFamily="34" charset="0"/>
              <a:buChar char="•"/>
            </a:pPr>
            <a:r>
              <a:rPr lang="it-IT" sz="1000" dirty="0">
                <a:solidFill>
                  <a:schemeClr val="tx1"/>
                </a:solidFill>
              </a:rPr>
              <a:t>2015: Papa Francesco pubblica l’Enciclica </a:t>
            </a:r>
            <a:r>
              <a:rPr lang="it-IT" sz="1000" i="1" dirty="0">
                <a:solidFill>
                  <a:schemeClr val="tx1"/>
                </a:solidFill>
              </a:rPr>
              <a:t>Laudato </a:t>
            </a:r>
            <a:r>
              <a:rPr lang="it-IT" sz="1000" i="1" dirty="0" err="1">
                <a:solidFill>
                  <a:schemeClr val="tx1"/>
                </a:solidFill>
              </a:rPr>
              <a:t>si’</a:t>
            </a:r>
            <a:endParaRPr lang="it-IT" sz="1000" dirty="0">
              <a:solidFill>
                <a:schemeClr val="tx1"/>
              </a:solidFill>
            </a:endParaRPr>
          </a:p>
        </p:txBody>
      </p:sp>
      <p:sp>
        <p:nvSpPr>
          <p:cNvPr id="4" name="Segnaposto numero diapositiva 3"/>
          <p:cNvSpPr>
            <a:spLocks noGrp="1"/>
          </p:cNvSpPr>
          <p:nvPr>
            <p:ph type="sldNum" sz="quarter" idx="5"/>
          </p:nvPr>
        </p:nvSpPr>
        <p:spPr/>
        <p:txBody>
          <a:bodyPr/>
          <a:lstStyle/>
          <a:p>
            <a:fld id="{2423CEFA-FD1E-40F6-B537-5CD22CFB0112}" type="slidenum">
              <a:rPr lang="it-IT" smtClean="0"/>
              <a:t>4</a:t>
            </a:fld>
            <a:endParaRPr lang="it-IT"/>
          </a:p>
        </p:txBody>
      </p:sp>
    </p:spTree>
    <p:extLst>
      <p:ext uri="{BB962C8B-B14F-4D97-AF65-F5344CB8AC3E}">
        <p14:creationId xmlns:p14="http://schemas.microsoft.com/office/powerpoint/2010/main" val="308687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57677" eaLnBrk="0" fontAlgn="base" hangingPunct="0">
              <a:spcBef>
                <a:spcPct val="0"/>
              </a:spcBef>
              <a:spcAft>
                <a:spcPct val="0"/>
              </a:spcAft>
              <a:defRPr/>
            </a:pPr>
            <a:r>
              <a:rPr lang="it-IT" sz="1000" dirty="0">
                <a:solidFill>
                  <a:schemeClr val="tx1"/>
                </a:solidFill>
              </a:rPr>
              <a:t>L’Agenda 2030 è il frutto di un </a:t>
            </a:r>
            <a:r>
              <a:rPr lang="it-IT" sz="1000" b="1" dirty="0">
                <a:solidFill>
                  <a:schemeClr val="tx1"/>
                </a:solidFill>
              </a:rPr>
              <a:t>lungo negoziato</a:t>
            </a:r>
          </a:p>
          <a:p>
            <a:pPr defTabSz="957677" eaLnBrk="0" fontAlgn="base" hangingPunct="0">
              <a:spcBef>
                <a:spcPct val="0"/>
              </a:spcBef>
              <a:spcAft>
                <a:spcPct val="0"/>
              </a:spcAft>
            </a:pPr>
            <a:r>
              <a:rPr lang="it-IT" altLang="it-IT" sz="1000" b="1" dirty="0">
                <a:solidFill>
                  <a:schemeClr val="tx1"/>
                </a:solidFill>
                <a:latin typeface="Calibri" panose="020F0502020204030204" pitchFamily="34" charset="0"/>
              </a:rPr>
              <a:t>Il 25 settembre 2015 viene approvata dall’Onu </a:t>
            </a:r>
            <a:r>
              <a:rPr lang="it-IT" altLang="it-IT" sz="1000" b="1" dirty="0">
                <a:solidFill>
                  <a:schemeClr val="tx1"/>
                </a:solidFill>
                <a:latin typeface="Calibri" panose="020F0502020204030204" pitchFamily="34" charset="0"/>
                <a:hlinkClick r:id="rId3">
                  <a:extLst>
                    <a:ext uri="{A12FA001-AC4F-418D-AE19-62706E023703}">
                      <ahyp:hlinkClr xmlns:ahyp="http://schemas.microsoft.com/office/drawing/2018/hyperlinkcolor" val="tx"/>
                    </a:ext>
                  </a:extLst>
                </a:hlinkClick>
              </a:rPr>
              <a:t>l’</a:t>
            </a:r>
            <a:r>
              <a:rPr lang="it-IT" altLang="ja-JP" sz="1000" b="1"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Agenda 2030 e i </a:t>
            </a:r>
            <a:r>
              <a:rPr lang="it-IT" altLang="ja-JP" sz="1000" b="1" dirty="0" err="1">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Sustainable</a:t>
            </a:r>
            <a:r>
              <a:rPr lang="it-IT" altLang="ja-JP" sz="1000" b="1"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Development Goals (SDGs):</a:t>
            </a:r>
            <a:endParaRPr lang="it-IT" altLang="ja-JP" sz="1000" b="1" dirty="0">
              <a:solidFill>
                <a:schemeClr val="tx1"/>
              </a:solidFill>
              <a:latin typeface="Calibri" panose="020F0502020204030204" pitchFamily="34" charset="0"/>
              <a:cs typeface="Calibri" panose="020F0502020204030204" pitchFamily="34" charset="0"/>
            </a:endParaRPr>
          </a:p>
          <a:p>
            <a:pPr defTabSz="957677" eaLnBrk="0" fontAlgn="base" hangingPunct="0">
              <a:spcBef>
                <a:spcPct val="0"/>
              </a:spcBef>
              <a:spcAft>
                <a:spcPct val="0"/>
              </a:spcAft>
              <a:buFont typeface="Arial" panose="020B0604020202020204" pitchFamily="34" charset="0"/>
              <a:buChar char="•"/>
            </a:pPr>
            <a:r>
              <a:rPr lang="it-IT" altLang="it-IT" sz="1000" dirty="0">
                <a:solidFill>
                  <a:schemeClr val="tx1"/>
                </a:solidFill>
                <a:latin typeface="Calibri" panose="020F0502020204030204" pitchFamily="34" charset="0"/>
                <a:cs typeface="Calibri" panose="020F0502020204030204" pitchFamily="34" charset="0"/>
              </a:rPr>
              <a:t>17 Obiettivi</a:t>
            </a:r>
          </a:p>
          <a:p>
            <a:pPr defTabSz="957677" eaLnBrk="0" fontAlgn="base" hangingPunct="0">
              <a:spcBef>
                <a:spcPct val="0"/>
              </a:spcBef>
              <a:spcAft>
                <a:spcPct val="0"/>
              </a:spcAft>
              <a:buFont typeface="Arial" panose="020B0604020202020204" pitchFamily="34" charset="0"/>
              <a:buChar char="•"/>
            </a:pPr>
            <a:r>
              <a:rPr lang="it-IT" altLang="it-IT" sz="1000" dirty="0">
                <a:solidFill>
                  <a:schemeClr val="tx1"/>
                </a:solidFill>
                <a:latin typeface="Calibri" panose="020F0502020204030204" pitchFamily="34" charset="0"/>
                <a:cs typeface="Calibri" panose="020F0502020204030204" pitchFamily="34" charset="0"/>
              </a:rPr>
              <a:t>169 Target</a:t>
            </a:r>
          </a:p>
          <a:p>
            <a:pPr defTabSz="957677" eaLnBrk="0" fontAlgn="base" hangingPunct="0">
              <a:spcBef>
                <a:spcPct val="0"/>
              </a:spcBef>
              <a:spcAft>
                <a:spcPct val="0"/>
              </a:spcAft>
              <a:buFont typeface="Arial" panose="020B0604020202020204" pitchFamily="34" charset="0"/>
              <a:buChar char="•"/>
            </a:pPr>
            <a:r>
              <a:rPr lang="it-IT" altLang="it-IT" sz="1000" dirty="0">
                <a:solidFill>
                  <a:schemeClr val="tx1"/>
                </a:solidFill>
                <a:latin typeface="Calibri" panose="020F0502020204030204" pitchFamily="34" charset="0"/>
                <a:cs typeface="Calibri" panose="020F0502020204030204" pitchFamily="34" charset="0"/>
              </a:rPr>
              <a:t>240+ indicatori </a:t>
            </a:r>
          </a:p>
          <a:p>
            <a:pPr defTabSz="957677" eaLnBrk="0" fontAlgn="base" hangingPunct="0">
              <a:spcBef>
                <a:spcPct val="0"/>
              </a:spcBef>
              <a:spcAft>
                <a:spcPct val="0"/>
              </a:spcAft>
            </a:pPr>
            <a:endParaRPr lang="it-IT" altLang="it-IT" sz="1000" dirty="0">
              <a:solidFill>
                <a:schemeClr val="tx1"/>
              </a:solidFill>
              <a:latin typeface="Calibri" panose="020F0502020204030204" pitchFamily="34" charset="0"/>
              <a:cs typeface="Calibri" panose="020F0502020204030204" pitchFamily="34" charset="0"/>
            </a:endParaRPr>
          </a:p>
          <a:p>
            <a:pPr defTabSz="957677" eaLnBrk="0" fontAlgn="base" hangingPunct="0">
              <a:spcBef>
                <a:spcPct val="0"/>
              </a:spcBef>
              <a:spcAft>
                <a:spcPct val="0"/>
              </a:spcAft>
            </a:pPr>
            <a:r>
              <a:rPr lang="it-IT" altLang="it-IT" sz="1000" dirty="0">
                <a:solidFill>
                  <a:schemeClr val="tx1"/>
                </a:solidFill>
                <a:latin typeface="Calibri" panose="020F0502020204030204" pitchFamily="34" charset="0"/>
                <a:cs typeface="Calibri" panose="020F0502020204030204" pitchFamily="34" charset="0"/>
              </a:rPr>
              <a:t>visione integrata dello sviluppo, basata su quattro pilastri: Economia, Società, Ambiente, Istituzioni</a:t>
            </a:r>
          </a:p>
          <a:p>
            <a:pPr defTabSz="957677" eaLnBrk="0" fontAlgn="base" hangingPunct="0">
              <a:spcBef>
                <a:spcPct val="0"/>
              </a:spcBef>
              <a:spcAft>
                <a:spcPct val="0"/>
              </a:spcAft>
              <a:buFont typeface="Arial" panose="020B0604020202020204" pitchFamily="34" charset="0"/>
              <a:buChar char="•"/>
            </a:pPr>
            <a:endParaRPr lang="it-IT" sz="1000" dirty="0">
              <a:solidFill>
                <a:schemeClr val="tx1"/>
              </a:solidFill>
              <a:latin typeface="Calibri" panose="020F0502020204030204" pitchFamily="34" charset="0"/>
              <a:cs typeface="Calibri" panose="020F0502020204030204" pitchFamily="34" charset="0"/>
            </a:endParaRPr>
          </a:p>
          <a:p>
            <a:pPr defTabSz="957677" eaLnBrk="0" fontAlgn="base" hangingPunct="0">
              <a:spcBef>
                <a:spcPct val="0"/>
              </a:spcBef>
              <a:spcAft>
                <a:spcPct val="0"/>
              </a:spcAft>
            </a:pPr>
            <a:r>
              <a:rPr lang="it-IT" altLang="it-IT" sz="1000" dirty="0">
                <a:solidFill>
                  <a:schemeClr val="tx1"/>
                </a:solidFill>
                <a:latin typeface="Calibri" panose="020F0502020204030204" pitchFamily="34" charset="0"/>
                <a:cs typeface="Calibri" panose="020F0502020204030204" pitchFamily="34" charset="0"/>
              </a:rPr>
              <a:t>Tre principi: Integrazione, Universalità, Partecipazione</a:t>
            </a:r>
          </a:p>
          <a:p>
            <a:pPr defTabSz="957677" eaLnBrk="0" fontAlgn="base" hangingPunct="0">
              <a:spcBef>
                <a:spcPct val="0"/>
              </a:spcBef>
              <a:spcAft>
                <a:spcPct val="0"/>
              </a:spcAft>
            </a:pPr>
            <a:endParaRPr lang="it-IT" sz="1000" dirty="0">
              <a:solidFill>
                <a:schemeClr val="tx1"/>
              </a:solidFill>
              <a:latin typeface="Calibri" panose="020F0502020204030204" pitchFamily="34" charset="0"/>
              <a:cs typeface="Calibri" panose="020F0502020204030204" pitchFamily="34" charset="0"/>
            </a:endParaRPr>
          </a:p>
          <a:p>
            <a:pPr defTabSz="957677" eaLnBrk="0" fontAlgn="base" hangingPunct="0">
              <a:spcBef>
                <a:spcPct val="0"/>
              </a:spcBef>
              <a:spcAft>
                <a:spcPct val="0"/>
              </a:spcAft>
              <a:defRPr/>
            </a:pPr>
            <a:r>
              <a:rPr lang="it-IT" sz="1000" dirty="0">
                <a:solidFill>
                  <a:schemeClr val="tx1"/>
                </a:solidFill>
              </a:rPr>
              <a:t>17 Obiettivi di Sviluppo Sostenibile riguardano tutte le dimensioni della vita umana e del pianeta, dalla lotta a ogni forma di povertà, al miglioramento della salute e dell’educazione, alla promozione di un’agricoltura sostenibile nel rispetto dell’ecosistema terrestre. </a:t>
            </a:r>
          </a:p>
        </p:txBody>
      </p:sp>
      <p:sp>
        <p:nvSpPr>
          <p:cNvPr id="4" name="Segnaposto numero diapositiva 3"/>
          <p:cNvSpPr>
            <a:spLocks noGrp="1"/>
          </p:cNvSpPr>
          <p:nvPr>
            <p:ph type="sldNum" sz="quarter" idx="5"/>
          </p:nvPr>
        </p:nvSpPr>
        <p:spPr/>
        <p:txBody>
          <a:bodyPr/>
          <a:lstStyle/>
          <a:p>
            <a:fld id="{2423CEFA-FD1E-40F6-B537-5CD22CFB0112}" type="slidenum">
              <a:rPr lang="it-IT" smtClean="0"/>
              <a:t>5</a:t>
            </a:fld>
            <a:endParaRPr lang="it-IT"/>
          </a:p>
        </p:txBody>
      </p:sp>
    </p:spTree>
    <p:extLst>
      <p:ext uri="{BB962C8B-B14F-4D97-AF65-F5344CB8AC3E}">
        <p14:creationId xmlns:p14="http://schemas.microsoft.com/office/powerpoint/2010/main" val="339290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100" b="1" dirty="0">
                <a:solidFill>
                  <a:schemeClr val="tx1"/>
                </a:solidFill>
              </a:rPr>
              <a:t>1. Persone: </a:t>
            </a:r>
            <a:r>
              <a:rPr lang="it-IT" sz="1100" dirty="0">
                <a:solidFill>
                  <a:schemeClr val="tx1"/>
                </a:solidFill>
              </a:rPr>
              <a:t>eliminare fame e povertà in tutte le forme, garantire dignità e uguaglianza;</a:t>
            </a:r>
          </a:p>
          <a:p>
            <a:r>
              <a:rPr lang="it-IT" sz="1100" b="1" dirty="0">
                <a:solidFill>
                  <a:schemeClr val="tx1"/>
                </a:solidFill>
              </a:rPr>
              <a:t>2. Prosperità: </a:t>
            </a:r>
            <a:r>
              <a:rPr lang="it-IT" sz="1100" dirty="0">
                <a:solidFill>
                  <a:schemeClr val="tx1"/>
                </a:solidFill>
              </a:rPr>
              <a:t>garantire vite prospere e piene in armonia con la natura;</a:t>
            </a:r>
          </a:p>
          <a:p>
            <a:r>
              <a:rPr lang="it-IT" sz="1100" b="1" dirty="0">
                <a:solidFill>
                  <a:schemeClr val="tx1"/>
                </a:solidFill>
              </a:rPr>
              <a:t>3. Pace: </a:t>
            </a:r>
            <a:r>
              <a:rPr lang="it-IT" sz="1100" dirty="0">
                <a:solidFill>
                  <a:schemeClr val="tx1"/>
                </a:solidFill>
              </a:rPr>
              <a:t>promuovere società pacifiche, giuste e inclusive;</a:t>
            </a:r>
          </a:p>
          <a:p>
            <a:r>
              <a:rPr lang="it-IT" sz="1100" b="1" dirty="0">
                <a:solidFill>
                  <a:schemeClr val="tx1"/>
                </a:solidFill>
              </a:rPr>
              <a:t>4. Partnership: </a:t>
            </a:r>
            <a:r>
              <a:rPr lang="it-IT" sz="1100" dirty="0">
                <a:solidFill>
                  <a:schemeClr val="tx1"/>
                </a:solidFill>
              </a:rPr>
              <a:t>implementare l’Agenda attraverso solide partnership;</a:t>
            </a:r>
          </a:p>
          <a:p>
            <a:r>
              <a:rPr lang="it-IT" sz="1100" b="1" dirty="0">
                <a:solidFill>
                  <a:schemeClr val="tx1"/>
                </a:solidFill>
              </a:rPr>
              <a:t>5. Pianeta: </a:t>
            </a:r>
            <a:r>
              <a:rPr lang="it-IT" sz="1100" dirty="0">
                <a:solidFill>
                  <a:schemeClr val="tx1"/>
                </a:solidFill>
              </a:rPr>
              <a:t>proteggere le risorse naturali e il clima del pianeta per le generazioni future.</a:t>
            </a:r>
          </a:p>
          <a:p>
            <a:r>
              <a:rPr lang="it-IT" sz="1100" dirty="0">
                <a:solidFill>
                  <a:schemeClr val="tx1"/>
                </a:solidFill>
              </a:rPr>
              <a:t>Ogni SDG si riferisce a una dimensione del sistema umano-planetario che evolve nello spazio e nel tempo. </a:t>
            </a:r>
          </a:p>
          <a:p>
            <a:r>
              <a:rPr lang="it-IT" sz="1100" dirty="0">
                <a:solidFill>
                  <a:schemeClr val="tx1"/>
                </a:solidFill>
              </a:rPr>
              <a:t>Tutti insieme puntano a realizzare quell’equilibrio globale rappresentato dalla sostenibilità dell’intero sistema</a:t>
            </a:r>
          </a:p>
        </p:txBody>
      </p:sp>
      <p:sp>
        <p:nvSpPr>
          <p:cNvPr id="4" name="Segnaposto numero diapositiva 3"/>
          <p:cNvSpPr>
            <a:spLocks noGrp="1"/>
          </p:cNvSpPr>
          <p:nvPr>
            <p:ph type="sldNum" sz="quarter" idx="5"/>
          </p:nvPr>
        </p:nvSpPr>
        <p:spPr/>
        <p:txBody>
          <a:bodyPr/>
          <a:lstStyle/>
          <a:p>
            <a:fld id="{2423CEFA-FD1E-40F6-B537-5CD22CFB0112}" type="slidenum">
              <a:rPr lang="it-IT" smtClean="0"/>
              <a:t>6</a:t>
            </a:fld>
            <a:endParaRPr lang="it-IT"/>
          </a:p>
        </p:txBody>
      </p:sp>
    </p:spTree>
    <p:extLst>
      <p:ext uri="{BB962C8B-B14F-4D97-AF65-F5344CB8AC3E}">
        <p14:creationId xmlns:p14="http://schemas.microsoft.com/office/powerpoint/2010/main" val="2746169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ctr">
              <a:buNone/>
            </a:pPr>
            <a:r>
              <a:rPr lang="it-IT" altLang="it-IT" sz="1000" b="1" i="1" dirty="0">
                <a:solidFill>
                  <a:schemeClr val="tx1"/>
                </a:solidFill>
                <a:latin typeface="+mn-lt"/>
                <a:cs typeface="Calibri" panose="020F0502020204030204" pitchFamily="34" charset="0"/>
              </a:rPr>
              <a:t>The new agenda </a:t>
            </a:r>
            <a:r>
              <a:rPr lang="it-IT" altLang="it-IT" sz="1000" b="1" i="1" dirty="0" err="1">
                <a:solidFill>
                  <a:schemeClr val="tx1"/>
                </a:solidFill>
                <a:latin typeface="+mn-lt"/>
                <a:cs typeface="Calibri" panose="020F0502020204030204" pitchFamily="34" charset="0"/>
              </a:rPr>
              <a:t>is</a:t>
            </a:r>
            <a:r>
              <a:rPr lang="it-IT" altLang="it-IT" sz="1000" b="1" i="1" dirty="0">
                <a:solidFill>
                  <a:schemeClr val="tx1"/>
                </a:solidFill>
                <a:latin typeface="+mn-lt"/>
                <a:cs typeface="Calibri" panose="020F0502020204030204" pitchFamily="34" charset="0"/>
              </a:rPr>
              <a:t> a promise by leaders to all people </a:t>
            </a:r>
            <a:r>
              <a:rPr lang="it-IT" altLang="it-IT" sz="1000" b="1" i="1" dirty="0" err="1">
                <a:solidFill>
                  <a:schemeClr val="tx1"/>
                </a:solidFill>
                <a:latin typeface="+mn-lt"/>
                <a:cs typeface="Calibri" panose="020F0502020204030204" pitchFamily="34" charset="0"/>
              </a:rPr>
              <a:t>everywhere</a:t>
            </a:r>
            <a:r>
              <a:rPr lang="it-IT" altLang="it-IT" sz="1000" b="1" i="1" dirty="0">
                <a:solidFill>
                  <a:schemeClr val="tx1"/>
                </a:solidFill>
                <a:latin typeface="+mn-lt"/>
                <a:cs typeface="Calibri" panose="020F0502020204030204" pitchFamily="34" charset="0"/>
              </a:rPr>
              <a:t>. It </a:t>
            </a:r>
            <a:r>
              <a:rPr lang="it-IT" altLang="it-IT" sz="1000" b="1" i="1" dirty="0" err="1">
                <a:solidFill>
                  <a:schemeClr val="tx1"/>
                </a:solidFill>
                <a:latin typeface="+mn-lt"/>
                <a:cs typeface="Calibri" panose="020F0502020204030204" pitchFamily="34" charset="0"/>
              </a:rPr>
              <a:t>is</a:t>
            </a:r>
            <a:r>
              <a:rPr lang="it-IT" altLang="it-IT" sz="1000" b="1" i="1" dirty="0">
                <a:solidFill>
                  <a:schemeClr val="tx1"/>
                </a:solidFill>
                <a:latin typeface="+mn-lt"/>
                <a:cs typeface="Calibri" panose="020F0502020204030204" pitchFamily="34" charset="0"/>
              </a:rPr>
              <a:t> an agenda for </a:t>
            </a:r>
            <a:r>
              <a:rPr lang="it-IT" altLang="it-IT" sz="1000" b="1" i="1" u="sng" dirty="0">
                <a:solidFill>
                  <a:schemeClr val="tx1"/>
                </a:solidFill>
                <a:latin typeface="+mn-lt"/>
                <a:cs typeface="Calibri" panose="020F0502020204030204" pitchFamily="34" charset="0"/>
              </a:rPr>
              <a:t>people</a:t>
            </a:r>
            <a:r>
              <a:rPr lang="it-IT" altLang="it-IT" sz="1000" b="1" i="1" dirty="0">
                <a:solidFill>
                  <a:schemeClr val="tx1"/>
                </a:solidFill>
                <a:latin typeface="+mn-lt"/>
                <a:cs typeface="Calibri" panose="020F0502020204030204" pitchFamily="34" charset="0"/>
              </a:rPr>
              <a:t>, to end </a:t>
            </a:r>
            <a:r>
              <a:rPr lang="it-IT" altLang="it-IT" sz="1000" b="1" i="1" dirty="0" err="1">
                <a:solidFill>
                  <a:schemeClr val="tx1"/>
                </a:solidFill>
                <a:latin typeface="+mn-lt"/>
                <a:cs typeface="Calibri" panose="020F0502020204030204" pitchFamily="34" charset="0"/>
              </a:rPr>
              <a:t>poverty</a:t>
            </a:r>
            <a:r>
              <a:rPr lang="it-IT" altLang="it-IT" sz="1000" b="1" i="1" dirty="0">
                <a:solidFill>
                  <a:schemeClr val="tx1"/>
                </a:solidFill>
                <a:latin typeface="+mn-lt"/>
                <a:cs typeface="Calibri" panose="020F0502020204030204" pitchFamily="34" charset="0"/>
              </a:rPr>
              <a:t> in all </a:t>
            </a:r>
            <a:r>
              <a:rPr lang="it-IT" altLang="it-IT" sz="1000" b="1" i="1" dirty="0" err="1">
                <a:solidFill>
                  <a:schemeClr val="tx1"/>
                </a:solidFill>
                <a:latin typeface="+mn-lt"/>
                <a:cs typeface="Calibri" panose="020F0502020204030204" pitchFamily="34" charset="0"/>
              </a:rPr>
              <a:t>its</a:t>
            </a:r>
            <a:r>
              <a:rPr lang="it-IT" altLang="it-IT" sz="1000" b="1" i="1" dirty="0">
                <a:solidFill>
                  <a:schemeClr val="tx1"/>
                </a:solidFill>
                <a:latin typeface="+mn-lt"/>
                <a:cs typeface="Calibri" panose="020F0502020204030204" pitchFamily="34" charset="0"/>
              </a:rPr>
              <a:t> </a:t>
            </a:r>
            <a:r>
              <a:rPr lang="it-IT" altLang="it-IT" sz="1000" b="1" i="1" dirty="0" err="1">
                <a:solidFill>
                  <a:schemeClr val="tx1"/>
                </a:solidFill>
                <a:latin typeface="+mn-lt"/>
                <a:cs typeface="Calibri" panose="020F0502020204030204" pitchFamily="34" charset="0"/>
              </a:rPr>
              <a:t>forms</a:t>
            </a:r>
            <a:r>
              <a:rPr lang="it-IT" altLang="it-IT" sz="1000" b="1" i="1" dirty="0">
                <a:solidFill>
                  <a:schemeClr val="tx1"/>
                </a:solidFill>
                <a:latin typeface="+mn-lt"/>
                <a:cs typeface="Calibri" panose="020F0502020204030204" pitchFamily="34" charset="0"/>
              </a:rPr>
              <a:t> – an agenda for the </a:t>
            </a:r>
            <a:r>
              <a:rPr lang="it-IT" altLang="it-IT" sz="1000" b="1" i="1" u="sng" dirty="0" err="1">
                <a:solidFill>
                  <a:schemeClr val="tx1"/>
                </a:solidFill>
                <a:latin typeface="+mn-lt"/>
                <a:cs typeface="Calibri" panose="020F0502020204030204" pitchFamily="34" charset="0"/>
              </a:rPr>
              <a:t>planet</a:t>
            </a:r>
            <a:r>
              <a:rPr lang="it-IT" altLang="it-IT" sz="1000" b="1" i="1" dirty="0">
                <a:solidFill>
                  <a:schemeClr val="tx1"/>
                </a:solidFill>
                <a:latin typeface="+mn-lt"/>
                <a:cs typeface="Calibri" panose="020F0502020204030204" pitchFamily="34" charset="0"/>
              </a:rPr>
              <a:t>, </a:t>
            </a:r>
            <a:r>
              <a:rPr lang="it-IT" altLang="it-IT" sz="1000" b="1" i="1" dirty="0" err="1">
                <a:solidFill>
                  <a:schemeClr val="tx1"/>
                </a:solidFill>
                <a:latin typeface="+mn-lt"/>
                <a:cs typeface="Calibri" panose="020F0502020204030204" pitchFamily="34" charset="0"/>
              </a:rPr>
              <a:t>our</a:t>
            </a:r>
            <a:r>
              <a:rPr lang="it-IT" altLang="it-IT" sz="1000" b="1" i="1" dirty="0">
                <a:solidFill>
                  <a:schemeClr val="tx1"/>
                </a:solidFill>
                <a:latin typeface="+mn-lt"/>
                <a:cs typeface="Calibri" panose="020F0502020204030204" pitchFamily="34" charset="0"/>
              </a:rPr>
              <a:t> common home.</a:t>
            </a:r>
            <a:endParaRPr lang="it-IT" altLang="it-IT" sz="1000" b="1" dirty="0">
              <a:solidFill>
                <a:schemeClr val="tx1"/>
              </a:solidFill>
              <a:latin typeface="+mn-lt"/>
              <a:cs typeface="Calibri" panose="020F0502020204030204" pitchFamily="34" charset="0"/>
            </a:endParaRPr>
          </a:p>
          <a:p>
            <a:pPr marL="0" indent="0" algn="ctr">
              <a:buNone/>
            </a:pPr>
            <a:r>
              <a:rPr lang="it-IT" altLang="it-IT" sz="1000" dirty="0">
                <a:solidFill>
                  <a:schemeClr val="tx1"/>
                </a:solidFill>
                <a:latin typeface="+mn-lt"/>
                <a:cs typeface="Calibri" panose="020F0502020204030204" pitchFamily="34" charset="0"/>
              </a:rPr>
              <a:t>(</a:t>
            </a:r>
            <a:r>
              <a:rPr lang="it-IT" altLang="it-IT" sz="1000" dirty="0" err="1">
                <a:solidFill>
                  <a:schemeClr val="tx1"/>
                </a:solidFill>
                <a:latin typeface="+mn-lt"/>
                <a:cs typeface="Calibri" panose="020F0502020204030204" pitchFamily="34" charset="0"/>
              </a:rPr>
              <a:t>Ban</a:t>
            </a:r>
            <a:r>
              <a:rPr lang="it-IT" altLang="it-IT" sz="1000" dirty="0">
                <a:solidFill>
                  <a:schemeClr val="tx1"/>
                </a:solidFill>
                <a:latin typeface="+mn-lt"/>
                <a:cs typeface="Calibri" panose="020F0502020204030204" pitchFamily="34" charset="0"/>
              </a:rPr>
              <a:t> </a:t>
            </a:r>
            <a:r>
              <a:rPr lang="it-IT" altLang="it-IT" sz="1000" dirty="0" err="1">
                <a:solidFill>
                  <a:schemeClr val="tx1"/>
                </a:solidFill>
                <a:latin typeface="+mn-lt"/>
                <a:cs typeface="Calibri" panose="020F0502020204030204" pitchFamily="34" charset="0"/>
              </a:rPr>
              <a:t>Ki</a:t>
            </a:r>
            <a:r>
              <a:rPr lang="it-IT" altLang="it-IT" sz="1000" dirty="0">
                <a:solidFill>
                  <a:schemeClr val="tx1"/>
                </a:solidFill>
                <a:latin typeface="+mn-lt"/>
                <a:cs typeface="Calibri" panose="020F0502020204030204" pitchFamily="34" charset="0"/>
              </a:rPr>
              <a:t>-moon, Segretario Generale delle Nazioni Unite)</a:t>
            </a:r>
          </a:p>
          <a:p>
            <a:pPr marL="171450" indent="-171450">
              <a:buFont typeface="Arial" panose="020B0604020202020204" pitchFamily="34" charset="0"/>
              <a:buChar char="•"/>
            </a:pPr>
            <a:endParaRPr lang="it-IT" altLang="it-IT" sz="1000" dirty="0">
              <a:solidFill>
                <a:schemeClr val="tx1"/>
              </a:solidFill>
              <a:latin typeface="+mn-lt"/>
              <a:cs typeface="Calibri" panose="020F0502020204030204" pitchFamily="34" charset="0"/>
            </a:endParaRPr>
          </a:p>
          <a:p>
            <a:pPr marL="171450" indent="-171450">
              <a:buFont typeface="Arial" panose="020B0604020202020204" pitchFamily="34" charset="0"/>
              <a:buChar char="•"/>
            </a:pPr>
            <a:r>
              <a:rPr lang="it-IT" sz="1000" dirty="0">
                <a:solidFill>
                  <a:schemeClr val="tx1"/>
                </a:solidFill>
                <a:latin typeface="+mn-lt"/>
              </a:rPr>
              <a:t>Imparare a leggere la complessità dei fenomeni: </a:t>
            </a:r>
            <a:r>
              <a:rPr lang="it-IT" altLang="it-IT" sz="1000" b="1" dirty="0">
                <a:solidFill>
                  <a:schemeClr val="tx1"/>
                </a:solidFill>
                <a:latin typeface="+mn-lt"/>
                <a:cs typeface="Calibri" panose="020F0502020204030204" pitchFamily="34" charset="0"/>
              </a:rPr>
              <a:t>visione integrata delle diverse dimensioni </a:t>
            </a:r>
            <a:r>
              <a:rPr lang="it-IT" altLang="it-IT" sz="1000" dirty="0">
                <a:solidFill>
                  <a:schemeClr val="tx1"/>
                </a:solidFill>
                <a:latin typeface="+mn-lt"/>
                <a:cs typeface="Calibri" panose="020F0502020204030204" pitchFamily="34" charset="0"/>
              </a:rPr>
              <a:t>dello sviluppo, </a:t>
            </a:r>
            <a:r>
              <a:rPr lang="it-IT" altLang="it-IT" sz="1000" b="1" dirty="0">
                <a:solidFill>
                  <a:schemeClr val="tx1"/>
                </a:solidFill>
                <a:latin typeface="+mn-lt"/>
                <a:cs typeface="Calibri" panose="020F0502020204030204" pitchFamily="34" charset="0"/>
              </a:rPr>
              <a:t>s</a:t>
            </a:r>
            <a:r>
              <a:rPr lang="it-IT" sz="1000" b="1" dirty="0">
                <a:solidFill>
                  <a:schemeClr val="tx1"/>
                </a:solidFill>
                <a:latin typeface="+mn-lt"/>
              </a:rPr>
              <a:t>uperamento</a:t>
            </a:r>
            <a:r>
              <a:rPr lang="it-IT" sz="1000" dirty="0">
                <a:solidFill>
                  <a:schemeClr val="tx1"/>
                </a:solidFill>
                <a:latin typeface="+mn-lt"/>
              </a:rPr>
              <a:t> degli aspetti puramente ambientali. </a:t>
            </a:r>
            <a:r>
              <a:rPr lang="it-IT" sz="1000" b="1" dirty="0">
                <a:solidFill>
                  <a:schemeClr val="tx1"/>
                </a:solidFill>
                <a:latin typeface="+mn-lt"/>
              </a:rPr>
              <a:t>Nessuna gerarchia tra gli SDGs</a:t>
            </a:r>
            <a:endParaRPr lang="it-IT" altLang="it-IT" sz="1000" dirty="0">
              <a:solidFill>
                <a:schemeClr val="tx1"/>
              </a:solidFill>
              <a:latin typeface="+mn-lt"/>
              <a:cs typeface="Calibri" panose="020F0502020204030204" pitchFamily="34" charset="0"/>
            </a:endParaRPr>
          </a:p>
          <a:p>
            <a:pPr marL="171450" indent="-171450">
              <a:buFont typeface="Arial" panose="020B0604020202020204" pitchFamily="34" charset="0"/>
              <a:buChar char="•"/>
            </a:pPr>
            <a:r>
              <a:rPr lang="it-IT" altLang="it-IT" sz="1000" dirty="0">
                <a:solidFill>
                  <a:schemeClr val="tx1"/>
                </a:solidFill>
                <a:latin typeface="+mn-lt"/>
                <a:cs typeface="Calibri" panose="020F0502020204030204" pitchFamily="34" charset="0"/>
              </a:rPr>
              <a:t>forte coinvolgimento di </a:t>
            </a:r>
            <a:r>
              <a:rPr lang="it-IT" altLang="it-IT" sz="1000" b="1" dirty="0">
                <a:solidFill>
                  <a:schemeClr val="tx1"/>
                </a:solidFill>
                <a:latin typeface="+mn-lt"/>
                <a:cs typeface="Calibri" panose="020F0502020204030204" pitchFamily="34" charset="0"/>
              </a:rPr>
              <a:t>tutte le componenti della società, </a:t>
            </a:r>
            <a:r>
              <a:rPr lang="it-IT" sz="1000" b="1" dirty="0">
                <a:solidFill>
                  <a:schemeClr val="tx1"/>
                </a:solidFill>
                <a:latin typeface="+mn-lt"/>
                <a:cs typeface="Arial" panose="020B0604020202020204" pitchFamily="34" charset="0"/>
              </a:rPr>
              <a:t>dalle imprese al settore pubblico, dalla società civile, dalle università e centri di ricerca agli operatori dell’informazione e della cultura, nonché i media</a:t>
            </a:r>
          </a:p>
          <a:p>
            <a:pPr marL="171450" indent="-171450" eaLnBrk="1" fontAlgn="auto" hangingPunct="1">
              <a:spcBef>
                <a:spcPts val="0"/>
              </a:spcBef>
              <a:spcAft>
                <a:spcPts val="0"/>
              </a:spcAft>
              <a:buFont typeface="Arial" panose="020B0604020202020204" pitchFamily="34" charset="0"/>
              <a:buChar char="•"/>
            </a:pPr>
            <a:r>
              <a:rPr lang="it-IT" sz="1000" dirty="0">
                <a:solidFill>
                  <a:schemeClr val="tx1"/>
                </a:solidFill>
                <a:latin typeface="+mn-lt"/>
                <a:ea typeface="+mn-ea"/>
                <a:cs typeface="+mn-cs"/>
              </a:rPr>
              <a:t>L’Agenda non è </a:t>
            </a:r>
            <a:r>
              <a:rPr lang="it-IT" sz="1000" i="1" dirty="0" err="1">
                <a:solidFill>
                  <a:schemeClr val="tx1"/>
                </a:solidFill>
                <a:latin typeface="+mn-lt"/>
                <a:ea typeface="+mn-ea"/>
                <a:cs typeface="+mn-cs"/>
              </a:rPr>
              <a:t>legally</a:t>
            </a:r>
            <a:r>
              <a:rPr lang="it-IT" sz="1000" i="1" dirty="0">
                <a:solidFill>
                  <a:schemeClr val="tx1"/>
                </a:solidFill>
                <a:latin typeface="+mn-lt"/>
                <a:ea typeface="+mn-ea"/>
                <a:cs typeface="+mn-cs"/>
              </a:rPr>
              <a:t> </a:t>
            </a:r>
            <a:r>
              <a:rPr lang="it-IT" sz="1000" i="1" dirty="0" err="1">
                <a:solidFill>
                  <a:schemeClr val="tx1"/>
                </a:solidFill>
                <a:latin typeface="+mn-lt"/>
                <a:ea typeface="+mn-ea"/>
                <a:cs typeface="+mn-cs"/>
              </a:rPr>
              <a:t>binding</a:t>
            </a:r>
            <a:r>
              <a:rPr lang="it-IT" sz="1000" dirty="0">
                <a:solidFill>
                  <a:schemeClr val="tx1"/>
                </a:solidFill>
                <a:latin typeface="+mn-lt"/>
                <a:ea typeface="+mn-ea"/>
                <a:cs typeface="+mn-cs"/>
              </a:rPr>
              <a:t>…</a:t>
            </a:r>
          </a:p>
          <a:p>
            <a:pPr marL="171450" lvl="0" indent="-171450">
              <a:buFont typeface="Arial" panose="020B0604020202020204" pitchFamily="34" charset="0"/>
              <a:buChar char="•"/>
            </a:pPr>
            <a:r>
              <a:rPr lang="it-IT" sz="1000" dirty="0">
                <a:solidFill>
                  <a:schemeClr val="tx1"/>
                </a:solidFill>
                <a:latin typeface="+mn-lt"/>
                <a:ea typeface="+mn-ea"/>
                <a:cs typeface="Arial" panose="020B0604020202020204" pitchFamily="34" charset="0"/>
              </a:rPr>
              <a:t>…il processo di cambiamento viene </a:t>
            </a:r>
            <a:r>
              <a:rPr lang="it-IT" sz="1000" b="1" dirty="0">
                <a:solidFill>
                  <a:schemeClr val="tx1"/>
                </a:solidFill>
                <a:latin typeface="+mn-lt"/>
                <a:ea typeface="+mn-ea"/>
                <a:cs typeface="Arial" panose="020B0604020202020204" pitchFamily="34" charset="0"/>
              </a:rPr>
              <a:t>monitorato</a:t>
            </a:r>
            <a:r>
              <a:rPr lang="it-IT" sz="1000" dirty="0">
                <a:solidFill>
                  <a:schemeClr val="tx1"/>
                </a:solidFill>
                <a:latin typeface="+mn-lt"/>
                <a:ea typeface="+mn-ea"/>
                <a:cs typeface="Arial" panose="020B0604020202020204" pitchFamily="34" charset="0"/>
              </a:rPr>
              <a:t> attraverso un sistema basato su 17 Obiettivi, 169 target e 240 indicatori. </a:t>
            </a:r>
            <a:r>
              <a:rPr lang="it-IT" sz="1000" b="1" dirty="0">
                <a:solidFill>
                  <a:schemeClr val="tx1"/>
                </a:solidFill>
                <a:latin typeface="+mn-lt"/>
                <a:ea typeface="+mn-ea"/>
                <a:cs typeface="Arial" panose="020B0604020202020204" pitchFamily="34" charset="0"/>
              </a:rPr>
              <a:t>Ciascun Paese viene valutato periodicamente in sede ONU </a:t>
            </a:r>
            <a:r>
              <a:rPr lang="it-IT" altLang="it-IT" sz="1000" dirty="0">
                <a:solidFill>
                  <a:schemeClr val="tx1"/>
                </a:solidFill>
                <a:latin typeface="+mn-lt"/>
                <a:cs typeface="Calibri" panose="020F0502020204030204" pitchFamily="34" charset="0"/>
              </a:rPr>
              <a:t>e deve </a:t>
            </a:r>
            <a:r>
              <a:rPr lang="it-IT" altLang="it-IT" sz="1000" b="1" dirty="0">
                <a:solidFill>
                  <a:schemeClr val="tx1"/>
                </a:solidFill>
                <a:latin typeface="+mn-lt"/>
                <a:cs typeface="Calibri" panose="020F0502020204030204" pitchFamily="34" charset="0"/>
              </a:rPr>
              <a:t>impegnarsi a definire una propria strategia di sviluppo sostenibile</a:t>
            </a:r>
            <a:endParaRPr lang="it-IT" altLang="it-IT" sz="1000" dirty="0">
              <a:solidFill>
                <a:schemeClr val="tx1"/>
              </a:solidFill>
              <a:latin typeface="+mn-lt"/>
            </a:endParaRPr>
          </a:p>
        </p:txBody>
      </p:sp>
      <p:sp>
        <p:nvSpPr>
          <p:cNvPr id="4" name="Segnaposto numero diapositiva 3"/>
          <p:cNvSpPr>
            <a:spLocks noGrp="1"/>
          </p:cNvSpPr>
          <p:nvPr>
            <p:ph type="sldNum" sz="quarter" idx="5"/>
          </p:nvPr>
        </p:nvSpPr>
        <p:spPr/>
        <p:txBody>
          <a:bodyPr/>
          <a:lstStyle/>
          <a:p>
            <a:fld id="{2423CEFA-FD1E-40F6-B537-5CD22CFB0112}" type="slidenum">
              <a:rPr lang="it-IT" smtClean="0"/>
              <a:t>7</a:t>
            </a:fld>
            <a:endParaRPr lang="it-IT"/>
          </a:p>
        </p:txBody>
      </p:sp>
    </p:spTree>
    <p:extLst>
      <p:ext uri="{BB962C8B-B14F-4D97-AF65-F5344CB8AC3E}">
        <p14:creationId xmlns:p14="http://schemas.microsoft.com/office/powerpoint/2010/main" val="219178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004258"/>
                </a:solidFill>
              </a:rPr>
              <a:t>Per avanzare su un sentiero di sviluppo sostenibile in modo efficace è necessario uno sforzo inclusivo in riferimento alla comprensione e al piano d'azione nel quadro degli SDGs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solidFill>
                <a:srgbClr val="00425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004258"/>
                </a:solidFill>
              </a:rPr>
              <a:t>Informarsi, prendere coscienza dell’urgenza, agire per poter raggiungere gli Obiettivi</a:t>
            </a:r>
          </a:p>
        </p:txBody>
      </p:sp>
      <p:sp>
        <p:nvSpPr>
          <p:cNvPr id="4" name="Segnaposto numero diapositiva 3"/>
          <p:cNvSpPr>
            <a:spLocks noGrp="1"/>
          </p:cNvSpPr>
          <p:nvPr>
            <p:ph type="sldNum" sz="quarter" idx="5"/>
          </p:nvPr>
        </p:nvSpPr>
        <p:spPr/>
        <p:txBody>
          <a:bodyPr/>
          <a:lstStyle/>
          <a:p>
            <a:fld id="{2423CEFA-FD1E-40F6-B537-5CD22CFB0112}" type="slidenum">
              <a:rPr lang="it-IT" smtClean="0"/>
              <a:t>8</a:t>
            </a:fld>
            <a:endParaRPr lang="it-IT"/>
          </a:p>
        </p:txBody>
      </p:sp>
    </p:spTree>
    <p:extLst>
      <p:ext uri="{BB962C8B-B14F-4D97-AF65-F5344CB8AC3E}">
        <p14:creationId xmlns:p14="http://schemas.microsoft.com/office/powerpoint/2010/main" val="2823798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100" dirty="0">
                <a:solidFill>
                  <a:schemeClr val="tx1"/>
                </a:solidFill>
              </a:rPr>
              <a:t>Notiamo che la prima tematica segnalata è SDG 13-lotta al cambiamento climatico, ma SDG 14-vita sott’acqua viene sentito come meno prioritario</a:t>
            </a:r>
          </a:p>
          <a:p>
            <a:r>
              <a:rPr lang="it-IT" sz="1100" dirty="0">
                <a:solidFill>
                  <a:schemeClr val="tx1"/>
                </a:solidFill>
              </a:rPr>
              <a:t>Anche Goal 9-imprese innovazione e infrastrutture si trova in fondo ma…</a:t>
            </a:r>
          </a:p>
        </p:txBody>
      </p:sp>
      <p:sp>
        <p:nvSpPr>
          <p:cNvPr id="4" name="Segnaposto numero diapositiva 3"/>
          <p:cNvSpPr>
            <a:spLocks noGrp="1"/>
          </p:cNvSpPr>
          <p:nvPr>
            <p:ph type="sldNum" sz="quarter" idx="5"/>
          </p:nvPr>
        </p:nvSpPr>
        <p:spPr/>
        <p:txBody>
          <a:bodyPr/>
          <a:lstStyle/>
          <a:p>
            <a:fld id="{2423CEFA-FD1E-40F6-B537-5CD22CFB0112}" type="slidenum">
              <a:rPr lang="it-IT" smtClean="0"/>
              <a:t>9</a:t>
            </a:fld>
            <a:endParaRPr lang="it-IT"/>
          </a:p>
        </p:txBody>
      </p:sp>
    </p:spTree>
    <p:extLst>
      <p:ext uri="{BB962C8B-B14F-4D97-AF65-F5344CB8AC3E}">
        <p14:creationId xmlns:p14="http://schemas.microsoft.com/office/powerpoint/2010/main" val="48269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7028" y="402652"/>
            <a:ext cx="9223058" cy="1461801"/>
          </a:xfrm>
          <a:prstGeom prst="rect">
            <a:avLst/>
          </a:prstGeom>
        </p:spPr>
        <p:txBody>
          <a:bodyPr/>
          <a:lstStyle/>
          <a:p>
            <a:r>
              <a:rPr lang="en-US"/>
              <a:t>Click to edit Master title style</a:t>
            </a:r>
            <a:endParaRPr lang="it-IT"/>
          </a:p>
        </p:txBody>
      </p:sp>
      <p:sp>
        <p:nvSpPr>
          <p:cNvPr id="3" name="Text Placeholder 2"/>
          <p:cNvSpPr>
            <a:spLocks noGrp="1"/>
          </p:cNvSpPr>
          <p:nvPr>
            <p:ph type="body" idx="1"/>
          </p:nvPr>
        </p:nvSpPr>
        <p:spPr>
          <a:xfrm>
            <a:off x="737029" y="1853949"/>
            <a:ext cx="4524273" cy="908592"/>
          </a:xfrm>
          <a:prstGeom prst="rect">
            <a:avLst/>
          </a:prstGeo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Edit Master text styles</a:t>
            </a:r>
          </a:p>
        </p:txBody>
      </p:sp>
      <p:sp>
        <p:nvSpPr>
          <p:cNvPr id="4" name="Content Placeholder 3"/>
          <p:cNvSpPr>
            <a:spLocks noGrp="1"/>
          </p:cNvSpPr>
          <p:nvPr>
            <p:ph sz="half" idx="2"/>
          </p:nvPr>
        </p:nvSpPr>
        <p:spPr>
          <a:xfrm>
            <a:off x="737029" y="2762541"/>
            <a:ext cx="4524273" cy="40632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5413534" y="1853949"/>
            <a:ext cx="4546552" cy="908592"/>
          </a:xfrm>
          <a:prstGeom prst="rect">
            <a:avLst/>
          </a:prstGeo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Edit Master text styles</a:t>
            </a:r>
          </a:p>
        </p:txBody>
      </p:sp>
      <p:sp>
        <p:nvSpPr>
          <p:cNvPr id="6" name="Content Placeholder 5"/>
          <p:cNvSpPr>
            <a:spLocks noGrp="1"/>
          </p:cNvSpPr>
          <p:nvPr>
            <p:ph sz="quarter" idx="4"/>
          </p:nvPr>
        </p:nvSpPr>
        <p:spPr>
          <a:xfrm>
            <a:off x="5413534" y="2762541"/>
            <a:ext cx="4546552" cy="40632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Rectangle 5">
            <a:extLst>
              <a:ext uri="{FF2B5EF4-FFF2-40B4-BE49-F238E27FC236}">
                <a16:creationId xmlns:a16="http://schemas.microsoft.com/office/drawing/2014/main" id="{FF2E5CD7-6E79-4E90-9A95-0A8F5E1F1E26}"/>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28071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02005" y="672253"/>
            <a:ext cx="9089390" cy="1260475"/>
          </a:xfrm>
          <a:prstGeom prst="rect">
            <a:avLst/>
          </a:prstGeom>
        </p:spPr>
        <p:txBody>
          <a:bodyPr/>
          <a:lstStyle/>
          <a:p>
            <a:r>
              <a:rPr lang="en-US"/>
              <a:t>Click to edit Master title style</a:t>
            </a:r>
            <a:endParaRPr lang="it-IT"/>
          </a:p>
        </p:txBody>
      </p:sp>
      <p:sp>
        <p:nvSpPr>
          <p:cNvPr id="3" name="Rectangle 5">
            <a:extLst>
              <a:ext uri="{FF2B5EF4-FFF2-40B4-BE49-F238E27FC236}">
                <a16:creationId xmlns:a16="http://schemas.microsoft.com/office/drawing/2014/main" id="{58BCC5ED-146A-43E7-ADCA-E1DEAAE7860E}"/>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1161629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E7DE9F0-DD83-4A88-A20B-B8ACE2D6110B}"/>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3291202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7029" y="504190"/>
            <a:ext cx="3449364" cy="1764665"/>
          </a:xfrm>
          <a:prstGeom prst="rect">
            <a:avLst/>
          </a:prstGeom>
        </p:spPr>
        <p:txBody>
          <a:bodyPr anchor="b"/>
          <a:lstStyle>
            <a:lvl1pPr>
              <a:defRPr sz="3529"/>
            </a:lvl1pPr>
          </a:lstStyle>
          <a:p>
            <a:r>
              <a:rPr lang="en-US"/>
              <a:t>Click to edit Master title style</a:t>
            </a:r>
            <a:endParaRPr lang="it-IT"/>
          </a:p>
        </p:txBody>
      </p:sp>
      <p:sp>
        <p:nvSpPr>
          <p:cNvPr id="3" name="Content Placeholder 2"/>
          <p:cNvSpPr>
            <a:spLocks noGrp="1"/>
          </p:cNvSpPr>
          <p:nvPr>
            <p:ph idx="1"/>
          </p:nvPr>
        </p:nvSpPr>
        <p:spPr>
          <a:xfrm>
            <a:off x="4546552" y="1088911"/>
            <a:ext cx="5413534" cy="5374525"/>
          </a:xfrm>
          <a:prstGeom prst="rect">
            <a:avLst/>
          </a:prstGeo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737029" y="2268855"/>
            <a:ext cx="3449364" cy="4203335"/>
          </a:xfrm>
          <a:prstGeom prst="rect">
            <a:avLst/>
          </a:prstGeom>
        </p:spPr>
        <p:txBody>
          <a:bodyPr/>
          <a:lstStyle>
            <a:lvl1pPr marL="0" indent="0">
              <a:buNone/>
              <a:defRPr sz="1764"/>
            </a:lvl1pPr>
            <a:lvl2pPr marL="504200" indent="0">
              <a:buNone/>
              <a:defRPr sz="1544"/>
            </a:lvl2pPr>
            <a:lvl3pPr marL="1008400" indent="0">
              <a:buNone/>
              <a:defRPr sz="1323"/>
            </a:lvl3pPr>
            <a:lvl4pPr marL="1512600" indent="0">
              <a:buNone/>
              <a:defRPr sz="1103"/>
            </a:lvl4pPr>
            <a:lvl5pPr marL="2016801" indent="0">
              <a:buNone/>
              <a:defRPr sz="1103"/>
            </a:lvl5pPr>
            <a:lvl6pPr marL="2521001" indent="0">
              <a:buNone/>
              <a:defRPr sz="1103"/>
            </a:lvl6pPr>
            <a:lvl7pPr marL="3025201" indent="0">
              <a:buNone/>
              <a:defRPr sz="1103"/>
            </a:lvl7pPr>
            <a:lvl8pPr marL="3529401" indent="0">
              <a:buNone/>
              <a:defRPr sz="1103"/>
            </a:lvl8pPr>
            <a:lvl9pPr marL="4033601" indent="0">
              <a:buNone/>
              <a:defRPr sz="1103"/>
            </a:lvl9pPr>
          </a:lstStyle>
          <a:p>
            <a:pPr lvl="0"/>
            <a:r>
              <a:rPr lang="en-US"/>
              <a:t>Edit Master text styles</a:t>
            </a:r>
          </a:p>
        </p:txBody>
      </p:sp>
      <p:sp>
        <p:nvSpPr>
          <p:cNvPr id="5" name="Rectangle 5">
            <a:extLst>
              <a:ext uri="{FF2B5EF4-FFF2-40B4-BE49-F238E27FC236}">
                <a16:creationId xmlns:a16="http://schemas.microsoft.com/office/drawing/2014/main" id="{86D97973-5262-4610-8614-EBC728D67A8E}"/>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1929099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7029" y="504190"/>
            <a:ext cx="3449364" cy="1764665"/>
          </a:xfrm>
          <a:prstGeom prst="rect">
            <a:avLst/>
          </a:prstGeom>
        </p:spPr>
        <p:txBody>
          <a:bodyPr anchor="b"/>
          <a:lstStyle>
            <a:lvl1pPr>
              <a:defRPr sz="3529"/>
            </a:lvl1pPr>
          </a:lstStyle>
          <a:p>
            <a:r>
              <a:rPr lang="en-US"/>
              <a:t>Click to edit Master title style</a:t>
            </a:r>
            <a:endParaRPr lang="it-IT"/>
          </a:p>
        </p:txBody>
      </p:sp>
      <p:sp>
        <p:nvSpPr>
          <p:cNvPr id="3" name="Picture Placeholder 2"/>
          <p:cNvSpPr>
            <a:spLocks noGrp="1"/>
          </p:cNvSpPr>
          <p:nvPr>
            <p:ph type="pic" idx="1"/>
          </p:nvPr>
        </p:nvSpPr>
        <p:spPr>
          <a:xfrm>
            <a:off x="4546552" y="1088911"/>
            <a:ext cx="5413534" cy="5374525"/>
          </a:xfrm>
          <a:prstGeom prst="rect">
            <a:avLst/>
          </a:prstGeom>
        </p:spPr>
        <p:txBody>
          <a:bodyPr/>
          <a:lstStyle>
            <a:lvl1pPr marL="0" indent="0">
              <a:buNone/>
              <a:defRPr sz="3529"/>
            </a:lvl1pPr>
            <a:lvl2pPr marL="504200" indent="0">
              <a:buNone/>
              <a:defRPr sz="3088"/>
            </a:lvl2pPr>
            <a:lvl3pPr marL="1008400" indent="0">
              <a:buNone/>
              <a:defRPr sz="2647"/>
            </a:lvl3pPr>
            <a:lvl4pPr marL="1512600" indent="0">
              <a:buNone/>
              <a:defRPr sz="2206"/>
            </a:lvl4pPr>
            <a:lvl5pPr marL="2016801" indent="0">
              <a:buNone/>
              <a:defRPr sz="2206"/>
            </a:lvl5pPr>
            <a:lvl6pPr marL="2521001" indent="0">
              <a:buNone/>
              <a:defRPr sz="2206"/>
            </a:lvl6pPr>
            <a:lvl7pPr marL="3025201" indent="0">
              <a:buNone/>
              <a:defRPr sz="2206"/>
            </a:lvl7pPr>
            <a:lvl8pPr marL="3529401" indent="0">
              <a:buNone/>
              <a:defRPr sz="2206"/>
            </a:lvl8pPr>
            <a:lvl9pPr marL="4033601" indent="0">
              <a:buNone/>
              <a:defRPr sz="2206"/>
            </a:lvl9pPr>
          </a:lstStyle>
          <a:p>
            <a:pPr lvl="0"/>
            <a:endParaRPr lang="it-IT" noProof="0"/>
          </a:p>
        </p:txBody>
      </p:sp>
      <p:sp>
        <p:nvSpPr>
          <p:cNvPr id="4" name="Text Placeholder 3"/>
          <p:cNvSpPr>
            <a:spLocks noGrp="1"/>
          </p:cNvSpPr>
          <p:nvPr>
            <p:ph type="body" sz="half" idx="2"/>
          </p:nvPr>
        </p:nvSpPr>
        <p:spPr>
          <a:xfrm>
            <a:off x="737029" y="2268855"/>
            <a:ext cx="3449364" cy="4203335"/>
          </a:xfrm>
          <a:prstGeom prst="rect">
            <a:avLst/>
          </a:prstGeom>
        </p:spPr>
        <p:txBody>
          <a:bodyPr/>
          <a:lstStyle>
            <a:lvl1pPr marL="0" indent="0">
              <a:buNone/>
              <a:defRPr sz="1764"/>
            </a:lvl1pPr>
            <a:lvl2pPr marL="504200" indent="0">
              <a:buNone/>
              <a:defRPr sz="1544"/>
            </a:lvl2pPr>
            <a:lvl3pPr marL="1008400" indent="0">
              <a:buNone/>
              <a:defRPr sz="1323"/>
            </a:lvl3pPr>
            <a:lvl4pPr marL="1512600" indent="0">
              <a:buNone/>
              <a:defRPr sz="1103"/>
            </a:lvl4pPr>
            <a:lvl5pPr marL="2016801" indent="0">
              <a:buNone/>
              <a:defRPr sz="1103"/>
            </a:lvl5pPr>
            <a:lvl6pPr marL="2521001" indent="0">
              <a:buNone/>
              <a:defRPr sz="1103"/>
            </a:lvl6pPr>
            <a:lvl7pPr marL="3025201" indent="0">
              <a:buNone/>
              <a:defRPr sz="1103"/>
            </a:lvl7pPr>
            <a:lvl8pPr marL="3529401" indent="0">
              <a:buNone/>
              <a:defRPr sz="1103"/>
            </a:lvl8pPr>
            <a:lvl9pPr marL="4033601" indent="0">
              <a:buNone/>
              <a:defRPr sz="1103"/>
            </a:lvl9pPr>
          </a:lstStyle>
          <a:p>
            <a:pPr lvl="0"/>
            <a:r>
              <a:rPr lang="en-US"/>
              <a:t>Edit Master text styles</a:t>
            </a:r>
          </a:p>
        </p:txBody>
      </p:sp>
      <p:sp>
        <p:nvSpPr>
          <p:cNvPr id="5" name="Rectangle 5">
            <a:extLst>
              <a:ext uri="{FF2B5EF4-FFF2-40B4-BE49-F238E27FC236}">
                <a16:creationId xmlns:a16="http://schemas.microsoft.com/office/drawing/2014/main" id="{363EF85F-BD88-4DAB-91C5-CE7FE49CCC8B}"/>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414283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02005" y="672253"/>
            <a:ext cx="9089390" cy="1260475"/>
          </a:xfrm>
          <a:prstGeom prst="rect">
            <a:avLst/>
          </a:prstGeom>
        </p:spPr>
        <p:txBody>
          <a:bodyPr/>
          <a:lstStyle/>
          <a:p>
            <a:r>
              <a:rPr lang="en-US"/>
              <a:t>Click to edit Master title style</a:t>
            </a:r>
            <a:endParaRPr lang="it-IT"/>
          </a:p>
        </p:txBody>
      </p:sp>
      <p:sp>
        <p:nvSpPr>
          <p:cNvPr id="3" name="Vertical Text Placeholder 2"/>
          <p:cNvSpPr>
            <a:spLocks noGrp="1"/>
          </p:cNvSpPr>
          <p:nvPr>
            <p:ph type="body" orient="vert" idx="1"/>
          </p:nvPr>
        </p:nvSpPr>
        <p:spPr>
          <a:xfrm>
            <a:off x="802005" y="2184823"/>
            <a:ext cx="9089390" cy="453771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5">
            <a:extLst>
              <a:ext uri="{FF2B5EF4-FFF2-40B4-BE49-F238E27FC236}">
                <a16:creationId xmlns:a16="http://schemas.microsoft.com/office/drawing/2014/main" id="{7545A08F-D835-405C-B32D-ECC53239E10E}"/>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285482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9047" y="672253"/>
            <a:ext cx="2272348" cy="6050280"/>
          </a:xfrm>
          <a:prstGeom prst="rect">
            <a:avLst/>
          </a:prstGeo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802005" y="672253"/>
            <a:ext cx="6638819" cy="605028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5">
            <a:extLst>
              <a:ext uri="{FF2B5EF4-FFF2-40B4-BE49-F238E27FC236}">
                <a16:creationId xmlns:a16="http://schemas.microsoft.com/office/drawing/2014/main" id="{CD11D2B4-9C5B-46B0-8C23-CA628042A80C}"/>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121797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trisciaLOGO">
            <a:extLst>
              <a:ext uri="{FF2B5EF4-FFF2-40B4-BE49-F238E27FC236}">
                <a16:creationId xmlns:a16="http://schemas.microsoft.com/office/drawing/2014/main" id="{BA1DF615-D823-4916-B128-B169F1EAE3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36127"/>
            <a:ext cx="10693400" cy="16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802005" y="2520950"/>
            <a:ext cx="9089390" cy="1260475"/>
          </a:xfrm>
          <a:prstGeom prst="rect">
            <a:avLst/>
          </a:prstGeom>
        </p:spPr>
        <p:txBody>
          <a:bodyPr/>
          <a:lstStyle>
            <a:lvl1pPr>
              <a:defRPr/>
            </a:lvl1pPr>
          </a:lstStyle>
          <a:p>
            <a:pPr lvl="0"/>
            <a:r>
              <a:rPr lang="it-IT" altLang="it-IT" noProof="0"/>
              <a:t>Fare clic per modificare stile</a:t>
            </a:r>
          </a:p>
        </p:txBody>
      </p:sp>
      <p:sp>
        <p:nvSpPr>
          <p:cNvPr id="5123" name="Rectangle 3"/>
          <p:cNvSpPr>
            <a:spLocks noGrp="1" noChangeArrowheads="1"/>
          </p:cNvSpPr>
          <p:nvPr>
            <p:ph type="subTitle" idx="1"/>
          </p:nvPr>
        </p:nvSpPr>
        <p:spPr>
          <a:xfrm>
            <a:off x="1604010" y="4285615"/>
            <a:ext cx="7485380" cy="1932728"/>
          </a:xfrm>
          <a:prstGeom prst="rect">
            <a:avLst/>
          </a:prstGeom>
        </p:spPr>
        <p:txBody>
          <a:bodyPr/>
          <a:lstStyle>
            <a:lvl1pPr marL="0" indent="0" algn="ctr">
              <a:buFontTx/>
              <a:buNone/>
              <a:defRPr/>
            </a:lvl1pPr>
          </a:lstStyle>
          <a:p>
            <a:pPr lvl="0"/>
            <a:r>
              <a:rPr lang="it-IT" altLang="it-IT" noProof="0"/>
              <a:t>Fare clic per modificare lo stile del sottotitolo dello schema</a:t>
            </a:r>
          </a:p>
        </p:txBody>
      </p:sp>
      <p:sp>
        <p:nvSpPr>
          <p:cNvPr id="5" name="Date Placeholder 4">
            <a:extLst>
              <a:ext uri="{FF2B5EF4-FFF2-40B4-BE49-F238E27FC236}">
                <a16:creationId xmlns:a16="http://schemas.microsoft.com/office/drawing/2014/main" id="{1274FED5-EB57-48EE-8D8D-B98525FEE1C8}"/>
              </a:ext>
            </a:extLst>
          </p:cNvPr>
          <p:cNvSpPr>
            <a:spLocks noGrp="1" noChangeArrowheads="1"/>
          </p:cNvSpPr>
          <p:nvPr>
            <p:ph type="dt" sz="half" idx="10"/>
          </p:nvPr>
        </p:nvSpPr>
        <p:spPr bwMode="auto">
          <a:xfrm>
            <a:off x="802005" y="6890597"/>
            <a:ext cx="2227792" cy="504190"/>
          </a:xfrm>
          <a:prstGeom prst="rect">
            <a:avLst/>
          </a:prstGeom>
        </p:spPr>
        <p:txBody>
          <a:bodyPr vert="horz" wrap="square" lIns="91440" tIns="45720" rIns="91440" bIns="45720" numCol="1" anchor="t" anchorCtr="0" compatLnSpc="1">
            <a:prstTxWarp prst="textNoShape">
              <a:avLst/>
            </a:prstTxWarp>
          </a:bodyPr>
          <a:lstStyle>
            <a:lvl1pPr>
              <a:defRPr sz="1544">
                <a:latin typeface="Arial" panose="020B0604020202020204" pitchFamily="34" charset="0"/>
                <a:ea typeface="ＭＳ Ｐゴシック" panose="020B0600070205080204" pitchFamily="34" charset="-128"/>
                <a:cs typeface="+mn-cs"/>
              </a:defRPr>
            </a:lvl1pPr>
          </a:lstStyle>
          <a:p>
            <a:pPr>
              <a:defRPr/>
            </a:pPr>
            <a:endParaRPr lang="it-IT" altLang="it-IT"/>
          </a:p>
        </p:txBody>
      </p:sp>
      <p:sp>
        <p:nvSpPr>
          <p:cNvPr id="6" name="Footer Placeholder 5">
            <a:extLst>
              <a:ext uri="{FF2B5EF4-FFF2-40B4-BE49-F238E27FC236}">
                <a16:creationId xmlns:a16="http://schemas.microsoft.com/office/drawing/2014/main" id="{8EC8CB17-D2B3-4B31-B78E-E45A14052BB1}"/>
              </a:ext>
            </a:extLst>
          </p:cNvPr>
          <p:cNvSpPr>
            <a:spLocks noGrp="1" noChangeArrowheads="1"/>
          </p:cNvSpPr>
          <p:nvPr>
            <p:ph type="ftr" sz="quarter" idx="11"/>
          </p:nvPr>
        </p:nvSpPr>
        <p:spPr/>
        <p:txBody>
          <a:bodyPr/>
          <a:lstStyle>
            <a:lvl1pPr>
              <a:defRPr/>
            </a:lvl1pPr>
          </a:lstStyle>
          <a:p>
            <a:pPr>
              <a:defRPr/>
            </a:pPr>
            <a:endParaRPr lang="it-IT" altLang="it-IT"/>
          </a:p>
        </p:txBody>
      </p:sp>
      <p:sp>
        <p:nvSpPr>
          <p:cNvPr id="7" name="Slide Number Placeholder 6">
            <a:extLst>
              <a:ext uri="{FF2B5EF4-FFF2-40B4-BE49-F238E27FC236}">
                <a16:creationId xmlns:a16="http://schemas.microsoft.com/office/drawing/2014/main" id="{F2C3781F-F51E-4443-89CE-B11F1FEA0E5B}"/>
              </a:ext>
            </a:extLst>
          </p:cNvPr>
          <p:cNvSpPr>
            <a:spLocks noGrp="1" noChangeArrowheads="1"/>
          </p:cNvSpPr>
          <p:nvPr>
            <p:ph type="sldNum" sz="quarter" idx="12"/>
          </p:nvPr>
        </p:nvSpPr>
        <p:spPr bwMode="auto">
          <a:xfrm>
            <a:off x="7663603" y="6890597"/>
            <a:ext cx="2227792" cy="504190"/>
          </a:xfrm>
          <a:prstGeom prst="rect">
            <a:avLst/>
          </a:prstGeom>
        </p:spPr>
        <p:txBody>
          <a:bodyPr vert="horz" wrap="square" lIns="91440" tIns="45720" rIns="91440" bIns="45720" numCol="1" anchor="t" anchorCtr="0" compatLnSpc="1">
            <a:prstTxWarp prst="textNoShape">
              <a:avLst/>
            </a:prstTxWarp>
          </a:bodyPr>
          <a:lstStyle>
            <a:lvl1pPr algn="r">
              <a:defRPr sz="1544"/>
            </a:lvl1pPr>
          </a:lstStyle>
          <a:p>
            <a:pPr>
              <a:defRPr/>
            </a:pPr>
            <a:fld id="{1B8DE9F3-D1E1-430D-A03C-939D96159293}" type="slidenum">
              <a:rPr lang="it-IT" altLang="it-IT"/>
              <a:pPr>
                <a:defRPr/>
              </a:pPr>
              <a:t>‹N›</a:t>
            </a:fld>
            <a:endParaRPr lang="it-IT" altLang="it-IT"/>
          </a:p>
        </p:txBody>
      </p:sp>
    </p:spTree>
    <p:extLst>
      <p:ext uri="{BB962C8B-B14F-4D97-AF65-F5344CB8AC3E}">
        <p14:creationId xmlns:p14="http://schemas.microsoft.com/office/powerpoint/2010/main" val="393077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2005" y="672253"/>
            <a:ext cx="9089390" cy="1260475"/>
          </a:xfrm>
          <a:prstGeom prst="rect">
            <a:avLst/>
          </a:prstGeom>
        </p:spPr>
        <p:txBody>
          <a:bodyPr/>
          <a:lstStyle/>
          <a:p>
            <a:r>
              <a:rPr lang="en-US"/>
              <a:t>Click to edit Master title style</a:t>
            </a:r>
            <a:endParaRPr lang="it-IT"/>
          </a:p>
        </p:txBody>
      </p:sp>
      <p:sp>
        <p:nvSpPr>
          <p:cNvPr id="3" name="Content Placeholder 2"/>
          <p:cNvSpPr>
            <a:spLocks noGrp="1"/>
          </p:cNvSpPr>
          <p:nvPr>
            <p:ph idx="1"/>
          </p:nvPr>
        </p:nvSpPr>
        <p:spPr>
          <a:xfrm>
            <a:off x="802005" y="2184823"/>
            <a:ext cx="9089390" cy="453771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5">
            <a:extLst>
              <a:ext uri="{FF2B5EF4-FFF2-40B4-BE49-F238E27FC236}">
                <a16:creationId xmlns:a16="http://schemas.microsoft.com/office/drawing/2014/main" id="{6B012CF1-9583-45F9-A2B3-F9E8B8C8EAB1}"/>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207834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602" y="1885462"/>
            <a:ext cx="9223058" cy="3145935"/>
          </a:xfrm>
          <a:prstGeom prst="rect">
            <a:avLst/>
          </a:prstGeom>
        </p:spPr>
        <p:txBody>
          <a:bodyPr anchor="b"/>
          <a:lstStyle>
            <a:lvl1pPr>
              <a:defRPr sz="6617"/>
            </a:lvl1pPr>
          </a:lstStyle>
          <a:p>
            <a:r>
              <a:rPr lang="en-US"/>
              <a:t>Click to edit Master title style</a:t>
            </a:r>
            <a:endParaRPr lang="it-IT"/>
          </a:p>
        </p:txBody>
      </p:sp>
      <p:sp>
        <p:nvSpPr>
          <p:cNvPr id="3" name="Text Placeholder 2"/>
          <p:cNvSpPr>
            <a:spLocks noGrp="1"/>
          </p:cNvSpPr>
          <p:nvPr>
            <p:ph type="body" idx="1"/>
          </p:nvPr>
        </p:nvSpPr>
        <p:spPr>
          <a:xfrm>
            <a:off x="729602" y="5061158"/>
            <a:ext cx="9223058" cy="1654373"/>
          </a:xfrm>
          <a:prstGeom prst="rect">
            <a:avLst/>
          </a:prstGeom>
        </p:spPr>
        <p:txBody>
          <a:bodyPr/>
          <a:lstStyle>
            <a:lvl1pPr marL="0" indent="0">
              <a:buNone/>
              <a:defRPr sz="2647"/>
            </a:lvl1pPr>
            <a:lvl2pPr marL="504200" indent="0">
              <a:buNone/>
              <a:defRPr sz="2206"/>
            </a:lvl2pPr>
            <a:lvl3pPr marL="1008400" indent="0">
              <a:buNone/>
              <a:defRPr sz="1985"/>
            </a:lvl3pPr>
            <a:lvl4pPr marL="1512600" indent="0">
              <a:buNone/>
              <a:defRPr sz="1764"/>
            </a:lvl4pPr>
            <a:lvl5pPr marL="2016801" indent="0">
              <a:buNone/>
              <a:defRPr sz="1764"/>
            </a:lvl5pPr>
            <a:lvl6pPr marL="2521001" indent="0">
              <a:buNone/>
              <a:defRPr sz="1764"/>
            </a:lvl6pPr>
            <a:lvl7pPr marL="3025201" indent="0">
              <a:buNone/>
              <a:defRPr sz="1764"/>
            </a:lvl7pPr>
            <a:lvl8pPr marL="3529401" indent="0">
              <a:buNone/>
              <a:defRPr sz="1764"/>
            </a:lvl8pPr>
            <a:lvl9pPr marL="4033601" indent="0">
              <a:buNone/>
              <a:defRPr sz="1764"/>
            </a:lvl9pPr>
          </a:lstStyle>
          <a:p>
            <a:pPr lvl="0"/>
            <a:r>
              <a:rPr lang="en-US"/>
              <a:t>Edit Master text styles</a:t>
            </a:r>
          </a:p>
        </p:txBody>
      </p:sp>
      <p:sp>
        <p:nvSpPr>
          <p:cNvPr id="4" name="Rectangle 5">
            <a:extLst>
              <a:ext uri="{FF2B5EF4-FFF2-40B4-BE49-F238E27FC236}">
                <a16:creationId xmlns:a16="http://schemas.microsoft.com/office/drawing/2014/main" id="{8696B41D-CDEF-4F15-862A-D51EE4053F8C}"/>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343829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2005" y="672253"/>
            <a:ext cx="9089390" cy="1260475"/>
          </a:xfrm>
          <a:prstGeom prst="rect">
            <a:avLst/>
          </a:prstGeom>
        </p:spPr>
        <p:txBody>
          <a:bodyPr/>
          <a:lstStyle/>
          <a:p>
            <a:r>
              <a:rPr lang="en-US"/>
              <a:t>Click to edit Master title style</a:t>
            </a:r>
            <a:endParaRPr lang="it-IT"/>
          </a:p>
        </p:txBody>
      </p:sp>
      <p:sp>
        <p:nvSpPr>
          <p:cNvPr id="3" name="Content Placeholder 2"/>
          <p:cNvSpPr>
            <a:spLocks noGrp="1"/>
          </p:cNvSpPr>
          <p:nvPr>
            <p:ph sz="half" idx="1"/>
          </p:nvPr>
        </p:nvSpPr>
        <p:spPr>
          <a:xfrm>
            <a:off x="802005" y="2184823"/>
            <a:ext cx="4455583" cy="453771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5435812" y="2184823"/>
            <a:ext cx="4455583" cy="453771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Rectangle 5">
            <a:extLst>
              <a:ext uri="{FF2B5EF4-FFF2-40B4-BE49-F238E27FC236}">
                <a16:creationId xmlns:a16="http://schemas.microsoft.com/office/drawing/2014/main" id="{AD8A7BC1-2661-4600-B22B-16BC11368902}"/>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22381036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jpe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670" y="302514"/>
            <a:ext cx="9624060" cy="12100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a:extLst>
              <a:ext uri="{FF2B5EF4-FFF2-40B4-BE49-F238E27FC236}">
                <a16:creationId xmlns:a16="http://schemas.microsoft.com/office/drawing/2014/main" id="{C08FBBA8-3773-4563-B5B5-BE73ED93B02B}"/>
              </a:ext>
            </a:extLst>
          </p:cNvPr>
          <p:cNvSpPr>
            <a:spLocks noGrp="1" noChangeArrowheads="1"/>
          </p:cNvSpPr>
          <p:nvPr>
            <p:ph type="ftr" sz="quarter" idx="3"/>
          </p:nvPr>
        </p:nvSpPr>
        <p:spPr bwMode="auto">
          <a:xfrm>
            <a:off x="3653579" y="6890597"/>
            <a:ext cx="3386243" cy="50419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544">
                <a:latin typeface="Arial" panose="020B0604020202020204" pitchFamily="34" charset="0"/>
                <a:ea typeface="ＭＳ Ｐゴシック" panose="020B0600070205080204" pitchFamily="34" charset="-128"/>
                <a:cs typeface="+mn-cs"/>
              </a:defRPr>
            </a:lvl1pPr>
          </a:lstStyle>
          <a:p>
            <a:pPr>
              <a:defRPr/>
            </a:pPr>
            <a:endParaRPr lang="it-IT" altLang="it-IT"/>
          </a:p>
        </p:txBody>
      </p:sp>
      <p:pic>
        <p:nvPicPr>
          <p:cNvPr id="1027" name="Picture 9" descr="strisciaGOALS">
            <a:extLst>
              <a:ext uri="{FF2B5EF4-FFF2-40B4-BE49-F238E27FC236}">
                <a16:creationId xmlns:a16="http://schemas.microsoft.com/office/drawing/2014/main" id="{FA1E1875-395D-4AB9-A561-38EDBBD9CFB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135" y="6806566"/>
            <a:ext cx="10604288" cy="64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magine 6" descr="Screen Shot 2017-09-27 at 13.49.40.png">
            <a:extLst>
              <a:ext uri="{FF2B5EF4-FFF2-40B4-BE49-F238E27FC236}">
                <a16:creationId xmlns:a16="http://schemas.microsoft.com/office/drawing/2014/main" id="{C0714F2D-47D1-415F-9AF4-42117FD35FB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331199" y="868327"/>
            <a:ext cx="6395618" cy="58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7" descr="Screen Shot 2017-09-27 at 13.49.40.png">
            <a:extLst>
              <a:ext uri="{FF2B5EF4-FFF2-40B4-BE49-F238E27FC236}">
                <a16:creationId xmlns:a16="http://schemas.microsoft.com/office/drawing/2014/main" id="{2BAF8891-84C5-43F7-A9DC-7F26F64327E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417" y="856073"/>
            <a:ext cx="1167735" cy="58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magine 8" descr="ASviS_LogoGr.jpg">
            <a:extLst>
              <a:ext uri="{FF2B5EF4-FFF2-40B4-BE49-F238E27FC236}">
                <a16:creationId xmlns:a16="http://schemas.microsoft.com/office/drawing/2014/main" id="{BAD3A9E3-AB2A-431A-9D98-88ECBEE81D0D}"/>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230855" y="491936"/>
            <a:ext cx="3020514" cy="133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9750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ctr" rtl="0" eaLnBrk="0" fontAlgn="base" hangingPunct="0">
        <a:spcBef>
          <a:spcPct val="0"/>
        </a:spcBef>
        <a:spcAft>
          <a:spcPct val="0"/>
        </a:spcAft>
        <a:defRPr sz="4852" kern="12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852">
          <a:solidFill>
            <a:schemeClr val="tx2"/>
          </a:solidFill>
          <a:latin typeface="Arial" panose="020B0604020202020204"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852">
          <a:solidFill>
            <a:schemeClr val="tx2"/>
          </a:solidFill>
          <a:latin typeface="Arial" panose="020B0604020202020204"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852">
          <a:solidFill>
            <a:schemeClr val="tx2"/>
          </a:solidFill>
          <a:latin typeface="Arial" panose="020B0604020202020204"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852">
          <a:solidFill>
            <a:schemeClr val="tx2"/>
          </a:solidFill>
          <a:latin typeface="Arial" panose="020B0604020202020204" pitchFamily="34" charset="0"/>
          <a:ea typeface="MS PGothic" panose="020B0600070205080204" pitchFamily="34" charset="-128"/>
          <a:cs typeface="ＭＳ Ｐゴシック" charset="0"/>
        </a:defRPr>
      </a:lvl5pPr>
      <a:lvl6pPr marL="504200" algn="ctr" rtl="0" fontAlgn="base">
        <a:spcBef>
          <a:spcPct val="0"/>
        </a:spcBef>
        <a:spcAft>
          <a:spcPct val="0"/>
        </a:spcAft>
        <a:defRPr sz="4852">
          <a:solidFill>
            <a:schemeClr val="tx2"/>
          </a:solidFill>
          <a:latin typeface="Arial" panose="020B0604020202020204" pitchFamily="34" charset="0"/>
          <a:ea typeface="ＭＳ Ｐゴシック" panose="020B0600070205080204" pitchFamily="34" charset="-128"/>
        </a:defRPr>
      </a:lvl6pPr>
      <a:lvl7pPr marL="1008400" algn="ctr" rtl="0" fontAlgn="base">
        <a:spcBef>
          <a:spcPct val="0"/>
        </a:spcBef>
        <a:spcAft>
          <a:spcPct val="0"/>
        </a:spcAft>
        <a:defRPr sz="4852">
          <a:solidFill>
            <a:schemeClr val="tx2"/>
          </a:solidFill>
          <a:latin typeface="Arial" panose="020B0604020202020204" pitchFamily="34" charset="0"/>
          <a:ea typeface="ＭＳ Ｐゴシック" panose="020B0600070205080204" pitchFamily="34" charset="-128"/>
        </a:defRPr>
      </a:lvl7pPr>
      <a:lvl8pPr marL="1512600" algn="ctr" rtl="0" fontAlgn="base">
        <a:spcBef>
          <a:spcPct val="0"/>
        </a:spcBef>
        <a:spcAft>
          <a:spcPct val="0"/>
        </a:spcAft>
        <a:defRPr sz="4852">
          <a:solidFill>
            <a:schemeClr val="tx2"/>
          </a:solidFill>
          <a:latin typeface="Arial" panose="020B0604020202020204" pitchFamily="34" charset="0"/>
          <a:ea typeface="ＭＳ Ｐゴシック" panose="020B0600070205080204" pitchFamily="34" charset="-128"/>
        </a:defRPr>
      </a:lvl8pPr>
      <a:lvl9pPr marL="2016801" algn="ctr" rtl="0" fontAlgn="base">
        <a:spcBef>
          <a:spcPct val="0"/>
        </a:spcBef>
        <a:spcAft>
          <a:spcPct val="0"/>
        </a:spcAft>
        <a:defRPr sz="4852">
          <a:solidFill>
            <a:schemeClr val="tx2"/>
          </a:solidFill>
          <a:latin typeface="Arial" panose="020B0604020202020204" pitchFamily="34" charset="0"/>
          <a:ea typeface="ＭＳ Ｐゴシック" panose="020B0600070205080204" pitchFamily="34" charset="-128"/>
        </a:defRPr>
      </a:lvl9pPr>
    </p:titleStyle>
    <p:bodyStyle>
      <a:lvl1pPr marL="378150" indent="-378150" algn="l" rtl="0" eaLnBrk="0" fontAlgn="base" hangingPunct="0">
        <a:spcBef>
          <a:spcPct val="20000"/>
        </a:spcBef>
        <a:spcAft>
          <a:spcPct val="0"/>
        </a:spcAft>
        <a:buChar char="•"/>
        <a:defRPr sz="3529" kern="1200">
          <a:solidFill>
            <a:schemeClr val="tx1"/>
          </a:solidFill>
          <a:latin typeface="+mn-lt"/>
          <a:ea typeface="MS PGothic" panose="020B0600070205080204" pitchFamily="34" charset="-128"/>
          <a:cs typeface="ＭＳ Ｐゴシック" charset="0"/>
        </a:defRPr>
      </a:lvl1pPr>
      <a:lvl2pPr marL="819325" indent="-315125" algn="l" rtl="0" eaLnBrk="0" fontAlgn="base" hangingPunct="0">
        <a:spcBef>
          <a:spcPct val="20000"/>
        </a:spcBef>
        <a:spcAft>
          <a:spcPct val="0"/>
        </a:spcAft>
        <a:buChar char="–"/>
        <a:defRPr sz="3088" kern="1200">
          <a:solidFill>
            <a:schemeClr val="tx1"/>
          </a:solidFill>
          <a:latin typeface="+mn-lt"/>
          <a:ea typeface="MS PGothic" panose="020B0600070205080204" pitchFamily="34" charset="-128"/>
          <a:cs typeface="+mn-cs"/>
        </a:defRPr>
      </a:lvl2pPr>
      <a:lvl3pPr marL="1260500" indent="-252100" algn="l" rtl="0" eaLnBrk="0" fontAlgn="base" hangingPunct="0">
        <a:spcBef>
          <a:spcPct val="20000"/>
        </a:spcBef>
        <a:spcAft>
          <a:spcPct val="0"/>
        </a:spcAft>
        <a:buChar char="•"/>
        <a:defRPr sz="2647" kern="1200">
          <a:solidFill>
            <a:schemeClr val="tx1"/>
          </a:solidFill>
          <a:latin typeface="+mn-lt"/>
          <a:ea typeface="MS PGothic" panose="020B0600070205080204" pitchFamily="34" charset="-128"/>
          <a:cs typeface="+mn-cs"/>
        </a:defRPr>
      </a:lvl3pPr>
      <a:lvl4pPr marL="1764701" indent="-252100" algn="l" rtl="0" eaLnBrk="0" fontAlgn="base" hangingPunct="0">
        <a:spcBef>
          <a:spcPct val="20000"/>
        </a:spcBef>
        <a:spcAft>
          <a:spcPct val="0"/>
        </a:spcAft>
        <a:buChar char="–"/>
        <a:defRPr sz="2206" kern="1200">
          <a:solidFill>
            <a:schemeClr val="tx1"/>
          </a:solidFill>
          <a:latin typeface="+mn-lt"/>
          <a:ea typeface="MS PGothic" panose="020B0600070205080204" pitchFamily="34" charset="-128"/>
          <a:cs typeface="+mn-cs"/>
        </a:defRPr>
      </a:lvl4pPr>
      <a:lvl5pPr marL="2268901" indent="-252100" algn="l" rtl="0" eaLnBrk="0" fontAlgn="base" hangingPunct="0">
        <a:spcBef>
          <a:spcPct val="20000"/>
        </a:spcBef>
        <a:spcAft>
          <a:spcPct val="0"/>
        </a:spcAft>
        <a:buChar char="»"/>
        <a:defRPr sz="2206" kern="1200">
          <a:solidFill>
            <a:schemeClr val="tx1"/>
          </a:solidFill>
          <a:latin typeface="+mn-lt"/>
          <a:ea typeface="MS PGothic" panose="020B0600070205080204" pitchFamily="34" charset="-128"/>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it-IT"/>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www.asvis.it/" TargetMode="Externa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arget="../media/image5.jpeg" Type="http://schemas.openxmlformats.org/officeDocument/2006/relationships/image"/><Relationship Id="rId2" Target="../notesSlides/notesSlide10.xml" Type="http://schemas.openxmlformats.org/officeDocument/2006/relationships/notesSlide"/><Relationship Id="rId1" Target="../slideLayouts/slideLayout5.xml" Type="http://schemas.openxmlformats.org/officeDocument/2006/relationships/slideLayout"/><Relationship Id="rId6" Target="../media/image15.png" Type="http://schemas.openxmlformats.org/officeDocument/2006/relationships/image"/><Relationship Id="rId5" Target="../media/image14.jpeg" Type="http://schemas.openxmlformats.org/officeDocument/2006/relationships/image"/><Relationship Id="rId4" Target="../media/image6.jpeg" Type="http://schemas.openxmlformats.org/officeDocument/2006/relationships/image"/></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arget="../media/image17.jpeg" Type="http://schemas.openxmlformats.org/officeDocument/2006/relationships/image"/><Relationship Id="rId2" Target="../notesSlides/notesSlide12.xml" Type="http://schemas.openxmlformats.org/officeDocument/2006/relationships/notesSlide"/><Relationship Id="rId1" Target="../slideLayouts/slideLayout7.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18.jpeg" Type="http://schemas.openxmlformats.org/officeDocument/2006/relationships/image"/><Relationship Id="rId2" Target="../notesSlides/notesSlide13.xml" Type="http://schemas.openxmlformats.org/officeDocument/2006/relationships/notesSlide"/><Relationship Id="rId1" Target="../slideLayouts/slideLayout7.xml" Type="http://schemas.openxmlformats.org/officeDocument/2006/relationships/slideLayout"/></Relationships>
</file>

<file path=ppt/slides/_rels/slide14.xml.rels><?xml version="1.0" encoding="UTF-8" standalone="yes" ?><Relationships xmlns="http://schemas.openxmlformats.org/package/2006/relationships"><Relationship Id="rId8" Target="../media/image22.png" Type="http://schemas.openxmlformats.org/officeDocument/2006/relationships/image"/><Relationship Id="rId3" Target="../media/image5.jpeg" Type="http://schemas.openxmlformats.org/officeDocument/2006/relationships/image"/><Relationship Id="rId7" Target="../media/image21.jpg" Type="http://schemas.openxmlformats.org/officeDocument/2006/relationships/image"/><Relationship Id="rId2" Target="../notesSlides/notesSlide14.xml" Type="http://schemas.openxmlformats.org/officeDocument/2006/relationships/notesSlide"/><Relationship Id="rId1" Target="../slideLayouts/slideLayout5.xml" Type="http://schemas.openxmlformats.org/officeDocument/2006/relationships/slideLayout"/><Relationship Id="rId6" Target="../media/image20.jpeg" Type="http://schemas.openxmlformats.org/officeDocument/2006/relationships/image"/><Relationship Id="rId5" Target="../media/image19.jpeg" Type="http://schemas.openxmlformats.org/officeDocument/2006/relationships/image"/><Relationship Id="rId4" Target="../media/image6.jpe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arget="../media/image25.jpeg" Type="http://schemas.openxmlformats.org/officeDocument/2006/relationships/image"/><Relationship Id="rId2" Target="../notesSlides/notesSlide16.xml" Type="http://schemas.openxmlformats.org/officeDocument/2006/relationships/notesSlide"/><Relationship Id="rId1" Target="../slideLayouts/slideLayout7.xml" Type="http://schemas.openxmlformats.org/officeDocument/2006/relationships/slideLayout"/><Relationship Id="rId4" Target="../media/image26.jpeg" Type="http://schemas.openxmlformats.org/officeDocument/2006/relationships/image"/></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festivalsvilupposostenibile.it/2019/gli-eventi-nazionali/441-2316/4-giugno-educazione-allo-sviluppo-sostenibile-e-giovani" TargetMode="External"/><Relationship Id="rId5" Type="http://schemas.openxmlformats.org/officeDocument/2006/relationships/hyperlink" Target="http://asvis.it/home/46-3851/ampio-consenso-delle-forze-politiche-sulle-proposte-dellalleanza-#.XKOc9ZgzZPY" TargetMode="Externa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hyperlink" Target="https://asvis.it/home/46-1156/protocollo-asvis-miur-per-favorire-la-diffusione-della-cultura-della-sostenibilita#.XfDU8-hKhPY" TargetMode="External"/><Relationship Id="rId3" Type="http://schemas.openxmlformats.org/officeDocument/2006/relationships/hyperlink" Target="https://scuola2030.indire.it/" TargetMode="External"/><Relationship Id="rId7" Type="http://schemas.openxmlformats.org/officeDocument/2006/relationships/hyperlink" Target="https://asvis.it/goal4/home/231-4146/gli-obiettivi-di-sviluppo-sostenibile-e-i-bambini-giochi-musica-e-concorsi-a-premi-"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asvis.it/goal4" TargetMode="External"/><Relationship Id="rId5" Type="http://schemas.openxmlformats.org/officeDocument/2006/relationships/hyperlink" Target="http://asvis.it/home/46-2436/manuale-unesco-2017-il-motore-dellagenda-2030-e-leducazione#.XF1dGfZFzIU" TargetMode="External"/><Relationship Id="rId4" Type="http://schemas.openxmlformats.org/officeDocument/2006/relationships/hyperlink" Target="https://www.unmondosostenibile.i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arget="../media/image5.jpeg" Type="http://schemas.openxmlformats.org/officeDocument/2006/relationships/image"/><Relationship Id="rId2" Target="../notesSlides/notesSlide2.xml" Type="http://schemas.openxmlformats.org/officeDocument/2006/relationships/notesSlide"/><Relationship Id="rId1" Target="../slideLayouts/slideLayout5.xml" Type="http://schemas.openxmlformats.org/officeDocument/2006/relationships/slideLayout"/><Relationship Id="rId5" Target="../media/image7.jpeg" Type="http://schemas.openxmlformats.org/officeDocument/2006/relationships/image"/><Relationship Id="rId4" Target="../media/image6.jpeg" Type="http://schemas.openxmlformats.org/officeDocument/2006/relationships/image"/></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arget="../media/image6.jpeg" Type="http://schemas.openxmlformats.org/officeDocument/2006/relationships/image"/><Relationship Id="rId2" Target="../media/image5.jpeg" Type="http://schemas.openxmlformats.org/officeDocument/2006/relationships/image"/><Relationship Id="rId1" Target="../slideLayouts/slideLayout12.xml" Type="http://schemas.openxmlformats.org/officeDocument/2006/relationships/slideLayout"/><Relationship Id="rId4" Target="../media/image28.jpeg" Type="http://schemas.openxmlformats.org/officeDocument/2006/relationships/image"/></Relationships>
</file>

<file path=ppt/slides/_rels/slide22.xml.rels><?xml version="1.0" encoding="UTF-8" standalone="yes"?>
<Relationships xmlns="http://schemas.openxmlformats.org/package/2006/relationships"><Relationship Id="rId3" Type="http://schemas.openxmlformats.org/officeDocument/2006/relationships/hyperlink" Target="https://asvis.it/home/46-4597/gli-elaborati-dei-vincitori-della-terza-edizione-del-concorso-miur-asvis" TargetMode="External"/><Relationship Id="rId2" Type="http://schemas.openxmlformats.org/officeDocument/2006/relationships/hyperlink" Target="https://asvis.it/home/46-1156/protocollo-asvis-miur-per-favorire-la-diffusione-della-cultura-della-sostenibilita#.XdLVcFdKhPY"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arget="../media/image29.jpeg" Type="http://schemas.openxmlformats.org/officeDocument/2006/relationships/image"/><Relationship Id="rId2" Target="../notesSlides/notesSlide19.xml" Type="http://schemas.openxmlformats.org/officeDocument/2006/relationships/notesSlide"/><Relationship Id="rId1" Target="../slideLayouts/slideLayout12.xml" Type="http://schemas.openxmlformats.org/officeDocument/2006/relationships/slideLayout"/></Relationships>
</file>

<file path=ppt/slides/_rels/slide24.xml.rels><?xml version="1.0" encoding="UTF-8" standalone="yes" ?><Relationships xmlns="http://schemas.openxmlformats.org/package/2006/relationships"><Relationship Id="rId3" Target="../media/image30.jpeg" Type="http://schemas.openxmlformats.org/officeDocument/2006/relationships/image"/><Relationship Id="rId2" Target="../notesSlides/notesSlide20.xml" Type="http://schemas.openxmlformats.org/officeDocument/2006/relationships/notesSlide"/><Relationship Id="rId1" Target="../slideLayouts/slideLayout12.xml" Type="http://schemas.openxmlformats.org/officeDocument/2006/relationships/slideLayout"/></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hyperlink" Target="https://scuola2030.indire.i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youtu.be/eOmJGQTDy54"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arget="../media/image6.jpeg" Type="http://schemas.openxmlformats.org/officeDocument/2006/relationships/image"/><Relationship Id="rId2" Target="../media/image5.jpeg" Type="http://schemas.openxmlformats.org/officeDocument/2006/relationships/image"/><Relationship Id="rId1" Target="../slideLayouts/slideLayout12.xml" Type="http://schemas.openxmlformats.org/officeDocument/2006/relationships/slideLayout"/><Relationship Id="rId5" Target="http://www.unmondosostenibile.it/" TargetMode="External" Type="http://schemas.openxmlformats.org/officeDocument/2006/relationships/hyperlink"/><Relationship Id="rId4" Target="../media/image33.jpeg" Type="http://schemas.openxmlformats.org/officeDocument/2006/relationships/image"/></Relationships>
</file>

<file path=ppt/slides/_rels/slide28.xml.rels><?xml version="1.0" encoding="UTF-8" standalone="yes" ?><Relationships xmlns="http://schemas.openxmlformats.org/package/2006/relationships"><Relationship Id="rId3" Target="http://www.cnesagenda2030.it/settimana2019.html" TargetMode="External" Type="http://schemas.openxmlformats.org/officeDocument/2006/relationships/hyperlink"/><Relationship Id="rId2" Target="https://asvis.it/home/46-2436/manuale-unesco-2017-il-motore-dellagenda-2030-e-leducazione#.XdLYDFdKhPY" TargetMode="External" Type="http://schemas.openxmlformats.org/officeDocument/2006/relationships/hyperlink"/><Relationship Id="rId1" Target="../slideLayouts/slideLayout7.xml" Type="http://schemas.openxmlformats.org/officeDocument/2006/relationships/slideLayout"/><Relationship Id="rId4" Target="../media/image34.jpeg" Type="http://schemas.openxmlformats.org/officeDocument/2006/relationships/image"/></Relationships>
</file>

<file path=ppt/slides/_rels/slide29.xml.rels><?xml version="1.0" encoding="UTF-8" standalone="yes" ?><Relationships xmlns="http://schemas.openxmlformats.org/package/2006/relationships"><Relationship Id="rId3" Target="../media/image6.jpeg" Type="http://schemas.openxmlformats.org/officeDocument/2006/relationships/image"/><Relationship Id="rId2" Target="../media/image5.jpeg" Type="http://schemas.openxmlformats.org/officeDocument/2006/relationships/image"/><Relationship Id="rId1" Target="../slideLayouts/slideLayout12.xml" Type="http://schemas.openxmlformats.org/officeDocument/2006/relationships/slideLayout"/><Relationship Id="rId5" Target="../media/image36.jpeg" Type="http://schemas.openxmlformats.org/officeDocument/2006/relationships/image"/><Relationship Id="rId4" Target="../media/image35.jpeg" Type="http://schemas.openxmlformats.org/officeDocument/2006/relationships/image"/></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arget="../media/image37.jpeg" Type="http://schemas.openxmlformats.org/officeDocument/2006/relationships/image"/><Relationship Id="rId2" Target="http://www.ansa.it/ansa2030/" TargetMode="External" Type="http://schemas.openxmlformats.org/officeDocument/2006/relationships/hyperlink"/><Relationship Id="rId1" Target="../slideLayouts/slideLayout12.xml" Type="http://schemas.openxmlformats.org/officeDocument/2006/relationships/slideLayout"/></Relationships>
</file>

<file path=ppt/slides/_rels/slide31.xml.rels><?xml version="1.0" encoding="UTF-8" standalone="yes"?>
<Relationships xmlns="http://schemas.openxmlformats.org/package/2006/relationships"><Relationship Id="rId3" Type="http://schemas.openxmlformats.org/officeDocument/2006/relationships/hyperlink" Target="https://asvis.it/educazione-allo-sviluppo-sostenibile/"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s://asvis.it/goal4" TargetMode="External"/></Relationships>
</file>

<file path=ppt/slides/_rels/slide32.xml.rels><?xml version="1.0" encoding="UTF-8" standalone="yes" ?><Relationships xmlns="http://schemas.openxmlformats.org/package/2006/relationships"><Relationship Id="rId3" Target="../media/image6.jpeg" Type="http://schemas.openxmlformats.org/officeDocument/2006/relationships/image"/><Relationship Id="rId2" Target="../media/image5.jpeg" Type="http://schemas.openxmlformats.org/officeDocument/2006/relationships/image"/><Relationship Id="rId1" Target="../slideLayouts/slideLayout12.xml" Type="http://schemas.openxmlformats.org/officeDocument/2006/relationships/slideLayout"/><Relationship Id="rId4" Target="../media/image38.jpeg" Type="http://schemas.openxmlformats.org/officeDocument/2006/relationships/image"/></Relationships>
</file>

<file path=ppt/slides/_rels/slide33.xml.rels><?xml version="1.0" encoding="UTF-8" standalone="yes" ?><Relationships xmlns="http://schemas.openxmlformats.org/package/2006/relationships"><Relationship Id="rId3" Target="../media/image39.jpeg" Type="http://schemas.openxmlformats.org/officeDocument/2006/relationships/image"/><Relationship Id="rId2" Target="../media/image5.jpeg" Type="http://schemas.openxmlformats.org/officeDocument/2006/relationships/image"/><Relationship Id="rId1" Target="../slideLayouts/slideLayout12.xml" Type="http://schemas.openxmlformats.org/officeDocument/2006/relationships/slideLayout"/><Relationship Id="rId4" Target="../media/image40.png" Type="http://schemas.openxmlformats.org/officeDocument/2006/relationships/image"/></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arget="../media/image5.jpeg" Type="http://schemas.openxmlformats.org/officeDocument/2006/relationships/image"/><Relationship Id="rId2" Target="../notesSlides/notesSlide22.xml" Type="http://schemas.openxmlformats.org/officeDocument/2006/relationships/notesSlide"/><Relationship Id="rId1" Target="../slideLayouts/slideLayout5.xml" Type="http://schemas.openxmlformats.org/officeDocument/2006/relationships/slideLayout"/><Relationship Id="rId5" Target="../media/image42.jpeg" Type="http://schemas.openxmlformats.org/officeDocument/2006/relationships/image"/><Relationship Id="rId4" Target="../media/image6.jpeg" Type="http://schemas.openxmlformats.org/officeDocument/2006/relationships/image"/></Relationships>
</file>

<file path=ppt/slides/_rels/slide36.xml.rels><?xml version="1.0" encoding="UTF-8" standalone="yes" ?><Relationships xmlns="http://schemas.openxmlformats.org/package/2006/relationships"><Relationship Id="rId3" Target="../media/image5.jpeg" Type="http://schemas.openxmlformats.org/officeDocument/2006/relationships/image"/><Relationship Id="rId7" Target="../media/image43.jpeg" Type="http://schemas.openxmlformats.org/officeDocument/2006/relationships/image"/><Relationship Id="rId2" Target="../notesSlides/notesSlide23.xml" Type="http://schemas.openxmlformats.org/officeDocument/2006/relationships/notesSlide"/><Relationship Id="rId1" Target="../slideLayouts/slideLayout5.xml" Type="http://schemas.openxmlformats.org/officeDocument/2006/relationships/slideLayout"/><Relationship Id="rId6" Target="http://www.asvis.it/" TargetMode="External" Type="http://schemas.openxmlformats.org/officeDocument/2006/relationships/hyperlink"/><Relationship Id="rId5" Target="mailto:alemanno.martina@asvis.net" TargetMode="External" Type="http://schemas.openxmlformats.org/officeDocument/2006/relationships/hyperlink"/><Relationship Id="rId4" Target="../media/image6.jpeg" Type="http://schemas.openxmlformats.org/officeDocument/2006/relationships/image"/></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arget="https://youtu.be/RYEJBpAV2j8" TargetMode="External" Type="http://schemas.openxmlformats.org/officeDocument/2006/relationships/hyperlink"/><Relationship Id="rId2" Target="../notesSlides/notesSlide5.xml" Type="http://schemas.openxmlformats.org/officeDocument/2006/relationships/notesSlide"/><Relationship Id="rId1" Target="../slideLayouts/slideLayout7.xml" Type="http://schemas.openxmlformats.org/officeDocument/2006/relationships/slideLayout"/><Relationship Id="rId4" Target="../media/image10.jpeg" Type="http://schemas.openxmlformats.org/officeDocument/2006/relationships/image"/></Relationships>
</file>

<file path=ppt/slides/_rels/slide6.xml.rels><?xml version="1.0" encoding="UTF-8" standalone="yes" ?><Relationships xmlns="http://schemas.openxmlformats.org/package/2006/relationships"><Relationship Id="rId3" Target="../media/image5.jpeg" Type="http://schemas.openxmlformats.org/officeDocument/2006/relationships/image"/><Relationship Id="rId2" Target="../notesSlides/notesSlide6.xml" Type="http://schemas.openxmlformats.org/officeDocument/2006/relationships/notesSlide"/><Relationship Id="rId1" Target="../slideLayouts/slideLayout5.xml" Type="http://schemas.openxmlformats.org/officeDocument/2006/relationships/slideLayout"/><Relationship Id="rId5" Target="../media/image6.jpeg" Type="http://schemas.openxmlformats.org/officeDocument/2006/relationships/image"/><Relationship Id="rId4" Target="../media/image11.jpeg" Type="http://schemas.openxmlformats.org/officeDocument/2006/relationships/image"/></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8348"/>
            <a:ext cx="10693400" cy="1618578"/>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08585"/>
            <a:ext cx="10693400" cy="751742"/>
          </a:xfrm>
          <a:prstGeom prst="rect">
            <a:avLst/>
          </a:prstGeom>
        </p:spPr>
      </p:pic>
      <p:sp>
        <p:nvSpPr>
          <p:cNvPr id="6" name="Segnaposto contenuto 2">
            <a:extLst>
              <a:ext uri="{FF2B5EF4-FFF2-40B4-BE49-F238E27FC236}">
                <a16:creationId xmlns:a16="http://schemas.microsoft.com/office/drawing/2014/main" id="{DB7F9D7C-13D0-4BF4-A099-CB223CBB2531}"/>
              </a:ext>
            </a:extLst>
          </p:cNvPr>
          <p:cNvSpPr txBox="1">
            <a:spLocks noChangeArrowheads="1"/>
          </p:cNvSpPr>
          <p:nvPr/>
        </p:nvSpPr>
        <p:spPr bwMode="auto">
          <a:xfrm>
            <a:off x="736599" y="1989922"/>
            <a:ext cx="9220201" cy="4534703"/>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00838" tIns="50419" rIns="100838" bIns="50419" numCol="1" anchor="t" anchorCtr="0" compatLnSpc="1">
            <a:prstTxWarp prst="textNoShape">
              <a:avLst/>
            </a:prstTxWarp>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it-IT" altLang="it-IT" b="1" kern="0" dirty="0">
              <a:solidFill>
                <a:srgbClr val="004258"/>
              </a:solidFill>
              <a:latin typeface="Calibri" panose="020F0502020204030204" pitchFamily="34" charset="0"/>
            </a:endParaRPr>
          </a:p>
          <a:p>
            <a:pPr algn="ctr"/>
            <a:r>
              <a:rPr lang="it-IT" altLang="it-IT" sz="3200" b="1" kern="0" dirty="0">
                <a:solidFill>
                  <a:srgbClr val="004258"/>
                </a:solidFill>
                <a:latin typeface="Calibri" panose="020F0502020204030204" pitchFamily="34" charset="0"/>
              </a:rPr>
              <a:t>Titolo presentazione</a:t>
            </a:r>
            <a:endParaRPr lang="it-IT" altLang="it-IT" b="1" kern="0" dirty="0">
              <a:solidFill>
                <a:srgbClr val="C00000"/>
              </a:solidFill>
              <a:latin typeface="Calibri" panose="020F0502020204030204" pitchFamily="34" charset="0"/>
            </a:endParaRPr>
          </a:p>
          <a:p>
            <a:pPr algn="ctr"/>
            <a:endParaRPr lang="it-IT" altLang="it-IT" b="1" kern="0" dirty="0">
              <a:solidFill>
                <a:srgbClr val="C00000"/>
              </a:solidFill>
              <a:latin typeface="Calibri" panose="020F0502020204030204" pitchFamily="34" charset="0"/>
            </a:endParaRPr>
          </a:p>
          <a:p>
            <a:pPr algn="ctr"/>
            <a:endParaRPr lang="it-IT" altLang="it-IT" b="1" kern="0" dirty="0">
              <a:solidFill>
                <a:srgbClr val="C00000"/>
              </a:solidFill>
              <a:latin typeface="Calibri" panose="020F0502020204030204" pitchFamily="34" charset="0"/>
            </a:endParaRPr>
          </a:p>
          <a:p>
            <a:pPr algn="ctr"/>
            <a:endParaRPr lang="it-IT" altLang="it-IT" b="1" kern="0" dirty="0">
              <a:solidFill>
                <a:srgbClr val="C00000"/>
              </a:solidFill>
              <a:latin typeface="Calibri" panose="020F0502020204030204" pitchFamily="34" charset="0"/>
            </a:endParaRPr>
          </a:p>
          <a:p>
            <a:pPr algn="ctr"/>
            <a:endParaRPr lang="it-IT" altLang="it-IT" b="1" kern="0" dirty="0">
              <a:solidFill>
                <a:srgbClr val="C00000"/>
              </a:solidFill>
              <a:latin typeface="Calibri" panose="020F0502020204030204" pitchFamily="34" charset="0"/>
            </a:endParaRPr>
          </a:p>
          <a:p>
            <a:pPr algn="ctr"/>
            <a:endParaRPr lang="it-IT" altLang="it-IT" b="1" kern="0" dirty="0">
              <a:solidFill>
                <a:srgbClr val="C00000"/>
              </a:solidFill>
              <a:latin typeface="Calibri" panose="020F0502020204030204" pitchFamily="34" charset="0"/>
            </a:endParaRPr>
          </a:p>
          <a:p>
            <a:pPr algn="ctr"/>
            <a:endParaRPr lang="it-IT" altLang="it-IT" b="1" kern="0" dirty="0">
              <a:solidFill>
                <a:srgbClr val="C00000"/>
              </a:solidFill>
              <a:latin typeface="Calibri" panose="020F0502020204030204" pitchFamily="34" charset="0"/>
            </a:endParaRPr>
          </a:p>
          <a:p>
            <a:pPr algn="ctr"/>
            <a:endParaRPr lang="it-IT" altLang="it-IT" b="1" kern="0" dirty="0">
              <a:solidFill>
                <a:srgbClr val="C00000"/>
              </a:solidFill>
              <a:latin typeface="Calibri" panose="020F0502020204030204" pitchFamily="34" charset="0"/>
            </a:endParaRPr>
          </a:p>
          <a:p>
            <a:pPr algn="ctr"/>
            <a:endParaRPr lang="it-IT" altLang="it-IT" b="1" kern="0" dirty="0">
              <a:solidFill>
                <a:srgbClr val="C00000"/>
              </a:solidFill>
              <a:latin typeface="Calibri" panose="020F0502020204030204" pitchFamily="34" charset="0"/>
            </a:endParaRPr>
          </a:p>
          <a:p>
            <a:pPr algn="ctr"/>
            <a:endParaRPr lang="it-IT" altLang="it-IT" sz="2206" b="1" i="1" kern="0" dirty="0">
              <a:solidFill>
                <a:srgbClr val="C00000"/>
              </a:solidFill>
              <a:latin typeface="Calibri" panose="020F0502020204030204" pitchFamily="34" charset="0"/>
            </a:endParaRPr>
          </a:p>
          <a:p>
            <a:endParaRPr lang="it-IT" b="1" dirty="0">
              <a:solidFill>
                <a:srgbClr val="004258"/>
              </a:solidFill>
            </a:endParaRPr>
          </a:p>
          <a:p>
            <a:endParaRPr lang="it-IT" b="1" dirty="0">
              <a:solidFill>
                <a:srgbClr val="004258"/>
              </a:solidFill>
            </a:endParaRPr>
          </a:p>
          <a:p>
            <a:endParaRPr lang="it-IT" b="1" dirty="0">
              <a:solidFill>
                <a:srgbClr val="004258"/>
              </a:solidFill>
            </a:endParaRPr>
          </a:p>
          <a:p>
            <a:endParaRPr lang="it-IT" b="1" dirty="0">
              <a:solidFill>
                <a:srgbClr val="004258"/>
              </a:solidFill>
            </a:endParaRPr>
          </a:p>
        </p:txBody>
      </p:sp>
      <p:graphicFrame>
        <p:nvGraphicFramePr>
          <p:cNvPr id="12" name="Tabella 12">
            <a:extLst>
              <a:ext uri="{FF2B5EF4-FFF2-40B4-BE49-F238E27FC236}">
                <a16:creationId xmlns:a16="http://schemas.microsoft.com/office/drawing/2014/main" id="{F37E1B1A-6738-4728-B115-AFEF230E3F4B}"/>
              </a:ext>
            </a:extLst>
          </p:cNvPr>
          <p:cNvGraphicFramePr>
            <a:graphicFrameLocks noGrp="1"/>
          </p:cNvGraphicFramePr>
          <p:nvPr>
            <p:extLst>
              <p:ext uri="{D42A27DB-BD31-4B8C-83A1-F6EECF244321}">
                <p14:modId xmlns:p14="http://schemas.microsoft.com/office/powerpoint/2010/main" val="619886350"/>
              </p:ext>
            </p:extLst>
          </p:nvPr>
        </p:nvGraphicFramePr>
        <p:xfrm>
          <a:off x="793749" y="3242742"/>
          <a:ext cx="9105900" cy="3129483"/>
        </p:xfrm>
        <a:graphic>
          <a:graphicData uri="http://schemas.openxmlformats.org/drawingml/2006/table">
            <a:tbl>
              <a:tblPr firstRow="1" bandRow="1">
                <a:tableStyleId>{5C22544A-7EE6-4342-B048-85BDC9FD1C3A}</a:tableStyleId>
              </a:tblPr>
              <a:tblGrid>
                <a:gridCol w="4577024">
                  <a:extLst>
                    <a:ext uri="{9D8B030D-6E8A-4147-A177-3AD203B41FA5}">
                      <a16:colId xmlns:a16="http://schemas.microsoft.com/office/drawing/2014/main" val="400004592"/>
                    </a:ext>
                  </a:extLst>
                </a:gridCol>
                <a:gridCol w="4528876">
                  <a:extLst>
                    <a:ext uri="{9D8B030D-6E8A-4147-A177-3AD203B41FA5}">
                      <a16:colId xmlns:a16="http://schemas.microsoft.com/office/drawing/2014/main" val="818035934"/>
                    </a:ext>
                  </a:extLst>
                </a:gridCol>
              </a:tblGrid>
              <a:tr h="1666443">
                <a:tc>
                  <a:txBody>
                    <a:bodyPr/>
                    <a:lstStyle/>
                    <a:p>
                      <a:endParaRPr lang="it-IT" dirty="0"/>
                    </a:p>
                  </a:txBody>
                  <a:tcPr>
                    <a:noFill/>
                  </a:tcPr>
                </a:tc>
                <a:tc>
                  <a:txBody>
                    <a:bodyPr/>
                    <a:lstStyle/>
                    <a:p>
                      <a:pPr algn="ctr"/>
                      <a:r>
                        <a:rPr lang="it-IT" sz="2200" b="1" dirty="0">
                          <a:solidFill>
                            <a:srgbClr val="004258"/>
                          </a:solidFill>
                        </a:rPr>
                        <a:t>Titolo convegno</a:t>
                      </a:r>
                    </a:p>
                    <a:p>
                      <a:pPr algn="ctr"/>
                      <a:r>
                        <a:rPr lang="it-IT" sz="2200" b="0" dirty="0">
                          <a:solidFill>
                            <a:srgbClr val="004258"/>
                          </a:solidFill>
                        </a:rPr>
                        <a:t>00 mese 2019</a:t>
                      </a:r>
                    </a:p>
                    <a:p>
                      <a:pPr algn="ctr"/>
                      <a:r>
                        <a:rPr lang="it-IT" sz="2200" b="0" dirty="0">
                          <a:solidFill>
                            <a:srgbClr val="004258"/>
                          </a:solidFill>
                        </a:rPr>
                        <a:t>luogo</a:t>
                      </a:r>
                    </a:p>
                  </a:txBody>
                  <a:tcPr>
                    <a:noFill/>
                  </a:tcPr>
                </a:tc>
                <a:extLst>
                  <a:ext uri="{0D108BD9-81ED-4DB2-BD59-A6C34878D82A}">
                    <a16:rowId xmlns:a16="http://schemas.microsoft.com/office/drawing/2014/main" val="2334919891"/>
                  </a:ext>
                </a:extLst>
              </a:tr>
              <a:tr h="1403320">
                <a:tc>
                  <a:txBody>
                    <a:bodyPr/>
                    <a:lstStyle/>
                    <a:p>
                      <a:endParaRPr lang="it-IT" b="1" dirty="0">
                        <a:solidFill>
                          <a:srgbClr val="004258"/>
                        </a:solidFill>
                      </a:endParaRPr>
                    </a:p>
                    <a:p>
                      <a:pPr lvl="0"/>
                      <a:r>
                        <a:rPr lang="it-IT" b="1" dirty="0">
                          <a:solidFill>
                            <a:srgbClr val="004258"/>
                          </a:solidFill>
                        </a:rPr>
                        <a:t>​Martina Alemanno</a:t>
                      </a:r>
                      <a:endParaRPr lang="it-IT" dirty="0">
                        <a:solidFill>
                          <a:srgbClr val="004258"/>
                        </a:solidFill>
                      </a:endParaRPr>
                    </a:p>
                    <a:p>
                      <a:pPr lvl="0"/>
                      <a:r>
                        <a:rPr lang="it-IT" i="1" dirty="0">
                          <a:solidFill>
                            <a:srgbClr val="004258"/>
                          </a:solidFill>
                        </a:rPr>
                        <a:t>Responsabile area Educazione</a:t>
                      </a:r>
                    </a:p>
                    <a:p>
                      <a:pPr lvl="0"/>
                      <a:r>
                        <a:rPr lang="it-IT" i="1" dirty="0">
                          <a:solidFill>
                            <a:srgbClr val="004258"/>
                          </a:solidFill>
                        </a:rPr>
                        <a:t>Alleanza Italiana per lo Sviluppo Sostenibile (ASviS) - </a:t>
                      </a:r>
                      <a:r>
                        <a:rPr lang="it-IT" i="1" dirty="0">
                          <a:solidFill>
                            <a:srgbClr val="004258"/>
                          </a:solidFill>
                          <a:hlinkClick r:id="rId5">
                            <a:extLst>
                              <a:ext uri="{A12FA001-AC4F-418D-AE19-62706E023703}">
                                <ahyp:hlinkClr xmlns:ahyp="http://schemas.microsoft.com/office/drawing/2018/hyperlinkcolor" val="tx"/>
                              </a:ext>
                            </a:extLst>
                          </a:hlinkClick>
                        </a:rPr>
                        <a:t>www.asvis.it</a:t>
                      </a:r>
                      <a:endParaRPr lang="it-IT" dirty="0">
                        <a:solidFill>
                          <a:srgbClr val="004258"/>
                        </a:solidFill>
                      </a:endParaRPr>
                    </a:p>
                  </a:txBody>
                  <a:tcPr>
                    <a:noFill/>
                  </a:tcPr>
                </a:tc>
                <a:tc>
                  <a:txBody>
                    <a:bodyPr/>
                    <a:lstStyle/>
                    <a:p>
                      <a:endParaRPr lang="it-IT" dirty="0"/>
                    </a:p>
                  </a:txBody>
                  <a:tcPr>
                    <a:noFill/>
                  </a:tcPr>
                </a:tc>
                <a:extLst>
                  <a:ext uri="{0D108BD9-81ED-4DB2-BD59-A6C34878D82A}">
                    <a16:rowId xmlns:a16="http://schemas.microsoft.com/office/drawing/2014/main" val="3695871475"/>
                  </a:ext>
                </a:extLst>
              </a:tr>
            </a:tbl>
          </a:graphicData>
        </a:graphic>
      </p:graphicFrame>
      <p:sp>
        <p:nvSpPr>
          <p:cNvPr id="4" name="Segnaposto numero diapositiva 3">
            <a:extLst>
              <a:ext uri="{FF2B5EF4-FFF2-40B4-BE49-F238E27FC236}">
                <a16:creationId xmlns:a16="http://schemas.microsoft.com/office/drawing/2014/main" id="{B0FD7BBB-A3CF-4394-BD8C-9F1EBFF649DC}"/>
              </a:ext>
            </a:extLst>
          </p:cNvPr>
          <p:cNvSpPr>
            <a:spLocks noGrp="1"/>
          </p:cNvSpPr>
          <p:nvPr>
            <p:ph type="sldNum" sz="quarter" idx="7"/>
          </p:nvPr>
        </p:nvSpPr>
        <p:spPr/>
        <p:txBody>
          <a:bodyPr/>
          <a:lstStyle/>
          <a:p>
            <a:fld id="{B6F15528-21DE-4FAA-801E-634DDDAF4B2B}" type="slidenum">
              <a:rPr lang="it-IT" smtClean="0"/>
              <a:t>1</a:t>
            </a:fld>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6225"/>
            <a:ext cx="10693400" cy="1618578"/>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839683"/>
            <a:ext cx="10693400" cy="751742"/>
          </a:xfrm>
          <a:prstGeom prst="rect">
            <a:avLst/>
          </a:prstGeom>
        </p:spPr>
      </p:pic>
      <p:sp>
        <p:nvSpPr>
          <p:cNvPr id="6" name="TextBox 1">
            <a:extLst>
              <a:ext uri="{FF2B5EF4-FFF2-40B4-BE49-F238E27FC236}">
                <a16:creationId xmlns:a16="http://schemas.microsoft.com/office/drawing/2014/main" id="{E0E76655-C7F3-4308-9627-25DA8A20F6BB}"/>
              </a:ext>
            </a:extLst>
          </p:cNvPr>
          <p:cNvSpPr txBox="1">
            <a:spLocks noChangeArrowheads="1"/>
          </p:cNvSpPr>
          <p:nvPr/>
        </p:nvSpPr>
        <p:spPr bwMode="auto">
          <a:xfrm>
            <a:off x="4405552" y="809625"/>
            <a:ext cx="5256897" cy="49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008400" eaLnBrk="0" fontAlgn="base" hangingPunct="0">
              <a:spcBef>
                <a:spcPct val="0"/>
              </a:spcBef>
              <a:spcAft>
                <a:spcPct val="0"/>
              </a:spcAft>
            </a:pPr>
            <a:r>
              <a:rPr lang="it-IT" altLang="it-IT" sz="2647" b="1" dirty="0">
                <a:solidFill>
                  <a:srgbClr val="FFFFFF"/>
                </a:solidFill>
                <a:latin typeface="Calibri" panose="020F0502020204030204" pitchFamily="34" charset="0"/>
              </a:rPr>
              <a:t>Cosa pensano le persone</a:t>
            </a:r>
          </a:p>
        </p:txBody>
      </p:sp>
      <p:sp>
        <p:nvSpPr>
          <p:cNvPr id="8" name="Rettangolo 7">
            <a:extLst>
              <a:ext uri="{FF2B5EF4-FFF2-40B4-BE49-F238E27FC236}">
                <a16:creationId xmlns:a16="http://schemas.microsoft.com/office/drawing/2014/main" id="{F30AD8CE-20FF-4A5C-8372-A8DBB33260DF}"/>
              </a:ext>
            </a:extLst>
          </p:cNvPr>
          <p:cNvSpPr/>
          <p:nvPr/>
        </p:nvSpPr>
        <p:spPr>
          <a:xfrm>
            <a:off x="5534665" y="4292501"/>
            <a:ext cx="4953552" cy="2308324"/>
          </a:xfrm>
          <a:prstGeom prst="rect">
            <a:avLst/>
          </a:prstGeom>
        </p:spPr>
        <p:txBody>
          <a:bodyPr wrap="square">
            <a:spAutoFit/>
          </a:bodyPr>
          <a:lstStyle/>
          <a:p>
            <a:pPr algn="ctr"/>
            <a:r>
              <a:rPr lang="it-IT" b="1" dirty="0">
                <a:solidFill>
                  <a:srgbClr val="004258"/>
                </a:solidFill>
              </a:rPr>
              <a:t>capacità delle imprese di svolgere il proprio business minimizzando i propri impatti negativi </a:t>
            </a:r>
            <a:r>
              <a:rPr lang="it-IT" dirty="0">
                <a:solidFill>
                  <a:srgbClr val="004258"/>
                </a:solidFill>
              </a:rPr>
              <a:t>sull’ambiente e sulla società</a:t>
            </a:r>
          </a:p>
          <a:p>
            <a:pPr algn="ctr"/>
            <a:endParaRPr lang="it-IT" b="1" dirty="0">
              <a:solidFill>
                <a:srgbClr val="004258"/>
              </a:solidFill>
            </a:endParaRPr>
          </a:p>
          <a:p>
            <a:pPr algn="ctr"/>
            <a:r>
              <a:rPr lang="it-IT" b="1" dirty="0">
                <a:solidFill>
                  <a:srgbClr val="004258"/>
                </a:solidFill>
              </a:rPr>
              <a:t>volontà di preoccuparsi di questioni e problematiche di natura sociale e etica nell’ambito della propria attività </a:t>
            </a:r>
            <a:r>
              <a:rPr lang="it-IT" dirty="0">
                <a:solidFill>
                  <a:srgbClr val="004258"/>
                </a:solidFill>
              </a:rPr>
              <a:t>in un’ottica di sana gestione dell’azienda. </a:t>
            </a:r>
          </a:p>
        </p:txBody>
      </p:sp>
      <p:sp>
        <p:nvSpPr>
          <p:cNvPr id="9" name="Freccia in giù 8">
            <a:extLst>
              <a:ext uri="{FF2B5EF4-FFF2-40B4-BE49-F238E27FC236}">
                <a16:creationId xmlns:a16="http://schemas.microsoft.com/office/drawing/2014/main" id="{33490839-DB9F-4491-991C-12B37D1DE949}"/>
              </a:ext>
            </a:extLst>
          </p:cNvPr>
          <p:cNvSpPr/>
          <p:nvPr/>
        </p:nvSpPr>
        <p:spPr>
          <a:xfrm rot="17726690">
            <a:off x="4396677" y="3693836"/>
            <a:ext cx="609600" cy="8714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Immagine che contiene testo&#10;&#10;Descrizione generata automaticamente">
            <a:extLst>
              <a:ext uri="{FF2B5EF4-FFF2-40B4-BE49-F238E27FC236}">
                <a16:creationId xmlns:a16="http://schemas.microsoft.com/office/drawing/2014/main" id="{E47701A5-484A-45C3-8F75-32CCA63AFF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00" y="4659320"/>
            <a:ext cx="5181048" cy="2093905"/>
          </a:xfrm>
          <a:prstGeom prst="rect">
            <a:avLst/>
          </a:prstGeom>
        </p:spPr>
      </p:pic>
      <p:sp>
        <p:nvSpPr>
          <p:cNvPr id="12" name="CasellaDiTesto 11">
            <a:extLst>
              <a:ext uri="{FF2B5EF4-FFF2-40B4-BE49-F238E27FC236}">
                <a16:creationId xmlns:a16="http://schemas.microsoft.com/office/drawing/2014/main" id="{A9B7E69A-9587-45A6-91C7-97720384F9A2}"/>
              </a:ext>
            </a:extLst>
          </p:cNvPr>
          <p:cNvSpPr txBox="1"/>
          <p:nvPr/>
        </p:nvSpPr>
        <p:spPr>
          <a:xfrm>
            <a:off x="257069" y="1992443"/>
            <a:ext cx="4114800" cy="1938992"/>
          </a:xfrm>
          <a:prstGeom prst="rect">
            <a:avLst/>
          </a:prstGeom>
          <a:noFill/>
        </p:spPr>
        <p:txBody>
          <a:bodyPr wrap="square" rtlCol="0">
            <a:spAutoFit/>
          </a:bodyPr>
          <a:lstStyle/>
          <a:p>
            <a:r>
              <a:rPr lang="it-IT" sz="2000" dirty="0">
                <a:solidFill>
                  <a:srgbClr val="004258"/>
                </a:solidFill>
              </a:rPr>
              <a:t>…la sensibilità su questi temi, anche da parte delle imprese, è aumentata dal 2014 ad oggi</a:t>
            </a:r>
          </a:p>
          <a:p>
            <a:endParaRPr lang="it-IT" sz="2000" dirty="0">
              <a:solidFill>
                <a:srgbClr val="004258"/>
              </a:solidFill>
            </a:endParaRPr>
          </a:p>
          <a:p>
            <a:pPr lvl="0">
              <a:defRPr/>
            </a:pPr>
            <a:r>
              <a:rPr lang="it-IT" sz="2000" dirty="0">
                <a:solidFill>
                  <a:srgbClr val="004258"/>
                </a:solidFill>
              </a:rPr>
              <a:t>Sostenibilità come un’opportunità di comunicazione e di business</a:t>
            </a:r>
          </a:p>
        </p:txBody>
      </p:sp>
      <p:pic>
        <p:nvPicPr>
          <p:cNvPr id="13" name="Immagine 12" descr="Immagine che contiene animale&#10;&#10;Descrizione generata automaticamente">
            <a:extLst>
              <a:ext uri="{FF2B5EF4-FFF2-40B4-BE49-F238E27FC236}">
                <a16:creationId xmlns:a16="http://schemas.microsoft.com/office/drawing/2014/main" id="{9B71CD69-708C-43F0-B205-570F55CDC21F}"/>
              </a:ext>
            </a:extLst>
          </p:cNvPr>
          <p:cNvPicPr>
            <a:picLocks noChangeAspect="1"/>
          </p:cNvPicPr>
          <p:nvPr/>
        </p:nvPicPr>
        <p:blipFill rotWithShape="1">
          <a:blip r:embed="rId6"/>
          <a:srcRect l="4966" t="4644" r="21745" b="9791"/>
          <a:stretch/>
        </p:blipFill>
        <p:spPr>
          <a:xfrm>
            <a:off x="5031086" y="1341553"/>
            <a:ext cx="5628631" cy="2690349"/>
          </a:xfrm>
          <a:prstGeom prst="rect">
            <a:avLst/>
          </a:prstGeom>
        </p:spPr>
      </p:pic>
      <p:sp>
        <p:nvSpPr>
          <p:cNvPr id="14" name="CasellaDiTesto 13">
            <a:extLst>
              <a:ext uri="{FF2B5EF4-FFF2-40B4-BE49-F238E27FC236}">
                <a16:creationId xmlns:a16="http://schemas.microsoft.com/office/drawing/2014/main" id="{5325CEB1-7A53-4993-B4AB-9E8F3D51DEBA}"/>
              </a:ext>
            </a:extLst>
          </p:cNvPr>
          <p:cNvSpPr txBox="1"/>
          <p:nvPr/>
        </p:nvSpPr>
        <p:spPr>
          <a:xfrm>
            <a:off x="8699500" y="372646"/>
            <a:ext cx="2124815" cy="323165"/>
          </a:xfrm>
          <a:prstGeom prst="rect">
            <a:avLst/>
          </a:prstGeom>
          <a:noFill/>
        </p:spPr>
        <p:txBody>
          <a:bodyPr wrap="square" rtlCol="0">
            <a:spAutoFit/>
          </a:bodyPr>
          <a:lstStyle/>
          <a:p>
            <a:r>
              <a:rPr lang="it-IT" sz="1500" dirty="0"/>
              <a:t>Indagine </a:t>
            </a:r>
            <a:r>
              <a:rPr lang="it-IT" sz="1500" dirty="0" err="1"/>
              <a:t>Eumetra</a:t>
            </a:r>
            <a:r>
              <a:rPr lang="it-IT" sz="1500" dirty="0"/>
              <a:t> 2019 </a:t>
            </a:r>
          </a:p>
        </p:txBody>
      </p:sp>
      <p:sp>
        <p:nvSpPr>
          <p:cNvPr id="4" name="Segnaposto numero diapositiva 3">
            <a:extLst>
              <a:ext uri="{FF2B5EF4-FFF2-40B4-BE49-F238E27FC236}">
                <a16:creationId xmlns:a16="http://schemas.microsoft.com/office/drawing/2014/main" id="{773D2A44-CCA5-4F50-ACDE-FC3BD7DB1408}"/>
              </a:ext>
            </a:extLst>
          </p:cNvPr>
          <p:cNvSpPr>
            <a:spLocks noGrp="1"/>
          </p:cNvSpPr>
          <p:nvPr>
            <p:ph type="sldNum" sz="quarter" idx="7"/>
          </p:nvPr>
        </p:nvSpPr>
        <p:spPr/>
        <p:txBody>
          <a:bodyPr/>
          <a:lstStyle/>
          <a:p>
            <a:fld id="{B6F15528-21DE-4FAA-801E-634DDDAF4B2B}" type="slidenum">
              <a:rPr lang="it-IT" smtClean="0"/>
              <a:t>10</a:t>
            </a:fld>
            <a:endParaRPr lang="it-IT"/>
          </a:p>
        </p:txBody>
      </p:sp>
    </p:spTree>
    <p:extLst>
      <p:ext uri="{BB962C8B-B14F-4D97-AF65-F5344CB8AC3E}">
        <p14:creationId xmlns:p14="http://schemas.microsoft.com/office/powerpoint/2010/main" val="1806917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contenuto 2">
            <a:extLst>
              <a:ext uri="{FF2B5EF4-FFF2-40B4-BE49-F238E27FC236}">
                <a16:creationId xmlns:a16="http://schemas.microsoft.com/office/drawing/2014/main" id="{606E2292-A35F-4D90-9E7C-DC1B6CEF4795}"/>
              </a:ext>
            </a:extLst>
          </p:cNvPr>
          <p:cNvSpPr>
            <a:spLocks noGrp="1" noChangeArrowheads="1"/>
          </p:cNvSpPr>
          <p:nvPr>
            <p:ph idx="1"/>
          </p:nvPr>
        </p:nvSpPr>
        <p:spPr bwMode="auto">
          <a:xfrm>
            <a:off x="700449" y="2457926"/>
            <a:ext cx="9292502" cy="15966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p>
            <a:pPr marL="0" indent="0" algn="ctr">
              <a:buNone/>
            </a:pPr>
            <a:r>
              <a:rPr lang="it-IT" altLang="it-IT" sz="2000" dirty="0">
                <a:solidFill>
                  <a:srgbClr val="1F354D"/>
                </a:solidFill>
                <a:latin typeface="Calibri" panose="020F0502020204030204" pitchFamily="34" charset="0"/>
              </a:rPr>
              <a:t>L’</a:t>
            </a:r>
            <a:r>
              <a:rPr lang="it-IT" altLang="ja-JP" sz="2000" b="1" dirty="0">
                <a:solidFill>
                  <a:srgbClr val="1F354D"/>
                </a:solidFill>
                <a:latin typeface="Calibri" panose="020F0502020204030204" pitchFamily="34" charset="0"/>
              </a:rPr>
              <a:t>Alleanza Italiana per lo Sviluppo Sostenibile</a:t>
            </a:r>
            <a:r>
              <a:rPr lang="it-IT" altLang="ja-JP" sz="2000" dirty="0">
                <a:solidFill>
                  <a:srgbClr val="1F354D"/>
                </a:solidFill>
                <a:latin typeface="Calibri" panose="020F0502020204030204" pitchFamily="34" charset="0"/>
              </a:rPr>
              <a:t> (ASviS) è nata il 3 febbraio del 2016</a:t>
            </a:r>
          </a:p>
          <a:p>
            <a:pPr marL="0" indent="0" algn="ctr">
              <a:buNone/>
            </a:pPr>
            <a:r>
              <a:rPr lang="it-IT" altLang="ja-JP" sz="2000" b="1" dirty="0">
                <a:solidFill>
                  <a:srgbClr val="1F354D"/>
                </a:solidFill>
                <a:latin typeface="Calibri" panose="020F0502020204030204" pitchFamily="34" charset="0"/>
              </a:rPr>
              <a:t> per far crescere</a:t>
            </a:r>
            <a:r>
              <a:rPr lang="it-IT" altLang="ja-JP" sz="2000" dirty="0">
                <a:solidFill>
                  <a:srgbClr val="1F354D"/>
                </a:solidFill>
                <a:latin typeface="Calibri" panose="020F0502020204030204" pitchFamily="34" charset="0"/>
              </a:rPr>
              <a:t> nella società italiana, nei soggetti economici e nelle istituzioni la </a:t>
            </a:r>
            <a:r>
              <a:rPr lang="it-IT" altLang="ja-JP" sz="2000" b="1" dirty="0">
                <a:solidFill>
                  <a:srgbClr val="1F354D"/>
                </a:solidFill>
                <a:latin typeface="Calibri" panose="020F0502020204030204" pitchFamily="34" charset="0"/>
              </a:rPr>
              <a:t>consapevolezza</a:t>
            </a:r>
            <a:r>
              <a:rPr lang="it-IT" altLang="ja-JP" sz="2000" dirty="0">
                <a:solidFill>
                  <a:srgbClr val="1F354D"/>
                </a:solidFill>
                <a:latin typeface="Calibri" panose="020F0502020204030204" pitchFamily="34" charset="0"/>
              </a:rPr>
              <a:t> dell</a:t>
            </a:r>
            <a:r>
              <a:rPr lang="it-IT" altLang="it-IT" sz="2000" dirty="0">
                <a:solidFill>
                  <a:srgbClr val="1F354D"/>
                </a:solidFill>
                <a:latin typeface="Calibri" panose="020F0502020204030204" pitchFamily="34" charset="0"/>
              </a:rPr>
              <a:t>’</a:t>
            </a:r>
            <a:r>
              <a:rPr lang="it-IT" altLang="ja-JP" sz="2000" dirty="0">
                <a:solidFill>
                  <a:srgbClr val="1F354D"/>
                </a:solidFill>
                <a:latin typeface="Calibri" panose="020F0502020204030204" pitchFamily="34" charset="0"/>
              </a:rPr>
              <a:t>importanza </a:t>
            </a:r>
            <a:r>
              <a:rPr lang="it-IT" altLang="ja-JP" sz="2000" b="1" dirty="0">
                <a:solidFill>
                  <a:srgbClr val="1F354D"/>
                </a:solidFill>
                <a:latin typeface="Calibri" panose="020F0502020204030204" pitchFamily="34" charset="0"/>
              </a:rPr>
              <a:t>dell</a:t>
            </a:r>
            <a:r>
              <a:rPr lang="it-IT" altLang="it-IT" sz="2000" b="1" dirty="0">
                <a:solidFill>
                  <a:srgbClr val="1F354D"/>
                </a:solidFill>
                <a:latin typeface="Calibri" panose="020F0502020204030204" pitchFamily="34" charset="0"/>
              </a:rPr>
              <a:t>’</a:t>
            </a:r>
            <a:r>
              <a:rPr lang="it-IT" altLang="ja-JP" sz="2000" b="1" dirty="0">
                <a:solidFill>
                  <a:srgbClr val="1F354D"/>
                </a:solidFill>
                <a:latin typeface="Calibri" panose="020F0502020204030204" pitchFamily="34" charset="0"/>
              </a:rPr>
              <a:t>Agenda 2030 per lo sviluppo sostenibile</a:t>
            </a:r>
            <a:r>
              <a:rPr lang="it-IT" altLang="ja-JP" sz="2000" dirty="0">
                <a:solidFill>
                  <a:srgbClr val="1F354D"/>
                </a:solidFill>
                <a:latin typeface="Calibri" panose="020F0502020204030204" pitchFamily="34" charset="0"/>
              </a:rPr>
              <a:t> e per </a:t>
            </a:r>
            <a:r>
              <a:rPr lang="it-IT" altLang="ja-JP" sz="2000" b="1" dirty="0">
                <a:solidFill>
                  <a:srgbClr val="1F354D"/>
                </a:solidFill>
                <a:latin typeface="Calibri" panose="020F0502020204030204" pitchFamily="34" charset="0"/>
              </a:rPr>
              <a:t>mobilitarli</a:t>
            </a:r>
            <a:r>
              <a:rPr lang="it-IT" altLang="ja-JP" sz="2000" dirty="0">
                <a:solidFill>
                  <a:srgbClr val="1F354D"/>
                </a:solidFill>
                <a:latin typeface="Calibri" panose="020F0502020204030204" pitchFamily="34" charset="0"/>
              </a:rPr>
              <a:t> allo scopo di realizzare gli </a:t>
            </a:r>
            <a:r>
              <a:rPr lang="it-IT" altLang="ja-JP" sz="2000" b="1" dirty="0">
                <a:solidFill>
                  <a:srgbClr val="1F354D"/>
                </a:solidFill>
                <a:latin typeface="Calibri" panose="020F0502020204030204" pitchFamily="34" charset="0"/>
              </a:rPr>
              <a:t>Obiettivi di sviluppo sostenibile.</a:t>
            </a:r>
            <a:endParaRPr lang="it-IT" altLang="it-IT" sz="2000" b="1" dirty="0">
              <a:solidFill>
                <a:srgbClr val="1F354D"/>
              </a:solidFill>
              <a:latin typeface="Calibri" panose="020F0502020204030204" pitchFamily="34" charset="0"/>
            </a:endParaRPr>
          </a:p>
        </p:txBody>
      </p:sp>
      <p:sp>
        <p:nvSpPr>
          <p:cNvPr id="14339" name="Titolo 1">
            <a:extLst>
              <a:ext uri="{FF2B5EF4-FFF2-40B4-BE49-F238E27FC236}">
                <a16:creationId xmlns:a16="http://schemas.microsoft.com/office/drawing/2014/main" id="{B263CD7D-E771-4529-BD03-4F48AB93CA63}"/>
              </a:ext>
            </a:extLst>
          </p:cNvPr>
          <p:cNvSpPr txBox="1">
            <a:spLocks noChangeArrowheads="1"/>
          </p:cNvSpPr>
          <p:nvPr/>
        </p:nvSpPr>
        <p:spPr bwMode="auto">
          <a:xfrm>
            <a:off x="1061085" y="1888963"/>
            <a:ext cx="8571230" cy="56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1008400" eaLnBrk="0" fontAlgn="base" hangingPunct="0">
              <a:spcBef>
                <a:spcPct val="0"/>
              </a:spcBef>
              <a:spcAft>
                <a:spcPct val="0"/>
              </a:spcAft>
            </a:pPr>
            <a:r>
              <a:rPr lang="it-IT" altLang="it-IT" sz="2867" b="1" dirty="0">
                <a:solidFill>
                  <a:srgbClr val="009999"/>
                </a:solidFill>
                <a:latin typeface="Calibri" panose="020F0502020204030204" pitchFamily="34" charset="0"/>
              </a:rPr>
              <a:t>L’Alleanza Italiana per lo Sviluppo Sostenibile (ASviS)</a:t>
            </a:r>
          </a:p>
        </p:txBody>
      </p:sp>
      <p:sp>
        <p:nvSpPr>
          <p:cNvPr id="14340" name="Rettangolo 6">
            <a:extLst>
              <a:ext uri="{FF2B5EF4-FFF2-40B4-BE49-F238E27FC236}">
                <a16:creationId xmlns:a16="http://schemas.microsoft.com/office/drawing/2014/main" id="{425571C1-38F5-4D8E-88C3-B6E5DBF62F99}"/>
              </a:ext>
            </a:extLst>
          </p:cNvPr>
          <p:cNvSpPr>
            <a:spLocks noChangeArrowheads="1"/>
          </p:cNvSpPr>
          <p:nvPr/>
        </p:nvSpPr>
        <p:spPr bwMode="auto">
          <a:xfrm>
            <a:off x="241300" y="3948659"/>
            <a:ext cx="4495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78150" indent="-378150" defTabSz="1008400" eaLnBrk="0" fontAlgn="base" hangingPunct="0">
              <a:spcBef>
                <a:spcPct val="0"/>
              </a:spcBef>
              <a:spcAft>
                <a:spcPct val="0"/>
              </a:spcAft>
              <a:buFont typeface="Arial" panose="020B0604020202020204" pitchFamily="34" charset="0"/>
              <a:buChar char="•"/>
            </a:pPr>
            <a:r>
              <a:rPr lang="it-IT" altLang="it-IT" sz="2000" dirty="0">
                <a:solidFill>
                  <a:srgbClr val="004258"/>
                </a:solidFill>
                <a:latin typeface="Calibri" panose="020F0502020204030204" pitchFamily="34" charset="0"/>
              </a:rPr>
              <a:t>Rete di oltre </a:t>
            </a:r>
            <a:r>
              <a:rPr lang="it-IT" altLang="it-IT" sz="2000" b="1" dirty="0">
                <a:solidFill>
                  <a:srgbClr val="004258"/>
                </a:solidFill>
                <a:latin typeface="Calibri" panose="020F0502020204030204" pitchFamily="34" charset="0"/>
              </a:rPr>
              <a:t>230 aderenti </a:t>
            </a:r>
            <a:r>
              <a:rPr lang="it-IT" altLang="it-IT" sz="2000" dirty="0">
                <a:solidFill>
                  <a:srgbClr val="004258"/>
                </a:solidFill>
                <a:latin typeface="Calibri" panose="020F0502020204030204" pitchFamily="34" charset="0"/>
              </a:rPr>
              <a:t>su tutto il territorio nazionale</a:t>
            </a:r>
          </a:p>
          <a:p>
            <a:pPr marL="378150" indent="-378150" defTabSz="1008400" eaLnBrk="0" fontAlgn="base" hangingPunct="0">
              <a:spcBef>
                <a:spcPct val="0"/>
              </a:spcBef>
              <a:spcAft>
                <a:spcPct val="0"/>
              </a:spcAft>
              <a:buFont typeface="Arial" panose="020B0604020202020204" pitchFamily="34" charset="0"/>
              <a:buChar char="•"/>
            </a:pPr>
            <a:r>
              <a:rPr lang="it-IT" altLang="it-IT" sz="2000" b="1" dirty="0">
                <a:solidFill>
                  <a:srgbClr val="1F354D"/>
                </a:solidFill>
                <a:latin typeface="Calibri" panose="020F0502020204030204" pitchFamily="34" charset="0"/>
              </a:rPr>
              <a:t>20 gruppi di lavoro</a:t>
            </a:r>
            <a:r>
              <a:rPr lang="it-IT" altLang="it-IT" sz="2000" dirty="0">
                <a:solidFill>
                  <a:srgbClr val="1F354D"/>
                </a:solidFill>
                <a:latin typeface="Calibri" panose="020F0502020204030204" pitchFamily="34" charset="0"/>
              </a:rPr>
              <a:t>, oltre </a:t>
            </a:r>
            <a:r>
              <a:rPr lang="it-IT" altLang="it-IT" sz="2000" b="1" dirty="0">
                <a:solidFill>
                  <a:srgbClr val="1F354D"/>
                </a:solidFill>
                <a:latin typeface="Calibri" panose="020F0502020204030204" pitchFamily="34" charset="0"/>
              </a:rPr>
              <a:t>600</a:t>
            </a:r>
            <a:r>
              <a:rPr lang="it-IT" altLang="it-IT" sz="2000" dirty="0">
                <a:solidFill>
                  <a:srgbClr val="1F354D"/>
                </a:solidFill>
                <a:latin typeface="Calibri" panose="020F0502020204030204" pitchFamily="34" charset="0"/>
              </a:rPr>
              <a:t> esperti</a:t>
            </a:r>
          </a:p>
          <a:p>
            <a:pPr marL="378150" indent="-378150" defTabSz="1008400" eaLnBrk="0" fontAlgn="base" hangingPunct="0">
              <a:spcBef>
                <a:spcPct val="0"/>
              </a:spcBef>
              <a:spcAft>
                <a:spcPct val="0"/>
              </a:spcAft>
              <a:buFont typeface="Arial" panose="020B0604020202020204" pitchFamily="34" charset="0"/>
              <a:buChar char="•"/>
            </a:pPr>
            <a:endParaRPr lang="it-IT" altLang="it-IT" sz="2000" dirty="0">
              <a:solidFill>
                <a:srgbClr val="1F354D"/>
              </a:solidFill>
              <a:latin typeface="Calibri" panose="020F0502020204030204" pitchFamily="34" charset="0"/>
            </a:endParaRPr>
          </a:p>
          <a:p>
            <a:pPr marL="378150" indent="-378150" defTabSz="1008400" eaLnBrk="0" fontAlgn="base" hangingPunct="0">
              <a:spcBef>
                <a:spcPct val="0"/>
              </a:spcBef>
              <a:spcAft>
                <a:spcPct val="0"/>
              </a:spcAft>
              <a:buFont typeface="Arial" panose="020B0604020202020204" pitchFamily="34" charset="0"/>
              <a:buChar char="•"/>
            </a:pPr>
            <a:r>
              <a:rPr lang="it-IT" altLang="it-IT" sz="2000" b="1" dirty="0">
                <a:solidFill>
                  <a:srgbClr val="1F354D"/>
                </a:solidFill>
                <a:latin typeface="Calibri" panose="020F0502020204030204" pitchFamily="34" charset="0"/>
              </a:rPr>
              <a:t>quattro aree</a:t>
            </a:r>
            <a:r>
              <a:rPr lang="it-IT" altLang="it-IT" sz="2000" dirty="0">
                <a:solidFill>
                  <a:srgbClr val="1F354D"/>
                </a:solidFill>
                <a:latin typeface="Calibri" panose="020F0502020204030204" pitchFamily="34" charset="0"/>
              </a:rPr>
              <a:t> principali di attività:</a:t>
            </a:r>
          </a:p>
          <a:p>
            <a:pPr lvl="1" indent="-342900" defTabSz="1008400" eaLnBrk="0" fontAlgn="base" hangingPunct="0">
              <a:spcBef>
                <a:spcPct val="0"/>
              </a:spcBef>
              <a:spcAft>
                <a:spcPct val="0"/>
              </a:spcAft>
              <a:buFont typeface="Wingdings" panose="05000000000000000000" pitchFamily="2" charset="2"/>
              <a:buChar char="ü"/>
            </a:pPr>
            <a:r>
              <a:rPr lang="it-IT" altLang="it-IT" sz="2000" dirty="0">
                <a:solidFill>
                  <a:srgbClr val="1F354D"/>
                </a:solidFill>
                <a:latin typeface="Calibri" panose="020F0502020204030204" pitchFamily="34" charset="0"/>
              </a:rPr>
              <a:t>dialogo istituzionale </a:t>
            </a:r>
          </a:p>
          <a:p>
            <a:pPr lvl="1" indent="-342900" defTabSz="1008400" eaLnBrk="0" fontAlgn="base" hangingPunct="0">
              <a:spcBef>
                <a:spcPct val="0"/>
              </a:spcBef>
              <a:spcAft>
                <a:spcPct val="0"/>
              </a:spcAft>
              <a:buFont typeface="Wingdings" panose="05000000000000000000" pitchFamily="2" charset="2"/>
              <a:buChar char="ü"/>
            </a:pPr>
            <a:r>
              <a:rPr lang="it-IT" altLang="it-IT" sz="2000" dirty="0">
                <a:solidFill>
                  <a:srgbClr val="1F354D"/>
                </a:solidFill>
                <a:latin typeface="Calibri" panose="020F0502020204030204" pitchFamily="34" charset="0"/>
              </a:rPr>
              <a:t>educazione</a:t>
            </a:r>
          </a:p>
          <a:p>
            <a:pPr lvl="1" indent="-342900" defTabSz="1008400" eaLnBrk="0" fontAlgn="base" hangingPunct="0">
              <a:spcBef>
                <a:spcPct val="0"/>
              </a:spcBef>
              <a:spcAft>
                <a:spcPct val="0"/>
              </a:spcAft>
              <a:buFont typeface="Wingdings" panose="05000000000000000000" pitchFamily="2" charset="2"/>
              <a:buChar char="ü"/>
            </a:pPr>
            <a:r>
              <a:rPr lang="it-IT" altLang="it-IT" sz="2000" dirty="0">
                <a:solidFill>
                  <a:srgbClr val="1F354D"/>
                </a:solidFill>
                <a:latin typeface="Calibri" panose="020F0502020204030204" pitchFamily="34" charset="0"/>
              </a:rPr>
              <a:t>ricerca </a:t>
            </a:r>
          </a:p>
          <a:p>
            <a:pPr lvl="1" indent="-342900" defTabSz="1008400" eaLnBrk="0" fontAlgn="base" hangingPunct="0">
              <a:spcBef>
                <a:spcPct val="0"/>
              </a:spcBef>
              <a:spcAft>
                <a:spcPct val="0"/>
              </a:spcAft>
              <a:buFont typeface="Wingdings" panose="05000000000000000000" pitchFamily="2" charset="2"/>
              <a:buChar char="ü"/>
            </a:pPr>
            <a:r>
              <a:rPr lang="it-IT" altLang="it-IT" sz="2000" dirty="0">
                <a:solidFill>
                  <a:srgbClr val="1F354D"/>
                </a:solidFill>
                <a:latin typeface="Calibri" panose="020F0502020204030204" pitchFamily="34" charset="0"/>
              </a:rPr>
              <a:t>comunicazione e advocacy</a:t>
            </a:r>
            <a:endParaRPr lang="it-IT" altLang="it-IT" sz="2000" dirty="0">
              <a:solidFill>
                <a:srgbClr val="004258"/>
              </a:solidFill>
              <a:latin typeface="Calibri" panose="020F0502020204030204" pitchFamily="34" charset="0"/>
            </a:endParaRPr>
          </a:p>
        </p:txBody>
      </p:sp>
      <p:sp>
        <p:nvSpPr>
          <p:cNvPr id="14342" name="TextBox 1">
            <a:extLst>
              <a:ext uri="{FF2B5EF4-FFF2-40B4-BE49-F238E27FC236}">
                <a16:creationId xmlns:a16="http://schemas.microsoft.com/office/drawing/2014/main" id="{28136CA7-37FF-47EB-B72E-E0EA19AE1C81}"/>
              </a:ext>
            </a:extLst>
          </p:cNvPr>
          <p:cNvSpPr txBox="1">
            <a:spLocks noChangeArrowheads="1"/>
          </p:cNvSpPr>
          <p:nvPr/>
        </p:nvSpPr>
        <p:spPr bwMode="auto">
          <a:xfrm>
            <a:off x="4473122" y="922599"/>
            <a:ext cx="5241475" cy="49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008400" eaLnBrk="0" fontAlgn="base" hangingPunct="0">
              <a:spcBef>
                <a:spcPct val="0"/>
              </a:spcBef>
              <a:spcAft>
                <a:spcPct val="0"/>
              </a:spcAft>
            </a:pPr>
            <a:r>
              <a:rPr lang="it-IT" altLang="it-IT" sz="2647" b="1">
                <a:solidFill>
                  <a:srgbClr val="FFFFFF"/>
                </a:solidFill>
                <a:latin typeface="Calibri" panose="020F0502020204030204" pitchFamily="34" charset="0"/>
              </a:rPr>
              <a:t>L’ASviS in Italia per l’Agenda 2030</a:t>
            </a:r>
          </a:p>
        </p:txBody>
      </p:sp>
      <p:pic>
        <p:nvPicPr>
          <p:cNvPr id="5" name="Immagine 4">
            <a:extLst>
              <a:ext uri="{FF2B5EF4-FFF2-40B4-BE49-F238E27FC236}">
                <a16:creationId xmlns:a16="http://schemas.microsoft.com/office/drawing/2014/main" id="{46E28502-C300-4245-BDDF-8D3A4AE781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7100" y="4054528"/>
            <a:ext cx="5736298" cy="25462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Box 1">
            <a:extLst>
              <a:ext uri="{FF2B5EF4-FFF2-40B4-BE49-F238E27FC236}">
                <a16:creationId xmlns:a16="http://schemas.microsoft.com/office/drawing/2014/main" id="{28136CA7-37FF-47EB-B72E-E0EA19AE1C81}"/>
              </a:ext>
            </a:extLst>
          </p:cNvPr>
          <p:cNvSpPr txBox="1">
            <a:spLocks noChangeArrowheads="1"/>
          </p:cNvSpPr>
          <p:nvPr/>
        </p:nvSpPr>
        <p:spPr bwMode="auto">
          <a:xfrm>
            <a:off x="4584700" y="879998"/>
            <a:ext cx="2971800" cy="49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008400" eaLnBrk="0" fontAlgn="base" hangingPunct="0">
              <a:spcBef>
                <a:spcPct val="0"/>
              </a:spcBef>
              <a:spcAft>
                <a:spcPct val="0"/>
              </a:spcAft>
            </a:pPr>
            <a:r>
              <a:rPr lang="it-IT" altLang="it-IT" sz="2647" b="1" dirty="0">
                <a:solidFill>
                  <a:srgbClr val="FFFFFF"/>
                </a:solidFill>
                <a:latin typeface="Calibri" panose="020F0502020204030204" pitchFamily="34" charset="0"/>
              </a:rPr>
              <a:t>Le attività dell’ASviS</a:t>
            </a:r>
          </a:p>
        </p:txBody>
      </p:sp>
      <p:sp>
        <p:nvSpPr>
          <p:cNvPr id="4" name="Rettangolo 3">
            <a:extLst>
              <a:ext uri="{FF2B5EF4-FFF2-40B4-BE49-F238E27FC236}">
                <a16:creationId xmlns:a16="http://schemas.microsoft.com/office/drawing/2014/main" id="{F5BA9B71-0BD4-4D6F-AA23-FDAC5C500508}"/>
              </a:ext>
            </a:extLst>
          </p:cNvPr>
          <p:cNvSpPr/>
          <p:nvPr/>
        </p:nvSpPr>
        <p:spPr>
          <a:xfrm>
            <a:off x="88900" y="1876425"/>
            <a:ext cx="10439400" cy="5044458"/>
          </a:xfrm>
          <a:prstGeom prst="rect">
            <a:avLst/>
          </a:prstGeom>
          <a:noFill/>
        </p:spPr>
        <p:txBody>
          <a:bodyPr wrap="square">
            <a:spAutoFit/>
          </a:bodyPr>
          <a:lstStyle/>
          <a:p>
            <a:pPr marL="342900" lvl="0" indent="-342900" algn="just" defTabSz="457200">
              <a:spcBef>
                <a:spcPct val="20000"/>
              </a:spcBef>
              <a:buClr>
                <a:srgbClr val="002060"/>
              </a:buClr>
              <a:buFont typeface="Arial"/>
              <a:buChar char="•"/>
            </a:pPr>
            <a:r>
              <a:rPr lang="it-IT" b="1" dirty="0">
                <a:solidFill>
                  <a:srgbClr val="1F497D">
                    <a:lumMod val="75000"/>
                  </a:srgbClr>
                </a:solidFill>
                <a:latin typeface="Calibri"/>
                <a:ea typeface="ＭＳ Ｐゴシック" pitchFamily="5" charset="-128"/>
                <a:cs typeface="Arial" panose="020B0604020202020204" pitchFamily="34" charset="0"/>
              </a:rPr>
              <a:t>Ricerca: monitora</a:t>
            </a:r>
            <a:r>
              <a:rPr lang="it-IT" dirty="0">
                <a:solidFill>
                  <a:srgbClr val="1F497D">
                    <a:lumMod val="75000"/>
                  </a:srgbClr>
                </a:solidFill>
                <a:latin typeface="Calibri"/>
                <a:ea typeface="ＭＳ Ｐゴシック" pitchFamily="5" charset="-128"/>
                <a:cs typeface="Arial" panose="020B0604020202020204" pitchFamily="34" charset="0"/>
              </a:rPr>
              <a:t> l’andamento del Paese verso gli Obiettivi di sviluppo sostenibile</a:t>
            </a:r>
          </a:p>
          <a:p>
            <a:pPr marL="742950" lvl="1" indent="-285750" algn="just" defTabSz="457200">
              <a:spcBef>
                <a:spcPct val="20000"/>
              </a:spcBef>
              <a:buClr>
                <a:srgbClr val="002060"/>
              </a:buClr>
              <a:buFont typeface="Arial"/>
              <a:buChar char="–"/>
            </a:pPr>
            <a:r>
              <a:rPr lang="it-IT" b="1" dirty="0">
                <a:solidFill>
                  <a:srgbClr val="1F497D">
                    <a:lumMod val="75000"/>
                  </a:srgbClr>
                </a:solidFill>
                <a:latin typeface="Calibri"/>
                <a:ea typeface="ＭＳ Ｐゴシック" pitchFamily="5" charset="-128"/>
                <a:cs typeface="Arial" panose="020B0604020202020204" pitchFamily="34" charset="0"/>
              </a:rPr>
              <a:t>Produce</a:t>
            </a:r>
            <a:r>
              <a:rPr lang="it-IT" dirty="0">
                <a:solidFill>
                  <a:srgbClr val="1F497D">
                    <a:lumMod val="75000"/>
                  </a:srgbClr>
                </a:solidFill>
                <a:latin typeface="Calibri"/>
                <a:ea typeface="ＭＳ Ｐゴシック" pitchFamily="5" charset="-128"/>
                <a:cs typeface="Arial" panose="020B0604020202020204" pitchFamily="34" charset="0"/>
              </a:rPr>
              <a:t> indicatori, modelli, analisi, proposte, progetti</a:t>
            </a:r>
          </a:p>
          <a:p>
            <a:pPr marL="742950" lvl="1" indent="-285750" algn="just" defTabSz="457200">
              <a:spcBef>
                <a:spcPct val="20000"/>
              </a:spcBef>
              <a:spcAft>
                <a:spcPts val="600"/>
              </a:spcAft>
              <a:buClr>
                <a:srgbClr val="002060"/>
              </a:buClr>
              <a:buFont typeface="Arial"/>
              <a:buChar char="–"/>
            </a:pPr>
            <a:r>
              <a:rPr lang="it-IT" altLang="it-IT" dirty="0">
                <a:solidFill>
                  <a:srgbClr val="1F497D">
                    <a:lumMod val="75000"/>
                  </a:srgbClr>
                </a:solidFill>
                <a:latin typeface="Calibri"/>
                <a:ea typeface="ＭＳ Ｐゴシック" pitchFamily="5" charset="-128"/>
                <a:cs typeface="Arial" panose="020B0604020202020204" pitchFamily="34" charset="0"/>
              </a:rPr>
              <a:t>L’ASviS collabora con </a:t>
            </a:r>
            <a:r>
              <a:rPr lang="it-IT" altLang="it-IT" b="1" dirty="0">
                <a:solidFill>
                  <a:srgbClr val="1F497D">
                    <a:lumMod val="75000"/>
                  </a:srgbClr>
                </a:solidFill>
                <a:latin typeface="Calibri"/>
                <a:ea typeface="ＭＳ Ｐゴシック" pitchFamily="5" charset="-128"/>
                <a:cs typeface="Arial" panose="020B0604020202020204" pitchFamily="34" charset="0"/>
              </a:rPr>
              <a:t>istituzioni nazionali, regionali e locali </a:t>
            </a:r>
            <a:r>
              <a:rPr lang="it-IT" altLang="it-IT" dirty="0">
                <a:solidFill>
                  <a:srgbClr val="1F497D">
                    <a:lumMod val="75000"/>
                  </a:srgbClr>
                </a:solidFill>
                <a:latin typeface="Calibri"/>
                <a:ea typeface="ＭＳ Ｐゴシック" pitchFamily="5" charset="-128"/>
                <a:cs typeface="Arial" panose="020B0604020202020204" pitchFamily="34" charset="0"/>
              </a:rPr>
              <a:t>per progetti sui temi della sostenibilità. </a:t>
            </a:r>
            <a:endParaRPr lang="it-IT" dirty="0">
              <a:solidFill>
                <a:srgbClr val="1F497D">
                  <a:lumMod val="75000"/>
                </a:srgbClr>
              </a:solidFill>
              <a:latin typeface="Calibri"/>
              <a:ea typeface="ＭＳ Ｐゴシック" pitchFamily="5" charset="-128"/>
              <a:cs typeface="Arial" panose="020B0604020202020204" pitchFamily="34" charset="0"/>
            </a:endParaRPr>
          </a:p>
          <a:p>
            <a:pPr marL="342900" lvl="0" indent="-342900" algn="just" defTabSz="457200">
              <a:spcBef>
                <a:spcPct val="20000"/>
              </a:spcBef>
              <a:buClr>
                <a:srgbClr val="002060"/>
              </a:buClr>
              <a:buFont typeface="Arial"/>
              <a:buChar char="•"/>
            </a:pPr>
            <a:r>
              <a:rPr lang="it-IT" b="1" dirty="0">
                <a:solidFill>
                  <a:srgbClr val="1F497D">
                    <a:lumMod val="75000"/>
                  </a:srgbClr>
                </a:solidFill>
                <a:latin typeface="Calibri"/>
                <a:ea typeface="ＭＳ Ｐゴシック" pitchFamily="5" charset="-128"/>
                <a:cs typeface="Arial" panose="020B0604020202020204" pitchFamily="34" charset="0"/>
              </a:rPr>
              <a:t>Dialogo istituzionale: elabora</a:t>
            </a:r>
            <a:r>
              <a:rPr lang="it-IT" dirty="0">
                <a:solidFill>
                  <a:srgbClr val="1F497D">
                    <a:lumMod val="75000"/>
                  </a:srgbClr>
                </a:solidFill>
                <a:latin typeface="Calibri"/>
                <a:ea typeface="ＭＳ Ｐゴシック" pitchFamily="5" charset="-128"/>
                <a:cs typeface="Arial" panose="020B0604020202020204" pitchFamily="34" charset="0"/>
              </a:rPr>
              <a:t> proposte concrete per contribuire a portare il Paese a raggiungere gli SDGs</a:t>
            </a:r>
          </a:p>
          <a:p>
            <a:pPr marL="742950" lvl="1" indent="-285750" algn="just" defTabSz="457200">
              <a:spcBef>
                <a:spcPct val="20000"/>
              </a:spcBef>
              <a:buClr>
                <a:srgbClr val="002060"/>
              </a:buClr>
              <a:buFont typeface="Arial"/>
              <a:buChar char="–"/>
            </a:pPr>
            <a:r>
              <a:rPr lang="it-IT" dirty="0">
                <a:solidFill>
                  <a:srgbClr val="1F497D">
                    <a:lumMod val="75000"/>
                  </a:srgbClr>
                </a:solidFill>
                <a:latin typeface="Calibri"/>
                <a:ea typeface="ＭＳ Ｐゴシック" pitchFamily="5" charset="-128"/>
                <a:cs typeface="Arial" panose="020B0604020202020204" pitchFamily="34" charset="0"/>
              </a:rPr>
              <a:t>Proposta di legge Costituzionale, CIPESS</a:t>
            </a:r>
          </a:p>
          <a:p>
            <a:pPr marL="342900" lvl="0" indent="-342900" algn="just" defTabSz="457200">
              <a:spcBef>
                <a:spcPct val="20000"/>
              </a:spcBef>
              <a:buClr>
                <a:srgbClr val="002060"/>
              </a:buClr>
              <a:buFont typeface="Arial"/>
              <a:buChar char="•"/>
            </a:pPr>
            <a:endParaRPr lang="it-IT" dirty="0">
              <a:solidFill>
                <a:srgbClr val="1F497D">
                  <a:lumMod val="75000"/>
                </a:srgbClr>
              </a:solidFill>
              <a:latin typeface="Calibri"/>
              <a:ea typeface="ＭＳ Ｐゴシック" pitchFamily="5" charset="-128"/>
              <a:cs typeface="Arial" panose="020B0604020202020204" pitchFamily="34" charset="0"/>
            </a:endParaRPr>
          </a:p>
          <a:p>
            <a:pPr marL="342900" lvl="0" indent="-342900" algn="just" defTabSz="457200">
              <a:spcBef>
                <a:spcPct val="20000"/>
              </a:spcBef>
              <a:buClr>
                <a:srgbClr val="002060"/>
              </a:buClr>
              <a:buFont typeface="Arial"/>
              <a:buChar char="•"/>
            </a:pPr>
            <a:r>
              <a:rPr lang="it-IT" b="1" dirty="0">
                <a:solidFill>
                  <a:srgbClr val="1F497D">
                    <a:lumMod val="75000"/>
                  </a:srgbClr>
                </a:solidFill>
                <a:latin typeface="Calibri"/>
                <a:ea typeface="ＭＳ Ｐゴシック" pitchFamily="5" charset="-128"/>
                <a:cs typeface="Arial" panose="020B0604020202020204" pitchFamily="34" charset="0"/>
              </a:rPr>
              <a:t>Fa pressione </a:t>
            </a:r>
            <a:r>
              <a:rPr lang="it-IT" dirty="0">
                <a:solidFill>
                  <a:srgbClr val="1F497D">
                    <a:lumMod val="75000"/>
                  </a:srgbClr>
                </a:solidFill>
                <a:latin typeface="Calibri"/>
                <a:ea typeface="ＭＳ Ｐゴシック" pitchFamily="5" charset="-128"/>
                <a:cs typeface="Arial" panose="020B0604020202020204" pitchFamily="34" charset="0"/>
              </a:rPr>
              <a:t>sulla classe politica per dare attuazione alle proposte</a:t>
            </a:r>
          </a:p>
          <a:p>
            <a:pPr marL="742950" lvl="1" indent="-285750" algn="just" defTabSz="457200">
              <a:spcBef>
                <a:spcPct val="20000"/>
              </a:spcBef>
              <a:buClr>
                <a:srgbClr val="002060"/>
              </a:buClr>
              <a:buFont typeface="Arial"/>
              <a:buChar char="–"/>
            </a:pPr>
            <a:r>
              <a:rPr lang="it-IT" dirty="0">
                <a:solidFill>
                  <a:srgbClr val="1F497D">
                    <a:lumMod val="75000"/>
                  </a:srgbClr>
                </a:solidFill>
                <a:latin typeface="Calibri"/>
                <a:ea typeface="ＭＳ Ｐゴシック" pitchFamily="5" charset="-128"/>
                <a:cs typeface="Arial" panose="020B0604020202020204" pitchFamily="34" charset="0"/>
              </a:rPr>
              <a:t>Cabina di regia </a:t>
            </a:r>
            <a:r>
              <a:rPr lang="it-IT" dirty="0" err="1">
                <a:solidFill>
                  <a:srgbClr val="1F497D">
                    <a:lumMod val="75000"/>
                  </a:srgbClr>
                </a:solidFill>
                <a:latin typeface="Calibri"/>
                <a:ea typeface="ＭＳ Ｐゴシック" pitchFamily="5" charset="-128"/>
                <a:cs typeface="Arial" panose="020B0604020202020204" pitchFamily="34" charset="0"/>
              </a:rPr>
              <a:t>PdC</a:t>
            </a:r>
            <a:r>
              <a:rPr lang="it-IT" dirty="0">
                <a:solidFill>
                  <a:srgbClr val="1F497D">
                    <a:lumMod val="75000"/>
                  </a:srgbClr>
                </a:solidFill>
                <a:latin typeface="Calibri"/>
                <a:ea typeface="ＭＳ Ｐゴシック" pitchFamily="5" charset="-128"/>
                <a:cs typeface="Arial" panose="020B0604020202020204" pitchFamily="34" charset="0"/>
              </a:rPr>
              <a:t> “Benessere Italia”</a:t>
            </a:r>
          </a:p>
          <a:p>
            <a:pPr lvl="0" algn="just" defTabSz="457200">
              <a:spcBef>
                <a:spcPct val="20000"/>
              </a:spcBef>
              <a:buClr>
                <a:srgbClr val="002060"/>
              </a:buClr>
            </a:pPr>
            <a:endParaRPr lang="it-IT" dirty="0">
              <a:solidFill>
                <a:srgbClr val="1F497D">
                  <a:lumMod val="75000"/>
                </a:srgbClr>
              </a:solidFill>
              <a:latin typeface="Calibri"/>
              <a:ea typeface="ＭＳ Ｐゴシック" pitchFamily="5" charset="-128"/>
              <a:cs typeface="Arial" panose="020B0604020202020204" pitchFamily="34" charset="0"/>
            </a:endParaRPr>
          </a:p>
          <a:p>
            <a:pPr marL="342900" lvl="0" indent="-342900" algn="just" defTabSz="457200">
              <a:spcBef>
                <a:spcPct val="20000"/>
              </a:spcBef>
              <a:buClr>
                <a:srgbClr val="002060"/>
              </a:buClr>
              <a:buFont typeface="Arial"/>
              <a:buChar char="•"/>
            </a:pPr>
            <a:r>
              <a:rPr lang="it-IT" b="1" dirty="0">
                <a:solidFill>
                  <a:srgbClr val="1F497D">
                    <a:lumMod val="75000"/>
                  </a:srgbClr>
                </a:solidFill>
                <a:latin typeface="Calibri"/>
                <a:ea typeface="ＭＳ Ｐゴシック" pitchFamily="5" charset="-128"/>
                <a:cs typeface="Arial" panose="020B0604020202020204" pitchFamily="34" charset="0"/>
              </a:rPr>
              <a:t>Educazione e formazione: protocollo d’intesa con il Miur, </a:t>
            </a:r>
          </a:p>
          <a:p>
            <a:pPr lvl="1" algn="just" defTabSz="457200">
              <a:spcBef>
                <a:spcPct val="20000"/>
              </a:spcBef>
              <a:buClr>
                <a:srgbClr val="002060"/>
              </a:buClr>
            </a:pPr>
            <a:r>
              <a:rPr lang="it-IT" dirty="0">
                <a:solidFill>
                  <a:srgbClr val="1F497D">
                    <a:lumMod val="75000"/>
                  </a:srgbClr>
                </a:solidFill>
                <a:latin typeface="Calibri"/>
                <a:ea typeface="ＭＳ Ｐゴシック" pitchFamily="5" charset="-128"/>
                <a:cs typeface="Arial" panose="020B0604020202020204" pitchFamily="34" charset="0"/>
              </a:rPr>
              <a:t>realizza </a:t>
            </a:r>
            <a:r>
              <a:rPr lang="it-IT" b="1" dirty="0">
                <a:solidFill>
                  <a:srgbClr val="1F497D">
                    <a:lumMod val="75000"/>
                  </a:srgbClr>
                </a:solidFill>
                <a:latin typeface="Calibri"/>
                <a:ea typeface="ＭＳ Ｐゴシック" pitchFamily="5" charset="-128"/>
                <a:cs typeface="Arial" panose="020B0604020202020204" pitchFamily="34" charset="0"/>
              </a:rPr>
              <a:t>programmi di formazione</a:t>
            </a:r>
            <a:endParaRPr lang="it-IT" dirty="0">
              <a:solidFill>
                <a:srgbClr val="1F497D">
                  <a:lumMod val="75000"/>
                </a:srgbClr>
              </a:solidFill>
              <a:latin typeface="Calibri"/>
              <a:ea typeface="ＭＳ Ｐゴシック" pitchFamily="5" charset="-128"/>
              <a:cs typeface="Arial" panose="020B0604020202020204" pitchFamily="34" charset="0"/>
            </a:endParaRPr>
          </a:p>
          <a:p>
            <a:pPr marL="742950" lvl="1" indent="-285750" algn="just" defTabSz="457200">
              <a:spcBef>
                <a:spcPct val="20000"/>
              </a:spcBef>
              <a:buClr>
                <a:srgbClr val="002060"/>
              </a:buClr>
              <a:buFont typeface="Arial"/>
              <a:buChar char="–"/>
            </a:pPr>
            <a:r>
              <a:rPr lang="it-IT" dirty="0">
                <a:solidFill>
                  <a:srgbClr val="1F497D">
                    <a:lumMod val="75000"/>
                  </a:srgbClr>
                </a:solidFill>
                <a:latin typeface="Calibri"/>
                <a:ea typeface="ＭＳ Ｐゴシック" pitchFamily="5" charset="-128"/>
                <a:cs typeface="Arial" panose="020B0604020202020204" pitchFamily="34" charset="0"/>
              </a:rPr>
              <a:t>Corso e-learning, summer school, scuola di alta formazione PA, corsi per giornalisti</a:t>
            </a:r>
          </a:p>
          <a:p>
            <a:pPr marL="742950" lvl="1" indent="-285750" algn="just" defTabSz="457200">
              <a:spcBef>
                <a:spcPct val="20000"/>
              </a:spcBef>
              <a:buClr>
                <a:srgbClr val="002060"/>
              </a:buClr>
            </a:pPr>
            <a:endParaRPr lang="it-IT" dirty="0">
              <a:solidFill>
                <a:srgbClr val="1F497D">
                  <a:lumMod val="75000"/>
                </a:srgbClr>
              </a:solidFill>
              <a:latin typeface="Calibri"/>
              <a:ea typeface="ＭＳ Ｐゴシック" pitchFamily="5" charset="-128"/>
              <a:cs typeface="Arial" panose="020B0604020202020204" pitchFamily="34" charset="0"/>
            </a:endParaRPr>
          </a:p>
          <a:p>
            <a:pPr marL="342900" lvl="0" indent="-342900" algn="just" defTabSz="457200">
              <a:spcBef>
                <a:spcPct val="20000"/>
              </a:spcBef>
              <a:buClr>
                <a:srgbClr val="002060"/>
              </a:buClr>
              <a:buFont typeface="Arial"/>
              <a:buChar char="•"/>
            </a:pPr>
            <a:r>
              <a:rPr lang="it-IT" b="1" dirty="0">
                <a:solidFill>
                  <a:srgbClr val="1F497D">
                    <a:lumMod val="75000"/>
                  </a:srgbClr>
                </a:solidFill>
                <a:latin typeface="Calibri"/>
                <a:ea typeface="ＭＳ Ｐゴシック" pitchFamily="5" charset="-128"/>
                <a:cs typeface="Arial" panose="020B0604020202020204" pitchFamily="34" charset="0"/>
              </a:rPr>
              <a:t>Informazione e comunicazione sullo sviluppo sostenibile</a:t>
            </a:r>
            <a:r>
              <a:rPr lang="it-IT" dirty="0">
                <a:solidFill>
                  <a:srgbClr val="1F497D">
                    <a:lumMod val="75000"/>
                  </a:srgbClr>
                </a:solidFill>
                <a:latin typeface="Calibri"/>
                <a:ea typeface="ＭＳ Ｐゴシック" pitchFamily="5" charset="-128"/>
                <a:cs typeface="Arial" panose="020B0604020202020204" pitchFamily="34" charset="0"/>
              </a:rPr>
              <a:t> e chiama in causa tutti gli operatori dell’informazione</a:t>
            </a:r>
            <a:endParaRPr lang="it-IT" b="1" dirty="0">
              <a:solidFill>
                <a:srgbClr val="1F497D">
                  <a:lumMod val="75000"/>
                </a:srgbClr>
              </a:solidFill>
              <a:latin typeface="Calibri"/>
              <a:ea typeface="ＭＳ Ｐゴシック" pitchFamily="5" charset="-128"/>
              <a:cs typeface="Arial" panose="020B0604020202020204" pitchFamily="34" charset="0"/>
            </a:endParaRPr>
          </a:p>
        </p:txBody>
      </p:sp>
      <p:pic>
        <p:nvPicPr>
          <p:cNvPr id="10" name="Immagine 9">
            <a:extLst>
              <a:ext uri="{FF2B5EF4-FFF2-40B4-BE49-F238E27FC236}">
                <a16:creationId xmlns:a16="http://schemas.microsoft.com/office/drawing/2014/main" id="{D1762763-FB7E-4EAB-BE90-9B4034EC780B}"/>
              </a:ext>
            </a:extLst>
          </p:cNvPr>
          <p:cNvPicPr>
            <a:picLocks noChangeAspect="1"/>
          </p:cNvPicPr>
          <p:nvPr/>
        </p:nvPicPr>
        <p:blipFill>
          <a:blip r:embed="rId3"/>
          <a:stretch>
            <a:fillRect/>
          </a:stretch>
        </p:blipFill>
        <p:spPr>
          <a:xfrm>
            <a:off x="7556500" y="3552825"/>
            <a:ext cx="2781710" cy="1724932"/>
          </a:xfrm>
          <a:prstGeom prst="rect">
            <a:avLst/>
          </a:prstGeom>
        </p:spPr>
      </p:pic>
    </p:spTree>
    <p:extLst>
      <p:ext uri="{BB962C8B-B14F-4D97-AF65-F5344CB8AC3E}">
        <p14:creationId xmlns:p14="http://schemas.microsoft.com/office/powerpoint/2010/main" val="4287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Box 1">
            <a:extLst>
              <a:ext uri="{FF2B5EF4-FFF2-40B4-BE49-F238E27FC236}">
                <a16:creationId xmlns:a16="http://schemas.microsoft.com/office/drawing/2014/main" id="{28136CA7-37FF-47EB-B72E-E0EA19AE1C81}"/>
              </a:ext>
            </a:extLst>
          </p:cNvPr>
          <p:cNvSpPr txBox="1">
            <a:spLocks noChangeArrowheads="1"/>
          </p:cNvSpPr>
          <p:nvPr/>
        </p:nvSpPr>
        <p:spPr bwMode="auto">
          <a:xfrm>
            <a:off x="4584700" y="879998"/>
            <a:ext cx="2971800" cy="49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008400" eaLnBrk="0" fontAlgn="base" hangingPunct="0">
              <a:spcBef>
                <a:spcPct val="0"/>
              </a:spcBef>
              <a:spcAft>
                <a:spcPct val="0"/>
              </a:spcAft>
            </a:pPr>
            <a:r>
              <a:rPr lang="it-IT" altLang="it-IT" sz="2647" b="1" dirty="0">
                <a:solidFill>
                  <a:srgbClr val="FFFFFF"/>
                </a:solidFill>
                <a:latin typeface="Calibri" panose="020F0502020204030204" pitchFamily="34" charset="0"/>
              </a:rPr>
              <a:t>Le attività dell’ASviS</a:t>
            </a:r>
          </a:p>
        </p:txBody>
      </p:sp>
      <p:sp>
        <p:nvSpPr>
          <p:cNvPr id="3" name="Rettangolo 2">
            <a:extLst>
              <a:ext uri="{FF2B5EF4-FFF2-40B4-BE49-F238E27FC236}">
                <a16:creationId xmlns:a16="http://schemas.microsoft.com/office/drawing/2014/main" id="{43D2BF97-730A-4008-958E-6FF17B2F7F54}"/>
              </a:ext>
            </a:extLst>
          </p:cNvPr>
          <p:cNvSpPr/>
          <p:nvPr/>
        </p:nvSpPr>
        <p:spPr>
          <a:xfrm>
            <a:off x="698500" y="1591871"/>
            <a:ext cx="9753600" cy="1184940"/>
          </a:xfrm>
          <a:prstGeom prst="rect">
            <a:avLst/>
          </a:prstGeom>
        </p:spPr>
        <p:txBody>
          <a:bodyPr wrap="square">
            <a:spAutoFit/>
          </a:bodyPr>
          <a:lstStyle/>
          <a:p>
            <a:pPr lvl="0" algn="just" defTabSz="457200">
              <a:defRPr/>
            </a:pPr>
            <a:endParaRPr lang="it-IT" altLang="it-IT" sz="2000" b="1" dirty="0">
              <a:solidFill>
                <a:srgbClr val="4F81BD">
                  <a:lumMod val="50000"/>
                </a:srgbClr>
              </a:solidFill>
              <a:latin typeface="Calibri"/>
              <a:cs typeface="Tahoma" panose="020B0604030504040204" pitchFamily="34" charset="0"/>
            </a:endParaRPr>
          </a:p>
          <a:p>
            <a:pPr lvl="0" algn="just" defTabSz="457200">
              <a:defRPr/>
            </a:pPr>
            <a:endParaRPr lang="it-IT" altLang="it-IT" sz="2000" b="1" dirty="0">
              <a:solidFill>
                <a:srgbClr val="4F81BD">
                  <a:lumMod val="50000"/>
                </a:srgbClr>
              </a:solidFill>
              <a:latin typeface="Calibri"/>
              <a:cs typeface="Tahoma" panose="020B0604030504040204" pitchFamily="34" charset="0"/>
            </a:endParaRPr>
          </a:p>
          <a:p>
            <a:pPr marL="285750" lvl="0" indent="-285750" algn="just" defTabSz="457200">
              <a:buFont typeface="Arial" panose="020B0604020202020204" pitchFamily="34" charset="0"/>
              <a:buChar char="•"/>
              <a:defRPr/>
            </a:pPr>
            <a:endParaRPr lang="it-IT" altLang="it-IT" sz="1700" dirty="0">
              <a:solidFill>
                <a:srgbClr val="4F81BD">
                  <a:lumMod val="50000"/>
                </a:srgbClr>
              </a:solidFill>
              <a:latin typeface="Calibri"/>
              <a:cs typeface="Tahoma" panose="020B0604030504040204" pitchFamily="34" charset="0"/>
            </a:endParaRPr>
          </a:p>
          <a:p>
            <a:pPr lvl="0" algn="just" defTabSz="457200">
              <a:spcBef>
                <a:spcPct val="0"/>
              </a:spcBef>
              <a:spcAft>
                <a:spcPts val="600"/>
              </a:spcAft>
            </a:pPr>
            <a:endParaRPr lang="it-IT" altLang="it-IT" sz="1400" dirty="0">
              <a:solidFill>
                <a:srgbClr val="4F81BD">
                  <a:lumMod val="50000"/>
                </a:srgbClr>
              </a:solidFill>
              <a:latin typeface="Calibri"/>
            </a:endParaRPr>
          </a:p>
        </p:txBody>
      </p:sp>
      <p:graphicFrame>
        <p:nvGraphicFramePr>
          <p:cNvPr id="5" name="Tabella 5">
            <a:extLst>
              <a:ext uri="{FF2B5EF4-FFF2-40B4-BE49-F238E27FC236}">
                <a16:creationId xmlns:a16="http://schemas.microsoft.com/office/drawing/2014/main" id="{14BEB69E-6A15-4D2A-BE8C-482893777A9C}"/>
              </a:ext>
            </a:extLst>
          </p:cNvPr>
          <p:cNvGraphicFramePr>
            <a:graphicFrameLocks noGrp="1"/>
          </p:cNvGraphicFramePr>
          <p:nvPr>
            <p:extLst>
              <p:ext uri="{D42A27DB-BD31-4B8C-83A1-F6EECF244321}">
                <p14:modId xmlns:p14="http://schemas.microsoft.com/office/powerpoint/2010/main" val="4120333226"/>
              </p:ext>
            </p:extLst>
          </p:nvPr>
        </p:nvGraphicFramePr>
        <p:xfrm>
          <a:off x="88900" y="1856105"/>
          <a:ext cx="10515600" cy="4851400"/>
        </p:xfrm>
        <a:graphic>
          <a:graphicData uri="http://schemas.openxmlformats.org/drawingml/2006/table">
            <a:tbl>
              <a:tblPr firstRow="1" bandRow="1">
                <a:tableStyleId>{7DF18680-E054-41AD-8BC1-D1AEF772440D}</a:tableStyleId>
              </a:tblPr>
              <a:tblGrid>
                <a:gridCol w="5257800">
                  <a:extLst>
                    <a:ext uri="{9D8B030D-6E8A-4147-A177-3AD203B41FA5}">
                      <a16:colId xmlns:a16="http://schemas.microsoft.com/office/drawing/2014/main" val="766567847"/>
                    </a:ext>
                  </a:extLst>
                </a:gridCol>
                <a:gridCol w="5257800">
                  <a:extLst>
                    <a:ext uri="{9D8B030D-6E8A-4147-A177-3AD203B41FA5}">
                      <a16:colId xmlns:a16="http://schemas.microsoft.com/office/drawing/2014/main" val="1535355270"/>
                    </a:ext>
                  </a:extLst>
                </a:gridCol>
              </a:tblGrid>
              <a:tr h="370840">
                <a:tc>
                  <a:txBody>
                    <a:bodyPr/>
                    <a:lstStyle/>
                    <a:p>
                      <a:pPr marL="0" marR="0" lvl="0" indent="0" algn="l" defTabSz="1008400" rtl="0" eaLnBrk="1" fontAlgn="auto" latinLnBrk="0" hangingPunct="1">
                        <a:lnSpc>
                          <a:spcPct val="100000"/>
                        </a:lnSpc>
                        <a:spcBef>
                          <a:spcPts val="0"/>
                        </a:spcBef>
                        <a:spcAft>
                          <a:spcPts val="0"/>
                        </a:spcAft>
                        <a:buClrTx/>
                        <a:buSzTx/>
                        <a:buFontTx/>
                        <a:buNone/>
                        <a:tabLst/>
                        <a:defRPr/>
                      </a:pPr>
                      <a:r>
                        <a:rPr lang="it-IT" altLang="it-IT" sz="1600" b="1" dirty="0">
                          <a:solidFill>
                            <a:srgbClr val="4F81BD">
                              <a:lumMod val="50000"/>
                            </a:srgbClr>
                          </a:solidFill>
                          <a:latin typeface="Calibri"/>
                          <a:cs typeface="Tahoma" panose="020B0604030504040204" pitchFamily="34" charset="0"/>
                        </a:rPr>
                        <a:t>Nazionale</a:t>
                      </a:r>
                    </a:p>
                  </a:txBody>
                  <a:tcPr/>
                </a:tc>
                <a:tc>
                  <a:txBody>
                    <a:bodyPr/>
                    <a:lstStyle/>
                    <a:p>
                      <a:pPr marL="0" marR="0" lvl="0" indent="0" algn="l" defTabSz="1008400" rtl="0" eaLnBrk="1" fontAlgn="auto" latinLnBrk="0" hangingPunct="1">
                        <a:lnSpc>
                          <a:spcPct val="100000"/>
                        </a:lnSpc>
                        <a:spcBef>
                          <a:spcPts val="0"/>
                        </a:spcBef>
                        <a:spcAft>
                          <a:spcPts val="0"/>
                        </a:spcAft>
                        <a:buClrTx/>
                        <a:buSzTx/>
                        <a:buFontTx/>
                        <a:buNone/>
                        <a:tabLst/>
                        <a:defRPr/>
                      </a:pPr>
                      <a:r>
                        <a:rPr lang="it-IT" altLang="it-IT" sz="1600" b="1" dirty="0">
                          <a:solidFill>
                            <a:srgbClr val="4F81BD">
                              <a:lumMod val="50000"/>
                            </a:srgbClr>
                          </a:solidFill>
                          <a:latin typeface="Calibri"/>
                        </a:rPr>
                        <a:t>Internazionale</a:t>
                      </a:r>
                    </a:p>
                  </a:txBody>
                  <a:tcPr/>
                </a:tc>
                <a:extLst>
                  <a:ext uri="{0D108BD9-81ED-4DB2-BD59-A6C34878D82A}">
                    <a16:rowId xmlns:a16="http://schemas.microsoft.com/office/drawing/2014/main" val="3797703432"/>
                  </a:ext>
                </a:extLst>
              </a:tr>
              <a:tr h="370840">
                <a:tc>
                  <a:txBody>
                    <a:bodyPr/>
                    <a:lstStyle/>
                    <a:p>
                      <a:pPr marL="285750" lvl="0" indent="-285750" algn="just" defTabSz="457200">
                        <a:buFont typeface="Arial" panose="020B0604020202020204" pitchFamily="34" charset="0"/>
                        <a:buChar char="•"/>
                        <a:defRPr/>
                      </a:pPr>
                      <a:r>
                        <a:rPr lang="it-IT" sz="1600" dirty="0">
                          <a:solidFill>
                            <a:srgbClr val="4F81BD">
                              <a:lumMod val="50000"/>
                            </a:srgbClr>
                          </a:solidFill>
                          <a:latin typeface="Calibri"/>
                          <a:cs typeface="Tahoma" panose="020B0604030504040204" pitchFamily="34" charset="0"/>
                        </a:rPr>
                        <a:t>Cabina di Regia </a:t>
                      </a:r>
                      <a:r>
                        <a:rPr lang="it-IT" sz="1600" b="1" dirty="0">
                          <a:solidFill>
                            <a:srgbClr val="4F81BD">
                              <a:lumMod val="50000"/>
                            </a:srgbClr>
                          </a:solidFill>
                          <a:latin typeface="Calibri"/>
                          <a:cs typeface="Tahoma" panose="020B0604030504040204" pitchFamily="34" charset="0"/>
                        </a:rPr>
                        <a:t>Benessere Italia</a:t>
                      </a:r>
                      <a:endParaRPr lang="it-IT" sz="1600" dirty="0">
                        <a:solidFill>
                          <a:srgbClr val="4F81BD">
                            <a:lumMod val="50000"/>
                          </a:srgbClr>
                        </a:solidFill>
                        <a:latin typeface="Calibri"/>
                        <a:cs typeface="Tahoma" panose="020B0604030504040204" pitchFamily="34" charset="0"/>
                      </a:endParaRPr>
                    </a:p>
                    <a:p>
                      <a:pPr marL="285750" lvl="0" indent="-285750" algn="just" defTabSz="457200">
                        <a:buFont typeface="Arial" panose="020B0604020202020204" pitchFamily="34" charset="0"/>
                        <a:buChar char="•"/>
                        <a:defRPr/>
                      </a:pPr>
                      <a:r>
                        <a:rPr lang="it-IT" altLang="it-IT" sz="1600" dirty="0">
                          <a:solidFill>
                            <a:srgbClr val="4F81BD">
                              <a:lumMod val="50000"/>
                            </a:srgbClr>
                          </a:solidFill>
                          <a:latin typeface="Calibri"/>
                          <a:cs typeface="Tahoma" panose="020B0604030504040204" pitchFamily="34" charset="0"/>
                        </a:rPr>
                        <a:t>Gruppo di Lavoro sull’Agenda 2030 nel Consiglio Nazionale per la Cooperazione e lo Sviluppo del </a:t>
                      </a:r>
                      <a:r>
                        <a:rPr lang="it-IT" altLang="it-IT" sz="1600" b="1" dirty="0">
                          <a:solidFill>
                            <a:srgbClr val="4F81BD">
                              <a:lumMod val="50000"/>
                            </a:srgbClr>
                          </a:solidFill>
                          <a:latin typeface="Calibri"/>
                          <a:cs typeface="Tahoma" panose="020B0604030504040204" pitchFamily="34" charset="0"/>
                        </a:rPr>
                        <a:t>Ministero degli Affari Esteri, </a:t>
                      </a:r>
                      <a:r>
                        <a:rPr lang="it-IT" altLang="it-IT" sz="1600" dirty="0">
                          <a:solidFill>
                            <a:srgbClr val="4F81BD">
                              <a:lumMod val="50000"/>
                            </a:srgbClr>
                          </a:solidFill>
                          <a:latin typeface="Calibri"/>
                          <a:cs typeface="Tahoma" panose="020B0604030504040204" pitchFamily="34" charset="0"/>
                        </a:rPr>
                        <a:t>e dell’Osservatorio sulla Finanza Sostenibile del </a:t>
                      </a:r>
                      <a:r>
                        <a:rPr lang="it-IT" altLang="it-IT" sz="1600" b="1" dirty="0">
                          <a:solidFill>
                            <a:srgbClr val="4F81BD">
                              <a:lumMod val="50000"/>
                            </a:srgbClr>
                          </a:solidFill>
                          <a:latin typeface="Calibri"/>
                          <a:cs typeface="Tahoma" panose="020B0604030504040204" pitchFamily="34" charset="0"/>
                        </a:rPr>
                        <a:t>Ministero dell’Ambiente. </a:t>
                      </a:r>
                      <a:endParaRPr lang="it-IT" sz="1600" dirty="0">
                        <a:solidFill>
                          <a:srgbClr val="4F81BD">
                            <a:lumMod val="50000"/>
                          </a:srgbClr>
                        </a:solidFill>
                        <a:latin typeface="Calibri"/>
                        <a:cs typeface="Tahoma" panose="020B0604030504040204" pitchFamily="34" charset="0"/>
                      </a:endParaRPr>
                    </a:p>
                    <a:p>
                      <a:pPr marL="285750" lvl="0" indent="-285750" algn="just" defTabSz="457200">
                        <a:buFont typeface="Arial" panose="020B0604020202020204" pitchFamily="34" charset="0"/>
                        <a:buChar char="•"/>
                        <a:defRPr/>
                      </a:pPr>
                      <a:r>
                        <a:rPr lang="it-IT" sz="1600" dirty="0">
                          <a:solidFill>
                            <a:srgbClr val="4F81BD">
                              <a:lumMod val="50000"/>
                            </a:srgbClr>
                          </a:solidFill>
                          <a:latin typeface="Calibri"/>
                          <a:cs typeface="Tahoma" panose="020B0604030504040204" pitchFamily="34" charset="0"/>
                        </a:rPr>
                        <a:t>Protocollo d’intesa con il </a:t>
                      </a:r>
                      <a:r>
                        <a:rPr lang="it-IT" sz="1600" b="1" dirty="0">
                          <a:solidFill>
                            <a:srgbClr val="4F81BD">
                              <a:lumMod val="50000"/>
                            </a:srgbClr>
                          </a:solidFill>
                          <a:latin typeface="Calibri"/>
                          <a:cs typeface="Tahoma" panose="020B0604030504040204" pitchFamily="34" charset="0"/>
                        </a:rPr>
                        <a:t>Ministero dell’Istruzione</a:t>
                      </a:r>
                      <a:endParaRPr lang="it-IT" sz="1600" i="0" dirty="0">
                        <a:solidFill>
                          <a:srgbClr val="4F81BD">
                            <a:lumMod val="50000"/>
                          </a:srgbClr>
                        </a:solidFill>
                        <a:latin typeface="Calibri"/>
                        <a:cs typeface="Tahoma" panose="020B0604030504040204" pitchFamily="34" charset="0"/>
                      </a:endParaRPr>
                    </a:p>
                    <a:p>
                      <a:pPr marL="285750" lvl="0" indent="-285750" algn="just" defTabSz="457200">
                        <a:buFont typeface="Arial" panose="020B0604020202020204" pitchFamily="34" charset="0"/>
                        <a:buChar char="•"/>
                        <a:defRPr/>
                      </a:pPr>
                      <a:r>
                        <a:rPr lang="it-IT" sz="1600" dirty="0">
                          <a:solidFill>
                            <a:srgbClr val="4F81BD">
                              <a:lumMod val="50000"/>
                            </a:srgbClr>
                          </a:solidFill>
                          <a:latin typeface="Calibri"/>
                          <a:cs typeface="Tahoma" panose="020B0604030504040204" pitchFamily="34" charset="0"/>
                        </a:rPr>
                        <a:t>Le principali associazioni di imprese italiane hanno firmato nel 2017 il </a:t>
                      </a:r>
                      <a:r>
                        <a:rPr lang="it-IT" sz="1600" b="1" dirty="0">
                          <a:solidFill>
                            <a:srgbClr val="4F81BD">
                              <a:lumMod val="50000"/>
                            </a:srgbClr>
                          </a:solidFill>
                          <a:latin typeface="Calibri"/>
                          <a:cs typeface="Tahoma" panose="020B0604030504040204" pitchFamily="34" charset="0"/>
                        </a:rPr>
                        <a:t>“Patto di Milano”,</a:t>
                      </a:r>
                      <a:r>
                        <a:rPr lang="it-IT" sz="1600" dirty="0">
                          <a:solidFill>
                            <a:srgbClr val="4F81BD">
                              <a:lumMod val="50000"/>
                            </a:srgbClr>
                          </a:solidFill>
                          <a:latin typeface="Calibri"/>
                          <a:cs typeface="Tahoma" panose="020B0604030504040204" pitchFamily="34" charset="0"/>
                        </a:rPr>
                        <a:t> impegno rinnovato nel 2018 e nel 2019</a:t>
                      </a:r>
                    </a:p>
                    <a:p>
                      <a:pPr marL="285750" lvl="0" indent="-285750" algn="just" defTabSz="457200">
                        <a:buFont typeface="Arial" panose="020B0604020202020204" pitchFamily="34" charset="0"/>
                        <a:buChar char="•"/>
                        <a:defRPr/>
                      </a:pPr>
                      <a:r>
                        <a:rPr lang="it-IT" sz="1600" b="1" dirty="0">
                          <a:solidFill>
                            <a:srgbClr val="4F81BD">
                              <a:lumMod val="50000"/>
                            </a:srgbClr>
                          </a:solidFill>
                          <a:latin typeface="Calibri"/>
                          <a:cs typeface="Tahoma" panose="020B0604030504040204" pitchFamily="34" charset="0"/>
                        </a:rPr>
                        <a:t>audizioni parlamentari</a:t>
                      </a:r>
                      <a:r>
                        <a:rPr lang="it-IT" sz="1600" dirty="0">
                          <a:solidFill>
                            <a:srgbClr val="4F81BD">
                              <a:lumMod val="50000"/>
                            </a:srgbClr>
                          </a:solidFill>
                          <a:latin typeface="Calibri"/>
                          <a:cs typeface="Tahoma" panose="020B0604030504040204" pitchFamily="34" charset="0"/>
                        </a:rPr>
                        <a:t> </a:t>
                      </a:r>
                      <a:r>
                        <a:rPr lang="it-IT" sz="1600" b="1" dirty="0">
                          <a:solidFill>
                            <a:srgbClr val="4F81BD">
                              <a:lumMod val="50000"/>
                            </a:srgbClr>
                          </a:solidFill>
                          <a:latin typeface="Calibri"/>
                          <a:cs typeface="Tahoma" panose="020B0604030504040204" pitchFamily="34" charset="0"/>
                        </a:rPr>
                        <a:t>sullo sviluppo sostenibile</a:t>
                      </a:r>
                    </a:p>
                    <a:p>
                      <a:pPr marL="285750" lvl="0" indent="-285750" algn="just" defTabSz="457200">
                        <a:buFont typeface="Arial" panose="020B0604020202020204" pitchFamily="34" charset="0"/>
                        <a:buChar char="•"/>
                        <a:defRPr/>
                      </a:pPr>
                      <a:r>
                        <a:rPr lang="it-IT" sz="1600" dirty="0">
                          <a:solidFill>
                            <a:srgbClr val="4F81BD">
                              <a:lumMod val="50000"/>
                            </a:srgbClr>
                          </a:solidFill>
                          <a:latin typeface="Calibri"/>
                          <a:cs typeface="Tahoma" panose="020B0604030504040204" pitchFamily="34" charset="0"/>
                        </a:rPr>
                        <a:t>L’Alleanza nel 2018 è stata invitata dal </a:t>
                      </a:r>
                      <a:r>
                        <a:rPr lang="it-IT" sz="1600" b="1" dirty="0">
                          <a:solidFill>
                            <a:srgbClr val="4F81BD">
                              <a:lumMod val="50000"/>
                            </a:srgbClr>
                          </a:solidFill>
                          <a:latin typeface="Calibri"/>
                          <a:cs typeface="Tahoma" panose="020B0604030504040204" pitchFamily="34" charset="0"/>
                        </a:rPr>
                        <a:t>Presidente della Repubblica</a:t>
                      </a:r>
                      <a:r>
                        <a:rPr lang="it-IT" sz="1600" dirty="0">
                          <a:solidFill>
                            <a:srgbClr val="4F81BD">
                              <a:lumMod val="50000"/>
                            </a:srgbClr>
                          </a:solidFill>
                          <a:latin typeface="Calibri"/>
                          <a:cs typeface="Tahoma" panose="020B0604030504040204" pitchFamily="34" charset="0"/>
                        </a:rPr>
                        <a:t> per illustrare le proprie attività e i risultati conseguiti.</a:t>
                      </a:r>
                    </a:p>
                  </a:txBody>
                  <a:tcPr/>
                </a:tc>
                <a:tc>
                  <a:txBody>
                    <a:bodyPr/>
                    <a:lstStyle/>
                    <a:p>
                      <a:pPr lvl="0" algn="just" defTabSz="457200">
                        <a:defRPr/>
                      </a:pPr>
                      <a:endParaRPr lang="it-IT" altLang="it-IT" sz="1600" b="1" dirty="0">
                        <a:solidFill>
                          <a:srgbClr val="4F81BD">
                            <a:lumMod val="50000"/>
                          </a:srgbClr>
                        </a:solidFill>
                        <a:latin typeface="Calibri"/>
                      </a:endParaRPr>
                    </a:p>
                    <a:p>
                      <a:pPr marL="285750" lvl="0" indent="-285750" algn="just" defTabSz="457200">
                        <a:buFont typeface="Arial" panose="020B0604020202020204" pitchFamily="34" charset="0"/>
                        <a:buChar char="•"/>
                        <a:defRPr/>
                      </a:pPr>
                      <a:r>
                        <a:rPr lang="it-IT" altLang="it-IT" sz="1600" dirty="0">
                          <a:solidFill>
                            <a:srgbClr val="4F81BD">
                              <a:lumMod val="50000"/>
                            </a:srgbClr>
                          </a:solidFill>
                          <a:latin typeface="Calibri"/>
                          <a:cs typeface="Tahoma" panose="020B0604030504040204" pitchFamily="34" charset="0"/>
                        </a:rPr>
                        <a:t>È partner scientifico del </a:t>
                      </a:r>
                      <a:r>
                        <a:rPr lang="it-IT" altLang="it-IT" sz="1600" b="1" dirty="0">
                          <a:solidFill>
                            <a:srgbClr val="4F81BD">
                              <a:lumMod val="50000"/>
                            </a:srgbClr>
                          </a:solidFill>
                          <a:latin typeface="Calibri"/>
                          <a:cs typeface="Tahoma" panose="020B0604030504040204" pitchFamily="34" charset="0"/>
                        </a:rPr>
                        <a:t>Padiglione Italia a Expo 2020 Dubai, </a:t>
                      </a:r>
                      <a:r>
                        <a:rPr lang="it-IT" altLang="it-IT" sz="1600" dirty="0">
                          <a:solidFill>
                            <a:srgbClr val="4F81BD">
                              <a:lumMod val="50000"/>
                            </a:srgbClr>
                          </a:solidFill>
                          <a:latin typeface="Calibri"/>
                          <a:cs typeface="Tahoma" panose="020B0604030504040204" pitchFamily="34" charset="0"/>
                        </a:rPr>
                        <a:t>interamente dedicato alla sostenibilità. </a:t>
                      </a:r>
                    </a:p>
                    <a:p>
                      <a:pPr marL="285750" lvl="0" indent="-285750" algn="just" defTabSz="457200">
                        <a:buFont typeface="Arial" panose="020B0604020202020204" pitchFamily="34" charset="0"/>
                        <a:buChar char="•"/>
                      </a:pPr>
                      <a:r>
                        <a:rPr lang="it-IT" altLang="it-IT" sz="1600" dirty="0">
                          <a:solidFill>
                            <a:srgbClr val="4F81BD">
                              <a:lumMod val="50000"/>
                            </a:srgbClr>
                          </a:solidFill>
                          <a:latin typeface="Calibri"/>
                          <a:cs typeface="Tahoma" panose="020B0604030504040204" pitchFamily="34" charset="0"/>
                        </a:rPr>
                        <a:t>Nel 2019, ha </a:t>
                      </a:r>
                      <a:r>
                        <a:rPr lang="it-IT" altLang="it-IT" sz="1600" b="1" dirty="0">
                          <a:solidFill>
                            <a:srgbClr val="4F81BD">
                              <a:lumMod val="50000"/>
                            </a:srgbClr>
                          </a:solidFill>
                          <a:latin typeface="Calibri"/>
                          <a:cs typeface="Tahoma" panose="020B0604030504040204" pitchFamily="34" charset="0"/>
                        </a:rPr>
                        <a:t>rappresentato la società civile italiana per la Peer Review DAC dell’OCSE</a:t>
                      </a:r>
                      <a:endParaRPr lang="it-IT" altLang="it-IT" sz="1600" dirty="0">
                        <a:solidFill>
                          <a:srgbClr val="4F81BD">
                            <a:lumMod val="50000"/>
                          </a:srgbClr>
                        </a:solidFill>
                        <a:latin typeface="Calibri"/>
                        <a:cs typeface="Tahoma" panose="020B0604030504040204" pitchFamily="34" charset="0"/>
                      </a:endParaRPr>
                    </a:p>
                    <a:p>
                      <a:pPr marL="285750" lvl="0" indent="-285750" algn="just" defTabSz="457200">
                        <a:buFont typeface="Arial" panose="020B0604020202020204" pitchFamily="34" charset="0"/>
                        <a:buChar char="•"/>
                        <a:defRPr/>
                      </a:pPr>
                      <a:r>
                        <a:rPr lang="it-IT" altLang="it-IT" sz="1600" dirty="0">
                          <a:solidFill>
                            <a:srgbClr val="4F81BD">
                              <a:lumMod val="50000"/>
                            </a:srgbClr>
                          </a:solidFill>
                          <a:latin typeface="Calibri"/>
                          <a:cs typeface="Tahoma" panose="020B0604030504040204" pitchFamily="34" charset="0"/>
                        </a:rPr>
                        <a:t>2019: ricerca </a:t>
                      </a:r>
                      <a:r>
                        <a:rPr lang="it-IT" altLang="it-IT" sz="1600" b="1" dirty="0">
                          <a:solidFill>
                            <a:srgbClr val="4F81BD">
                              <a:lumMod val="50000"/>
                            </a:srgbClr>
                          </a:solidFill>
                          <a:latin typeface="Calibri"/>
                          <a:cs typeface="Tahoma" panose="020B0604030504040204" pitchFamily="34" charset="0"/>
                        </a:rPr>
                        <a:t>in collaborazione con ITUC</a:t>
                      </a:r>
                      <a:r>
                        <a:rPr lang="it-IT" altLang="it-IT" sz="1600" dirty="0">
                          <a:solidFill>
                            <a:srgbClr val="4F81BD">
                              <a:lumMod val="50000"/>
                            </a:srgbClr>
                          </a:solidFill>
                          <a:latin typeface="Calibri"/>
                          <a:cs typeface="Tahoma" panose="020B0604030504040204" pitchFamily="34" charset="0"/>
                        </a:rPr>
                        <a:t> sul Goal 8 durante l’HLPF</a:t>
                      </a:r>
                      <a:endParaRPr lang="it-IT" altLang="it-IT" sz="1600" b="1" dirty="0">
                        <a:solidFill>
                          <a:srgbClr val="4F81BD">
                            <a:lumMod val="50000"/>
                          </a:srgbClr>
                        </a:solidFill>
                        <a:latin typeface="Calibri" panose="020F0502020204030204" pitchFamily="34" charset="0"/>
                        <a:cs typeface="Tahoma" panose="020B0604030504040204" pitchFamily="34" charset="0"/>
                      </a:endParaRPr>
                    </a:p>
                    <a:p>
                      <a:pPr marL="285750" lvl="0" indent="-285750" algn="just" defTabSz="457200">
                        <a:buFont typeface="Arial" panose="020B0604020202020204" pitchFamily="34" charset="0"/>
                        <a:buChar char="•"/>
                        <a:defRPr/>
                      </a:pPr>
                      <a:r>
                        <a:rPr lang="it-IT" altLang="it-IT" sz="1600" dirty="0">
                          <a:solidFill>
                            <a:srgbClr val="4F81BD">
                              <a:lumMod val="50000"/>
                            </a:srgbClr>
                          </a:solidFill>
                          <a:latin typeface="Calibri" panose="020F0502020204030204" pitchFamily="34" charset="0"/>
                          <a:cs typeface="Tahoma" panose="020B0604030504040204" pitchFamily="34" charset="0"/>
                        </a:rPr>
                        <a:t>partner di </a:t>
                      </a:r>
                      <a:r>
                        <a:rPr lang="it-IT" altLang="it-IT" sz="1600" b="1" dirty="0" err="1">
                          <a:solidFill>
                            <a:srgbClr val="4F81BD">
                              <a:lumMod val="50000"/>
                            </a:srgbClr>
                          </a:solidFill>
                          <a:latin typeface="Calibri" panose="020F0502020204030204" pitchFamily="34" charset="0"/>
                          <a:cs typeface="Tahoma" panose="020B0604030504040204" pitchFamily="34" charset="0"/>
                        </a:rPr>
                        <a:t>Sustainable</a:t>
                      </a:r>
                      <a:r>
                        <a:rPr lang="it-IT" altLang="it-IT" sz="1600" b="1" dirty="0">
                          <a:solidFill>
                            <a:srgbClr val="4F81BD">
                              <a:lumMod val="50000"/>
                            </a:srgbClr>
                          </a:solidFill>
                          <a:latin typeface="Calibri" panose="020F0502020204030204" pitchFamily="34" charset="0"/>
                          <a:cs typeface="Tahoma" panose="020B0604030504040204" pitchFamily="34" charset="0"/>
                        </a:rPr>
                        <a:t> Development Solutions Network </a:t>
                      </a:r>
                      <a:r>
                        <a:rPr lang="it-IT" altLang="it-IT" sz="1600" b="1" dirty="0" err="1">
                          <a:solidFill>
                            <a:srgbClr val="4F81BD">
                              <a:lumMod val="50000"/>
                            </a:srgbClr>
                          </a:solidFill>
                          <a:latin typeface="Calibri" panose="020F0502020204030204" pitchFamily="34" charset="0"/>
                          <a:cs typeface="Tahoma" panose="020B0604030504040204" pitchFamily="34" charset="0"/>
                        </a:rPr>
                        <a:t>Italy</a:t>
                      </a:r>
                      <a:r>
                        <a:rPr lang="it-IT" altLang="it-IT" sz="1600" b="1" dirty="0">
                          <a:solidFill>
                            <a:srgbClr val="4F81BD">
                              <a:lumMod val="50000"/>
                            </a:srgbClr>
                          </a:solidFill>
                          <a:latin typeface="Calibri" panose="020F0502020204030204" pitchFamily="34" charset="0"/>
                          <a:cs typeface="Tahoma" panose="020B0604030504040204" pitchFamily="34" charset="0"/>
                        </a:rPr>
                        <a:t> (SDSN)</a:t>
                      </a:r>
                      <a:endParaRPr lang="it-IT" sz="1600" b="1" dirty="0">
                        <a:solidFill>
                          <a:srgbClr val="4F81BD">
                            <a:lumMod val="50000"/>
                          </a:srgbClr>
                        </a:solidFill>
                        <a:latin typeface="Calibri" panose="020F0502020204030204" pitchFamily="34" charset="0"/>
                      </a:endParaRPr>
                    </a:p>
                    <a:p>
                      <a:pPr marL="285750" lvl="0" indent="-285750" algn="just" defTabSz="457200">
                        <a:buFont typeface="Arial" panose="020B0604020202020204" pitchFamily="34" charset="0"/>
                        <a:buChar char="•"/>
                        <a:defRPr/>
                      </a:pPr>
                      <a:r>
                        <a:rPr lang="it-IT" sz="1600" dirty="0">
                          <a:solidFill>
                            <a:srgbClr val="4F81BD">
                              <a:lumMod val="50000"/>
                            </a:srgbClr>
                          </a:solidFill>
                          <a:latin typeface="Calibri" panose="020F0502020204030204" pitchFamily="34" charset="0"/>
                        </a:rPr>
                        <a:t>partner dell’</a:t>
                      </a:r>
                      <a:r>
                        <a:rPr lang="it-IT" sz="1600" b="1" dirty="0" err="1">
                          <a:solidFill>
                            <a:srgbClr val="4F81BD">
                              <a:lumMod val="50000"/>
                            </a:srgbClr>
                          </a:solidFill>
                          <a:latin typeface="Calibri" panose="020F0502020204030204" pitchFamily="34" charset="0"/>
                        </a:rPr>
                        <a:t>European</a:t>
                      </a:r>
                      <a:r>
                        <a:rPr lang="it-IT" sz="1600" b="1" dirty="0">
                          <a:solidFill>
                            <a:srgbClr val="4F81BD">
                              <a:lumMod val="50000"/>
                            </a:srgbClr>
                          </a:solidFill>
                          <a:latin typeface="Calibri" panose="020F0502020204030204" pitchFamily="34" charset="0"/>
                        </a:rPr>
                        <a:t> </a:t>
                      </a:r>
                      <a:r>
                        <a:rPr lang="it-IT" sz="1600" b="1" dirty="0" err="1">
                          <a:solidFill>
                            <a:srgbClr val="4F81BD">
                              <a:lumMod val="50000"/>
                            </a:srgbClr>
                          </a:solidFill>
                          <a:latin typeface="Calibri" panose="020F0502020204030204" pitchFamily="34" charset="0"/>
                        </a:rPr>
                        <a:t>Sustainable</a:t>
                      </a:r>
                      <a:r>
                        <a:rPr lang="it-IT" sz="1600" b="1" dirty="0">
                          <a:solidFill>
                            <a:srgbClr val="4F81BD">
                              <a:lumMod val="50000"/>
                            </a:srgbClr>
                          </a:solidFill>
                          <a:latin typeface="Calibri" panose="020F0502020204030204" pitchFamily="34" charset="0"/>
                        </a:rPr>
                        <a:t> Development Network</a:t>
                      </a:r>
                      <a:r>
                        <a:rPr lang="it-IT" sz="1600" dirty="0">
                          <a:solidFill>
                            <a:srgbClr val="4F81BD">
                              <a:lumMod val="50000"/>
                            </a:srgbClr>
                          </a:solidFill>
                          <a:latin typeface="Calibri" panose="020F0502020204030204" pitchFamily="34" charset="0"/>
                        </a:rPr>
                        <a:t> (</a:t>
                      </a:r>
                      <a:r>
                        <a:rPr lang="it-IT" sz="1600" b="1" dirty="0">
                          <a:solidFill>
                            <a:srgbClr val="4F81BD">
                              <a:lumMod val="50000"/>
                            </a:srgbClr>
                          </a:solidFill>
                          <a:latin typeface="Calibri" panose="020F0502020204030204" pitchFamily="34" charset="0"/>
                        </a:rPr>
                        <a:t>ESDN</a:t>
                      </a:r>
                      <a:r>
                        <a:rPr lang="it-IT" sz="1600" dirty="0">
                          <a:solidFill>
                            <a:srgbClr val="4F81BD">
                              <a:lumMod val="50000"/>
                            </a:srgbClr>
                          </a:solidFill>
                          <a:latin typeface="Calibri" panose="020F0502020204030204" pitchFamily="34" charset="0"/>
                        </a:rPr>
                        <a:t>)</a:t>
                      </a:r>
                    </a:p>
                    <a:p>
                      <a:pPr marL="285750" lvl="0" indent="-285750" algn="just" defTabSz="457200">
                        <a:buFont typeface="Arial" panose="020B0604020202020204" pitchFamily="34" charset="0"/>
                        <a:buChar char="•"/>
                        <a:defRPr/>
                      </a:pPr>
                      <a:r>
                        <a:rPr lang="it-IT" altLang="it-IT" sz="1600" dirty="0">
                          <a:solidFill>
                            <a:srgbClr val="4F81BD">
                              <a:lumMod val="50000"/>
                            </a:srgbClr>
                          </a:solidFill>
                          <a:latin typeface="Calibri"/>
                          <a:cs typeface="Tahoma" panose="020B0604030504040204" pitchFamily="34" charset="0"/>
                        </a:rPr>
                        <a:t>coalizione </a:t>
                      </a:r>
                      <a:r>
                        <a:rPr lang="it-IT" altLang="it-IT" sz="1600" b="1" dirty="0">
                          <a:solidFill>
                            <a:srgbClr val="4F81BD">
                              <a:lumMod val="50000"/>
                            </a:srgbClr>
                          </a:solidFill>
                          <a:latin typeface="Calibri"/>
                          <a:cs typeface="Tahoma" panose="020B0604030504040204" pitchFamily="34" charset="0"/>
                        </a:rPr>
                        <a:t>Europe </a:t>
                      </a:r>
                      <a:r>
                        <a:rPr lang="it-IT" altLang="it-IT" sz="1600" b="1" dirty="0" err="1">
                          <a:solidFill>
                            <a:srgbClr val="4F81BD">
                              <a:lumMod val="50000"/>
                            </a:srgbClr>
                          </a:solidFill>
                          <a:latin typeface="Calibri"/>
                          <a:cs typeface="Tahoma" panose="020B0604030504040204" pitchFamily="34" charset="0"/>
                        </a:rPr>
                        <a:t>Ambition</a:t>
                      </a:r>
                      <a:r>
                        <a:rPr lang="it-IT" altLang="it-IT" sz="1600" b="1" dirty="0">
                          <a:solidFill>
                            <a:srgbClr val="4F81BD">
                              <a:lumMod val="50000"/>
                            </a:srgbClr>
                          </a:solidFill>
                          <a:latin typeface="Calibri"/>
                          <a:cs typeface="Tahoma" panose="020B0604030504040204" pitchFamily="34" charset="0"/>
                        </a:rPr>
                        <a:t> 2030</a:t>
                      </a:r>
                      <a:r>
                        <a:rPr lang="it-IT" altLang="it-IT" sz="1600" dirty="0">
                          <a:solidFill>
                            <a:srgbClr val="4F81BD">
                              <a:lumMod val="50000"/>
                            </a:srgbClr>
                          </a:solidFill>
                          <a:latin typeface="Calibri"/>
                          <a:cs typeface="Tahoma" panose="020B0604030504040204" pitchFamily="34" charset="0"/>
                        </a:rPr>
                        <a:t> e membro di </a:t>
                      </a:r>
                      <a:r>
                        <a:rPr lang="it-IT" altLang="it-IT" sz="1600" b="1" dirty="0">
                          <a:solidFill>
                            <a:srgbClr val="4F81BD">
                              <a:lumMod val="50000"/>
                            </a:srgbClr>
                          </a:solidFill>
                          <a:latin typeface="Calibri"/>
                          <a:cs typeface="Tahoma" panose="020B0604030504040204" pitchFamily="34" charset="0"/>
                        </a:rPr>
                        <a:t>SDG Watch Europe</a:t>
                      </a:r>
                      <a:endParaRPr lang="it-IT" altLang="it-IT" sz="1600" dirty="0">
                        <a:solidFill>
                          <a:srgbClr val="4F81BD">
                            <a:lumMod val="50000"/>
                          </a:srgbClr>
                        </a:solidFill>
                        <a:latin typeface="Calibri"/>
                        <a:cs typeface="Tahoma" panose="020B0604030504040204" pitchFamily="34" charset="0"/>
                      </a:endParaRPr>
                    </a:p>
                    <a:p>
                      <a:pPr marL="285750" lvl="0" indent="-285750" algn="just" defTabSz="457200">
                        <a:buFont typeface="Arial" panose="020B0604020202020204" pitchFamily="34" charset="0"/>
                        <a:buChar char="•"/>
                      </a:pPr>
                      <a:r>
                        <a:rPr lang="it-IT" sz="1600" dirty="0">
                          <a:solidFill>
                            <a:srgbClr val="4F81BD">
                              <a:lumMod val="50000"/>
                            </a:srgbClr>
                          </a:solidFill>
                          <a:latin typeface="Calibri"/>
                        </a:rPr>
                        <a:t>membro della </a:t>
                      </a:r>
                      <a:r>
                        <a:rPr lang="it-IT" sz="1600" b="1" dirty="0">
                          <a:solidFill>
                            <a:srgbClr val="4F81BD">
                              <a:lumMod val="50000"/>
                            </a:srgbClr>
                          </a:solidFill>
                          <a:latin typeface="Calibri"/>
                        </a:rPr>
                        <a:t>piattaforma United Nations Partnerships for SDGs</a:t>
                      </a:r>
                    </a:p>
                    <a:p>
                      <a:pPr marL="285750" lvl="0" indent="-285750" algn="just" defTabSz="457200">
                        <a:buFont typeface="Arial" panose="020B0604020202020204" pitchFamily="34" charset="0"/>
                        <a:buChar char="•"/>
                      </a:pPr>
                      <a:r>
                        <a:rPr lang="it-IT" sz="1600" dirty="0">
                          <a:solidFill>
                            <a:srgbClr val="4F81BD">
                              <a:lumMod val="50000"/>
                            </a:srgbClr>
                          </a:solidFill>
                          <a:latin typeface="Calibri"/>
                        </a:rPr>
                        <a:t>Nel 2017, ha rappresentato la società civile italiana all’</a:t>
                      </a:r>
                      <a:r>
                        <a:rPr lang="it-IT" sz="1600" b="1" dirty="0">
                          <a:solidFill>
                            <a:srgbClr val="4F81BD">
                              <a:lumMod val="50000"/>
                            </a:srgbClr>
                          </a:solidFill>
                          <a:latin typeface="Calibri"/>
                        </a:rPr>
                        <a:t>HLPF con la delegazione italiana che ha presentato la </a:t>
                      </a:r>
                      <a:r>
                        <a:rPr lang="it-IT" sz="1600" b="1" dirty="0" err="1">
                          <a:solidFill>
                            <a:srgbClr val="4F81BD">
                              <a:lumMod val="50000"/>
                            </a:srgbClr>
                          </a:solidFill>
                          <a:latin typeface="Calibri"/>
                        </a:rPr>
                        <a:t>Voluntary</a:t>
                      </a:r>
                      <a:r>
                        <a:rPr lang="it-IT" sz="1600" b="1" dirty="0">
                          <a:solidFill>
                            <a:srgbClr val="4F81BD">
                              <a:lumMod val="50000"/>
                            </a:srgbClr>
                          </a:solidFill>
                          <a:latin typeface="Calibri"/>
                        </a:rPr>
                        <a:t> National Review (VNR).</a:t>
                      </a:r>
                    </a:p>
                  </a:txBody>
                  <a:tcPr/>
                </a:tc>
                <a:extLst>
                  <a:ext uri="{0D108BD9-81ED-4DB2-BD59-A6C34878D82A}">
                    <a16:rowId xmlns:a16="http://schemas.microsoft.com/office/drawing/2014/main" val="1441508531"/>
                  </a:ext>
                </a:extLst>
              </a:tr>
            </a:tbl>
          </a:graphicData>
        </a:graphic>
      </p:graphicFrame>
      <p:pic>
        <p:nvPicPr>
          <p:cNvPr id="6" name="Immagine 5" descr="Immagine che contiene persona, interni, uomo, parete&#10;&#10;Descrizione generata automaticamente">
            <a:extLst>
              <a:ext uri="{FF2B5EF4-FFF2-40B4-BE49-F238E27FC236}">
                <a16:creationId xmlns:a16="http://schemas.microsoft.com/office/drawing/2014/main" id="{C33727BD-FC63-4C57-9A4A-3E09A29CF9E8}"/>
              </a:ext>
            </a:extLst>
          </p:cNvPr>
          <p:cNvPicPr>
            <a:picLocks noChangeAspect="1"/>
          </p:cNvPicPr>
          <p:nvPr/>
        </p:nvPicPr>
        <p:blipFill rotWithShape="1">
          <a:blip r:embed="rId3"/>
          <a:srcRect t="11429"/>
          <a:stretch/>
        </p:blipFill>
        <p:spPr>
          <a:xfrm>
            <a:off x="1460500" y="5457825"/>
            <a:ext cx="3771776" cy="1994746"/>
          </a:xfrm>
          <a:prstGeom prst="rect">
            <a:avLst/>
          </a:prstGeom>
        </p:spPr>
      </p:pic>
    </p:spTree>
    <p:extLst>
      <p:ext uri="{BB962C8B-B14F-4D97-AF65-F5344CB8AC3E}">
        <p14:creationId xmlns:p14="http://schemas.microsoft.com/office/powerpoint/2010/main" val="2295683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289"/>
            <a:ext cx="10693400" cy="1618578"/>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992083"/>
            <a:ext cx="10693400" cy="751742"/>
          </a:xfrm>
          <a:prstGeom prst="rect">
            <a:avLst/>
          </a:prstGeom>
        </p:spPr>
      </p:pic>
      <p:sp>
        <p:nvSpPr>
          <p:cNvPr id="4" name="TextBox 1">
            <a:extLst>
              <a:ext uri="{FF2B5EF4-FFF2-40B4-BE49-F238E27FC236}">
                <a16:creationId xmlns:a16="http://schemas.microsoft.com/office/drawing/2014/main" id="{D0B3615A-C419-462D-B93F-6D6257A001F3}"/>
              </a:ext>
            </a:extLst>
          </p:cNvPr>
          <p:cNvSpPr txBox="1">
            <a:spLocks noChangeArrowheads="1"/>
          </p:cNvSpPr>
          <p:nvPr/>
        </p:nvSpPr>
        <p:spPr bwMode="auto">
          <a:xfrm>
            <a:off x="4473122" y="733425"/>
            <a:ext cx="5241475" cy="49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it-IT" altLang="it-IT" sz="2647" b="1" dirty="0">
                <a:solidFill>
                  <a:srgbClr val="FFFFFF"/>
                </a:solidFill>
                <a:latin typeface="Calibri" panose="020F0502020204030204" pitchFamily="34" charset="0"/>
              </a:rPr>
              <a:t>Pubblicazioni e monitoraggio</a:t>
            </a:r>
          </a:p>
        </p:txBody>
      </p:sp>
      <p:pic>
        <p:nvPicPr>
          <p:cNvPr id="5" name="Immagine 4">
            <a:extLst>
              <a:ext uri="{FF2B5EF4-FFF2-40B4-BE49-F238E27FC236}">
                <a16:creationId xmlns:a16="http://schemas.microsoft.com/office/drawing/2014/main" id="{389C9AA4-BAF1-4FCE-85C6-0927F2DC2C48}"/>
              </a:ext>
            </a:extLst>
          </p:cNvPr>
          <p:cNvPicPr>
            <a:picLocks noChangeAspect="1"/>
          </p:cNvPicPr>
          <p:nvPr/>
        </p:nvPicPr>
        <p:blipFill>
          <a:blip r:embed="rId5"/>
          <a:stretch>
            <a:fillRect/>
          </a:stretch>
        </p:blipFill>
        <p:spPr>
          <a:xfrm>
            <a:off x="2346852" y="1642960"/>
            <a:ext cx="5057248" cy="2353582"/>
          </a:xfrm>
          <a:prstGeom prst="rect">
            <a:avLst/>
          </a:prstGeom>
        </p:spPr>
      </p:pic>
      <p:sp>
        <p:nvSpPr>
          <p:cNvPr id="7" name="CasellaDiTesto 6">
            <a:extLst>
              <a:ext uri="{FF2B5EF4-FFF2-40B4-BE49-F238E27FC236}">
                <a16:creationId xmlns:a16="http://schemas.microsoft.com/office/drawing/2014/main" id="{7D313EA5-37F1-4101-915D-BC1CFB448391}"/>
              </a:ext>
            </a:extLst>
          </p:cNvPr>
          <p:cNvSpPr txBox="1"/>
          <p:nvPr/>
        </p:nvSpPr>
        <p:spPr>
          <a:xfrm flipH="1">
            <a:off x="455422" y="2188809"/>
            <a:ext cx="1561039" cy="892552"/>
          </a:xfrm>
          <a:prstGeom prst="rect">
            <a:avLst/>
          </a:prstGeom>
          <a:noFill/>
        </p:spPr>
        <p:txBody>
          <a:bodyPr wrap="square" rtlCol="0">
            <a:spAutoFit/>
          </a:bodyPr>
          <a:lstStyle/>
          <a:p>
            <a:pPr algn="ctr"/>
            <a:r>
              <a:rPr lang="it-IT" sz="2600" b="1" dirty="0">
                <a:solidFill>
                  <a:srgbClr val="1F354D"/>
                </a:solidFill>
                <a:latin typeface="Calibri" panose="020F0502020204030204" pitchFamily="34" charset="0"/>
                <a:ea typeface="MS PGothic" panose="020B0600070205080204" pitchFamily="34" charset="-128"/>
              </a:rPr>
              <a:t>Rapporto annuale</a:t>
            </a:r>
          </a:p>
        </p:txBody>
      </p:sp>
      <p:pic>
        <p:nvPicPr>
          <p:cNvPr id="10" name="Immagine 9">
            <a:extLst>
              <a:ext uri="{FF2B5EF4-FFF2-40B4-BE49-F238E27FC236}">
                <a16:creationId xmlns:a16="http://schemas.microsoft.com/office/drawing/2014/main" id="{004D93AD-71DE-6E41-A0D2-4A8B183BAA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4630" y="1346693"/>
            <a:ext cx="1938233" cy="2946116"/>
          </a:xfrm>
          <a:prstGeom prst="rect">
            <a:avLst/>
          </a:prstGeom>
        </p:spPr>
      </p:pic>
      <p:sp>
        <p:nvSpPr>
          <p:cNvPr id="9" name="CasellaDiTesto 8">
            <a:extLst>
              <a:ext uri="{FF2B5EF4-FFF2-40B4-BE49-F238E27FC236}">
                <a16:creationId xmlns:a16="http://schemas.microsoft.com/office/drawing/2014/main" id="{38D696C0-222B-45CC-B250-39D918A9E026}"/>
              </a:ext>
            </a:extLst>
          </p:cNvPr>
          <p:cNvSpPr txBox="1"/>
          <p:nvPr/>
        </p:nvSpPr>
        <p:spPr>
          <a:xfrm>
            <a:off x="2234387" y="1346693"/>
            <a:ext cx="4941113" cy="369332"/>
          </a:xfrm>
          <a:prstGeom prst="rect">
            <a:avLst/>
          </a:prstGeom>
          <a:noFill/>
        </p:spPr>
        <p:txBody>
          <a:bodyPr wrap="square" rtlCol="0">
            <a:spAutoFit/>
          </a:bodyPr>
          <a:lstStyle/>
          <a:p>
            <a:r>
              <a:rPr lang="it-IT" dirty="0">
                <a:solidFill>
                  <a:srgbClr val="004258"/>
                </a:solidFill>
              </a:rPr>
              <a:t>           2016                         2017                       2018 </a:t>
            </a:r>
          </a:p>
        </p:txBody>
      </p:sp>
      <p:sp>
        <p:nvSpPr>
          <p:cNvPr id="11" name="Rettangolo 10">
            <a:extLst>
              <a:ext uri="{FF2B5EF4-FFF2-40B4-BE49-F238E27FC236}">
                <a16:creationId xmlns:a16="http://schemas.microsoft.com/office/drawing/2014/main" id="{07A727FF-88BD-4D8C-BF79-3AB6A4496DD7}"/>
              </a:ext>
            </a:extLst>
          </p:cNvPr>
          <p:cNvSpPr/>
          <p:nvPr/>
        </p:nvSpPr>
        <p:spPr>
          <a:xfrm>
            <a:off x="9622719" y="2635085"/>
            <a:ext cx="652743" cy="369332"/>
          </a:xfrm>
          <a:prstGeom prst="rect">
            <a:avLst/>
          </a:prstGeom>
        </p:spPr>
        <p:txBody>
          <a:bodyPr wrap="square">
            <a:spAutoFit/>
          </a:bodyPr>
          <a:lstStyle/>
          <a:p>
            <a:r>
              <a:rPr lang="it-IT" dirty="0">
                <a:solidFill>
                  <a:srgbClr val="004258"/>
                </a:solidFill>
              </a:rPr>
              <a:t>2019</a:t>
            </a:r>
            <a:endParaRPr lang="it-IT" dirty="0"/>
          </a:p>
        </p:txBody>
      </p:sp>
      <p:pic>
        <p:nvPicPr>
          <p:cNvPr id="13" name="Immagine 12" descr="Immagine che contiene screenshot&#10;&#10;Descrizione generata automaticamente">
            <a:extLst>
              <a:ext uri="{FF2B5EF4-FFF2-40B4-BE49-F238E27FC236}">
                <a16:creationId xmlns:a16="http://schemas.microsoft.com/office/drawing/2014/main" id="{7A3C61D7-6974-45F4-A5E2-61D1406DE5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154" y="4081381"/>
            <a:ext cx="1938233" cy="2739581"/>
          </a:xfrm>
          <a:prstGeom prst="rect">
            <a:avLst/>
          </a:prstGeom>
        </p:spPr>
      </p:pic>
      <p:sp>
        <p:nvSpPr>
          <p:cNvPr id="14" name="Rettangolo 13">
            <a:extLst>
              <a:ext uri="{FF2B5EF4-FFF2-40B4-BE49-F238E27FC236}">
                <a16:creationId xmlns:a16="http://schemas.microsoft.com/office/drawing/2014/main" id="{642614CB-B9C7-4BC6-B4C1-F17C841754C5}"/>
              </a:ext>
            </a:extLst>
          </p:cNvPr>
          <p:cNvSpPr/>
          <p:nvPr/>
        </p:nvSpPr>
        <p:spPr>
          <a:xfrm>
            <a:off x="2234387" y="4661884"/>
            <a:ext cx="2815591" cy="1754326"/>
          </a:xfrm>
          <a:prstGeom prst="rect">
            <a:avLst/>
          </a:prstGeom>
        </p:spPr>
        <p:txBody>
          <a:bodyPr wrap="square">
            <a:spAutoFit/>
          </a:bodyPr>
          <a:lstStyle/>
          <a:p>
            <a:pPr lvl="0" algn="ctr"/>
            <a:r>
              <a:rPr lang="it-IT" sz="2400" b="1" dirty="0">
                <a:solidFill>
                  <a:srgbClr val="004258"/>
                </a:solidFill>
                <a:latin typeface="Calibri" panose="020F0502020204030204" pitchFamily="34" charset="0"/>
                <a:ea typeface="MS PGothic" panose="020B0600070205080204" pitchFamily="34" charset="-128"/>
              </a:rPr>
              <a:t>Lettura della Legge di Bilancio alla luce degli SDGs</a:t>
            </a:r>
          </a:p>
          <a:p>
            <a:pPr lvl="0" algn="ctr"/>
            <a:endParaRPr lang="it-IT" dirty="0">
              <a:solidFill>
                <a:srgbClr val="004258"/>
              </a:solidFill>
              <a:latin typeface="Calibri" panose="020F0502020204030204" pitchFamily="34" charset="0"/>
              <a:ea typeface="MS PGothic" panose="020B0600070205080204" pitchFamily="34" charset="-128"/>
            </a:endParaRPr>
          </a:p>
          <a:p>
            <a:pPr lvl="0" algn="ctr"/>
            <a:r>
              <a:rPr lang="it-IT" dirty="0">
                <a:solidFill>
                  <a:srgbClr val="004258"/>
                </a:solidFill>
                <a:latin typeface="Calibri" panose="020F0502020204030204" pitchFamily="34" charset="0"/>
                <a:ea typeface="MS PGothic" panose="020B0600070205080204" pitchFamily="34" charset="-128"/>
              </a:rPr>
              <a:t>2019 </a:t>
            </a:r>
          </a:p>
        </p:txBody>
      </p:sp>
      <p:pic>
        <p:nvPicPr>
          <p:cNvPr id="15" name="Immagine 14">
            <a:extLst>
              <a:ext uri="{FF2B5EF4-FFF2-40B4-BE49-F238E27FC236}">
                <a16:creationId xmlns:a16="http://schemas.microsoft.com/office/drawing/2014/main" id="{5ADD96DC-59D7-49B4-8614-AECB78AC6BC4}"/>
              </a:ext>
            </a:extLst>
          </p:cNvPr>
          <p:cNvPicPr>
            <a:picLocks noChangeAspect="1"/>
          </p:cNvPicPr>
          <p:nvPr/>
        </p:nvPicPr>
        <p:blipFill>
          <a:blip r:embed="rId8"/>
          <a:stretch>
            <a:fillRect/>
          </a:stretch>
        </p:blipFill>
        <p:spPr>
          <a:xfrm>
            <a:off x="5417920" y="4237783"/>
            <a:ext cx="1833780" cy="2628419"/>
          </a:xfrm>
          <a:prstGeom prst="rect">
            <a:avLst/>
          </a:prstGeom>
        </p:spPr>
      </p:pic>
      <p:sp>
        <p:nvSpPr>
          <p:cNvPr id="16" name="Rettangolo 15">
            <a:extLst>
              <a:ext uri="{FF2B5EF4-FFF2-40B4-BE49-F238E27FC236}">
                <a16:creationId xmlns:a16="http://schemas.microsoft.com/office/drawing/2014/main" id="{65EF0B8C-8463-43E0-BEA7-CDADD7A1A865}"/>
              </a:ext>
            </a:extLst>
          </p:cNvPr>
          <p:cNvSpPr/>
          <p:nvPr/>
        </p:nvSpPr>
        <p:spPr>
          <a:xfrm>
            <a:off x="7407909" y="4661884"/>
            <a:ext cx="2815591" cy="1908215"/>
          </a:xfrm>
          <a:prstGeom prst="rect">
            <a:avLst/>
          </a:prstGeom>
        </p:spPr>
        <p:txBody>
          <a:bodyPr wrap="square">
            <a:spAutoFit/>
          </a:bodyPr>
          <a:lstStyle/>
          <a:p>
            <a:pPr algn="ctr"/>
            <a:r>
              <a:rPr lang="it-IT" sz="2400" b="1" dirty="0">
                <a:solidFill>
                  <a:srgbClr val="004258"/>
                </a:solidFill>
                <a:latin typeface="Calibri" panose="020F0502020204030204" pitchFamily="34" charset="0"/>
                <a:ea typeface="MS PGothic" panose="020B0600070205080204" pitchFamily="34" charset="-128"/>
              </a:rPr>
              <a:t>L’Agenda urbana per lo sviluppo sostenibile</a:t>
            </a:r>
          </a:p>
          <a:p>
            <a:pPr algn="ctr"/>
            <a:endParaRPr lang="it-IT" sz="1000" b="1" dirty="0">
              <a:solidFill>
                <a:srgbClr val="004258"/>
              </a:solidFill>
              <a:latin typeface="Calibri" panose="020F0502020204030204" pitchFamily="34" charset="0"/>
              <a:ea typeface="MS PGothic" panose="020B0600070205080204" pitchFamily="34" charset="-128"/>
            </a:endParaRPr>
          </a:p>
          <a:p>
            <a:pPr algn="ctr"/>
            <a:r>
              <a:rPr lang="it-IT" dirty="0">
                <a:solidFill>
                  <a:srgbClr val="004258"/>
                </a:solidFill>
                <a:latin typeface="Calibri" panose="020F0502020204030204" pitchFamily="34" charset="0"/>
                <a:ea typeface="MS PGothic" panose="020B0600070205080204" pitchFamily="34" charset="-128"/>
              </a:rPr>
              <a:t>ed. 2018 e report di aggiornamento 2019 </a:t>
            </a:r>
          </a:p>
        </p:txBody>
      </p:sp>
      <p:sp>
        <p:nvSpPr>
          <p:cNvPr id="6" name="Segnaposto numero diapositiva 5">
            <a:extLst>
              <a:ext uri="{FF2B5EF4-FFF2-40B4-BE49-F238E27FC236}">
                <a16:creationId xmlns:a16="http://schemas.microsoft.com/office/drawing/2014/main" id="{BA72CA8E-0A0A-426F-AEC8-5A7EFD575E96}"/>
              </a:ext>
            </a:extLst>
          </p:cNvPr>
          <p:cNvSpPr>
            <a:spLocks noGrp="1"/>
          </p:cNvSpPr>
          <p:nvPr>
            <p:ph type="sldNum" sz="quarter" idx="7"/>
          </p:nvPr>
        </p:nvSpPr>
        <p:spPr/>
        <p:txBody>
          <a:bodyPr/>
          <a:lstStyle/>
          <a:p>
            <a:fld id="{B6F15528-21DE-4FAA-801E-634DDDAF4B2B}" type="slidenum">
              <a:rPr lang="it-IT" smtClean="0"/>
              <a:t>14</a:t>
            </a:fld>
            <a:endParaRPr lang="it-IT"/>
          </a:p>
        </p:txBody>
      </p:sp>
    </p:spTree>
    <p:extLst>
      <p:ext uri="{BB962C8B-B14F-4D97-AF65-F5344CB8AC3E}">
        <p14:creationId xmlns:p14="http://schemas.microsoft.com/office/powerpoint/2010/main" val="3001004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827"/>
            <a:ext cx="10693400" cy="1618578"/>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08585"/>
            <a:ext cx="10693400" cy="751742"/>
          </a:xfrm>
          <a:prstGeom prst="rect">
            <a:avLst/>
          </a:prstGeom>
        </p:spPr>
      </p:pic>
      <p:sp>
        <p:nvSpPr>
          <p:cNvPr id="4" name="TextBox 1">
            <a:extLst>
              <a:ext uri="{FF2B5EF4-FFF2-40B4-BE49-F238E27FC236}">
                <a16:creationId xmlns:a16="http://schemas.microsoft.com/office/drawing/2014/main" id="{7B909132-75BA-4241-85C6-894E34C42DEF}"/>
              </a:ext>
            </a:extLst>
          </p:cNvPr>
          <p:cNvSpPr txBox="1">
            <a:spLocks noChangeArrowheads="1"/>
          </p:cNvSpPr>
          <p:nvPr/>
        </p:nvSpPr>
        <p:spPr bwMode="auto">
          <a:xfrm>
            <a:off x="4508500" y="885825"/>
            <a:ext cx="5241475" cy="49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it-IT" altLang="it-IT" sz="2647" b="1" dirty="0">
                <a:solidFill>
                  <a:srgbClr val="FFFFFF"/>
                </a:solidFill>
                <a:latin typeface="Calibri" panose="020F0502020204030204" pitchFamily="34" charset="0"/>
              </a:rPr>
              <a:t>Il Rapporto ASviS</a:t>
            </a:r>
          </a:p>
        </p:txBody>
      </p:sp>
      <p:sp>
        <p:nvSpPr>
          <p:cNvPr id="7" name="TextBox 8">
            <a:extLst>
              <a:ext uri="{FF2B5EF4-FFF2-40B4-BE49-F238E27FC236}">
                <a16:creationId xmlns:a16="http://schemas.microsoft.com/office/drawing/2014/main" id="{43F053D7-53B7-466C-886C-1D31930CB9F7}"/>
              </a:ext>
            </a:extLst>
          </p:cNvPr>
          <p:cNvSpPr txBox="1"/>
          <p:nvPr/>
        </p:nvSpPr>
        <p:spPr>
          <a:xfrm>
            <a:off x="3089333" y="1668383"/>
            <a:ext cx="4800600" cy="430887"/>
          </a:xfrm>
          <a:prstGeom prst="rect">
            <a:avLst/>
          </a:prstGeom>
          <a:noFill/>
        </p:spPr>
        <p:txBody>
          <a:bodyPr wrap="square" rtlCol="0">
            <a:spAutoFit/>
          </a:bodyPr>
          <a:lstStyle/>
          <a:p>
            <a:pPr algn="just"/>
            <a:r>
              <a:rPr lang="it-IT" sz="2200" b="1" dirty="0">
                <a:solidFill>
                  <a:srgbClr val="004258"/>
                </a:solidFill>
              </a:rPr>
              <a:t>Presentazione del Rapporto ASviS 2019</a:t>
            </a:r>
            <a:endParaRPr lang="it-IT" sz="2200" dirty="0">
              <a:solidFill>
                <a:srgbClr val="004258"/>
              </a:solidFill>
            </a:endParaRPr>
          </a:p>
        </p:txBody>
      </p:sp>
      <p:pic>
        <p:nvPicPr>
          <p:cNvPr id="8" name="Immagine 7" descr="Immagine che contiene soffitto, interni, persona, stanza&#10;&#10;Descrizione generata automaticamente">
            <a:extLst>
              <a:ext uri="{FF2B5EF4-FFF2-40B4-BE49-F238E27FC236}">
                <a16:creationId xmlns:a16="http://schemas.microsoft.com/office/drawing/2014/main" id="{3AA54CB0-13D2-4F2C-B96F-B39806F0BE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27" r="7471"/>
          <a:stretch/>
        </p:blipFill>
        <p:spPr>
          <a:xfrm>
            <a:off x="393700" y="2435630"/>
            <a:ext cx="4953000" cy="3936595"/>
          </a:xfrm>
          <a:prstGeom prst="rect">
            <a:avLst/>
          </a:prstGeom>
        </p:spPr>
      </p:pic>
      <p:pic>
        <p:nvPicPr>
          <p:cNvPr id="6" name="Immagine 5" descr="Immagine che contiene persona, tuta, uomo, abbigliamento&#10;&#10;Descrizione generata automaticamente">
            <a:extLst>
              <a:ext uri="{FF2B5EF4-FFF2-40B4-BE49-F238E27FC236}">
                <a16:creationId xmlns:a16="http://schemas.microsoft.com/office/drawing/2014/main" id="{2A37D7BC-AF2B-473C-96DC-949E31A90D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9633" y="2612636"/>
            <a:ext cx="5105400" cy="3552023"/>
          </a:xfrm>
          <a:prstGeom prst="rect">
            <a:avLst/>
          </a:prstGeom>
        </p:spPr>
      </p:pic>
    </p:spTree>
    <p:extLst>
      <p:ext uri="{BB962C8B-B14F-4D97-AF65-F5344CB8AC3E}">
        <p14:creationId xmlns:p14="http://schemas.microsoft.com/office/powerpoint/2010/main" val="2569275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contenuto 2">
            <a:extLst>
              <a:ext uri="{FF2B5EF4-FFF2-40B4-BE49-F238E27FC236}">
                <a16:creationId xmlns:a16="http://schemas.microsoft.com/office/drawing/2014/main" id="{D04B46DC-A74A-470C-B63D-2189420C255B}"/>
              </a:ext>
            </a:extLst>
          </p:cNvPr>
          <p:cNvSpPr>
            <a:spLocks noGrp="1" noChangeArrowheads="1"/>
          </p:cNvSpPr>
          <p:nvPr>
            <p:ph idx="1"/>
          </p:nvPr>
        </p:nvSpPr>
        <p:spPr bwMode="auto">
          <a:xfrm>
            <a:off x="514879" y="1571625"/>
            <a:ext cx="9663642"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p>
            <a:pPr marL="0" indent="0" algn="ctr">
              <a:buNone/>
            </a:pPr>
            <a:r>
              <a:rPr lang="it-IT" altLang="ja-JP" sz="2426" dirty="0">
                <a:solidFill>
                  <a:srgbClr val="1F354D"/>
                </a:solidFill>
                <a:latin typeface="Calibri" panose="020F0502020204030204" pitchFamily="34" charset="0"/>
                <a:cs typeface="Calibri" panose="020F0502020204030204" pitchFamily="34" charset="0"/>
              </a:rPr>
              <a:t>Il </a:t>
            </a:r>
            <a:r>
              <a:rPr lang="it-IT" altLang="ja-JP" sz="2426" b="1" dirty="0">
                <a:solidFill>
                  <a:srgbClr val="009999"/>
                </a:solidFill>
                <a:latin typeface="Calibri" panose="020F0502020204030204" pitchFamily="34" charset="0"/>
                <a:cs typeface="Calibri" panose="020F0502020204030204" pitchFamily="34" charset="0"/>
              </a:rPr>
              <a:t>Festival dello Sviluppo Sostenibile</a:t>
            </a:r>
            <a:r>
              <a:rPr lang="it-IT" altLang="ja-JP" sz="2426" dirty="0">
                <a:solidFill>
                  <a:srgbClr val="1F354D"/>
                </a:solidFill>
                <a:latin typeface="Calibri" panose="020F0502020204030204" pitchFamily="34" charset="0"/>
                <a:cs typeface="Calibri" panose="020F0502020204030204" pitchFamily="34" charset="0"/>
              </a:rPr>
              <a:t>, </a:t>
            </a:r>
          </a:p>
          <a:p>
            <a:pPr marL="0" indent="0" algn="ctr">
              <a:buNone/>
            </a:pPr>
            <a:r>
              <a:rPr lang="it-IT" altLang="ja-JP" sz="2426" dirty="0">
                <a:solidFill>
                  <a:srgbClr val="1F354D"/>
                </a:solidFill>
                <a:latin typeface="Calibri" panose="020F0502020204030204" pitchFamily="34" charset="0"/>
                <a:cs typeface="Calibri" panose="020F0502020204030204" pitchFamily="34" charset="0"/>
              </a:rPr>
              <a:t>nato dal desiderio di sensibilizzare e coinvolgere fasce sempre più ampie di popolazione sui temi dell</a:t>
            </a:r>
            <a:r>
              <a:rPr lang="it-IT" altLang="it-IT" sz="2426" dirty="0">
                <a:solidFill>
                  <a:srgbClr val="1F354D"/>
                </a:solidFill>
                <a:latin typeface="Calibri" panose="020F0502020204030204" pitchFamily="34" charset="0"/>
                <a:cs typeface="Calibri" panose="020F0502020204030204" pitchFamily="34" charset="0"/>
              </a:rPr>
              <a:t>’</a:t>
            </a:r>
            <a:r>
              <a:rPr lang="it-IT" altLang="ja-JP" sz="2426" dirty="0">
                <a:solidFill>
                  <a:srgbClr val="1F354D"/>
                </a:solidFill>
                <a:latin typeface="Calibri" panose="020F0502020204030204" pitchFamily="34" charset="0"/>
                <a:cs typeface="Calibri" panose="020F0502020204030204" pitchFamily="34" charset="0"/>
              </a:rPr>
              <a:t>Agenda 2030, è </a:t>
            </a:r>
            <a:r>
              <a:rPr lang="it-IT" altLang="ja-JP" sz="2426" b="1" dirty="0">
                <a:solidFill>
                  <a:srgbClr val="1F354D"/>
                </a:solidFill>
                <a:latin typeface="Calibri" panose="020F0502020204030204" pitchFamily="34" charset="0"/>
                <a:cs typeface="Calibri" panose="020F0502020204030204" pitchFamily="34" charset="0"/>
              </a:rPr>
              <a:t>la più grande mobilitazione nazionale dedicata agli SDGs riconosciuta dall’ONU come un’esperienza unica nel suo genere a livello internazionale</a:t>
            </a:r>
            <a:r>
              <a:rPr lang="it-IT" altLang="ja-JP" sz="2426" dirty="0">
                <a:solidFill>
                  <a:srgbClr val="1F354D"/>
                </a:solidFill>
                <a:latin typeface="Calibri" panose="020F0502020204030204" pitchFamily="34" charset="0"/>
                <a:cs typeface="Calibri" panose="020F0502020204030204" pitchFamily="34" charset="0"/>
              </a:rPr>
              <a:t>. </a:t>
            </a:r>
          </a:p>
          <a:p>
            <a:pPr marL="0" indent="0" algn="ctr">
              <a:buNone/>
            </a:pPr>
            <a:r>
              <a:rPr lang="it-IT" altLang="ja-JP" sz="2426" dirty="0">
                <a:solidFill>
                  <a:srgbClr val="1F354D"/>
                </a:solidFill>
                <a:latin typeface="Calibri" panose="020F0502020204030204" pitchFamily="34" charset="0"/>
                <a:cs typeface="Calibri" panose="020F0502020204030204" pitchFamily="34" charset="0"/>
              </a:rPr>
              <a:t>Si svolge ogni anno per 17 giorni quanti sono gli SDGs, a fine maggio.</a:t>
            </a:r>
            <a:endParaRPr lang="it-IT" altLang="it-IT" sz="2206" b="1" dirty="0">
              <a:solidFill>
                <a:srgbClr val="009999"/>
              </a:solidFill>
              <a:latin typeface="Calibri" panose="020F0502020204030204" pitchFamily="34" charset="0"/>
              <a:cs typeface="Calibri" panose="020F0502020204030204" pitchFamily="34" charset="0"/>
            </a:endParaRPr>
          </a:p>
        </p:txBody>
      </p:sp>
      <p:pic>
        <p:nvPicPr>
          <p:cNvPr id="23555" name="Immagine 4">
            <a:extLst>
              <a:ext uri="{FF2B5EF4-FFF2-40B4-BE49-F238E27FC236}">
                <a16:creationId xmlns:a16="http://schemas.microsoft.com/office/drawing/2014/main" id="{35E8FF9F-A25E-4D0C-8643-052CB66F9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2508"/>
          <a:stretch>
            <a:fillRect/>
          </a:stretch>
        </p:blipFill>
        <p:spPr bwMode="auto">
          <a:xfrm>
            <a:off x="7419009" y="302015"/>
            <a:ext cx="3263900" cy="115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a:extLst>
              <a:ext uri="{FF2B5EF4-FFF2-40B4-BE49-F238E27FC236}">
                <a16:creationId xmlns:a16="http://schemas.microsoft.com/office/drawing/2014/main" id="{3CC816BB-93B7-4670-81C3-B388979D58B5}"/>
              </a:ext>
            </a:extLst>
          </p:cNvPr>
          <p:cNvSpPr txBox="1">
            <a:spLocks noChangeArrowheads="1"/>
          </p:cNvSpPr>
          <p:nvPr/>
        </p:nvSpPr>
        <p:spPr bwMode="auto">
          <a:xfrm>
            <a:off x="4356100" y="885825"/>
            <a:ext cx="5241475" cy="49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it-IT" altLang="it-IT" sz="2647" b="1" dirty="0">
                <a:solidFill>
                  <a:srgbClr val="FFFFFF"/>
                </a:solidFill>
                <a:latin typeface="Calibri" panose="020F0502020204030204" pitchFamily="34" charset="0"/>
              </a:rPr>
              <a:t>Le attività dell’ASviS</a:t>
            </a:r>
          </a:p>
        </p:txBody>
      </p:sp>
      <p:pic>
        <p:nvPicPr>
          <p:cNvPr id="6" name="Immagine 5" descr="Immagine che contiene mappa, testo&#10;&#10;Descrizione generata automaticamente">
            <a:extLst>
              <a:ext uri="{FF2B5EF4-FFF2-40B4-BE49-F238E27FC236}">
                <a16:creationId xmlns:a16="http://schemas.microsoft.com/office/drawing/2014/main" id="{B67665BD-101D-4202-917F-42AFD08C5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0" y="4103563"/>
            <a:ext cx="10515600" cy="33262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425"/>
            <a:ext cx="10693400" cy="1618578"/>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08585"/>
            <a:ext cx="10693400" cy="751742"/>
          </a:xfrm>
          <a:prstGeom prst="rect">
            <a:avLst/>
          </a:prstGeom>
        </p:spPr>
      </p:pic>
      <p:sp>
        <p:nvSpPr>
          <p:cNvPr id="6" name="CasellaDiTesto 5">
            <a:extLst>
              <a:ext uri="{FF2B5EF4-FFF2-40B4-BE49-F238E27FC236}">
                <a16:creationId xmlns:a16="http://schemas.microsoft.com/office/drawing/2014/main" id="{8E6F1C97-A4A5-4980-A2DF-E12C9258B426}"/>
              </a:ext>
            </a:extLst>
          </p:cNvPr>
          <p:cNvSpPr txBox="1"/>
          <p:nvPr/>
        </p:nvSpPr>
        <p:spPr>
          <a:xfrm>
            <a:off x="4584700" y="885825"/>
            <a:ext cx="6108700" cy="461665"/>
          </a:xfrm>
          <a:prstGeom prst="rect">
            <a:avLst/>
          </a:prstGeom>
          <a:noFill/>
        </p:spPr>
        <p:txBody>
          <a:bodyPr wrap="square" rtlCol="0">
            <a:spAutoFit/>
          </a:bodyPr>
          <a:lstStyle/>
          <a:p>
            <a:r>
              <a:rPr lang="it-IT" sz="2400" b="1" dirty="0">
                <a:solidFill>
                  <a:schemeClr val="bg1"/>
                </a:solidFill>
                <a:latin typeface="Calibri" panose="020F0502020204030204" pitchFamily="34" charset="0"/>
                <a:cs typeface="Calibri" panose="020F0502020204030204" pitchFamily="34" charset="0"/>
              </a:rPr>
              <a:t>Educazione allo sviluppo sostenibile</a:t>
            </a:r>
          </a:p>
        </p:txBody>
      </p:sp>
      <p:sp>
        <p:nvSpPr>
          <p:cNvPr id="10" name="CasellaDiTesto 9">
            <a:extLst>
              <a:ext uri="{FF2B5EF4-FFF2-40B4-BE49-F238E27FC236}">
                <a16:creationId xmlns:a16="http://schemas.microsoft.com/office/drawing/2014/main" id="{7E85A46E-0671-4659-B9C6-292F85763A73}"/>
              </a:ext>
            </a:extLst>
          </p:cNvPr>
          <p:cNvSpPr txBox="1"/>
          <p:nvPr/>
        </p:nvSpPr>
        <p:spPr>
          <a:xfrm>
            <a:off x="2298700" y="1429405"/>
            <a:ext cx="7186931" cy="954107"/>
          </a:xfrm>
          <a:prstGeom prst="rect">
            <a:avLst/>
          </a:prstGeom>
          <a:noFill/>
        </p:spPr>
        <p:txBody>
          <a:bodyPr wrap="square" rtlCol="0">
            <a:spAutoFit/>
          </a:bodyPr>
          <a:lstStyle/>
          <a:p>
            <a:pPr algn="ctr"/>
            <a:r>
              <a:rPr lang="it-IT" sz="2800" b="1" dirty="0">
                <a:solidFill>
                  <a:srgbClr val="004258"/>
                </a:solidFill>
                <a:latin typeface="Calibri" panose="020F0502020204030204" pitchFamily="34" charset="0"/>
                <a:cs typeface="Calibri" panose="020F0502020204030204" pitchFamily="34" charset="0"/>
              </a:rPr>
              <a:t>Gdl Goal 4 e trasversale educazione allo sviluppo sostenibile</a:t>
            </a:r>
          </a:p>
        </p:txBody>
      </p:sp>
      <p:sp>
        <p:nvSpPr>
          <p:cNvPr id="8" name="Rettangolo 7">
            <a:extLst>
              <a:ext uri="{FF2B5EF4-FFF2-40B4-BE49-F238E27FC236}">
                <a16:creationId xmlns:a16="http://schemas.microsoft.com/office/drawing/2014/main" id="{F618AAEF-2460-42B5-B37C-E26A8FAC63E8}"/>
              </a:ext>
            </a:extLst>
          </p:cNvPr>
          <p:cNvSpPr/>
          <p:nvPr/>
        </p:nvSpPr>
        <p:spPr>
          <a:xfrm>
            <a:off x="241300" y="2383512"/>
            <a:ext cx="9982200" cy="4401205"/>
          </a:xfrm>
          <a:prstGeom prst="rect">
            <a:avLst/>
          </a:prstGeom>
        </p:spPr>
        <p:txBody>
          <a:bodyPr wrap="square">
            <a:spAutoFit/>
          </a:bodyPr>
          <a:lstStyle/>
          <a:p>
            <a:pPr marL="342900" indent="-342900">
              <a:buFont typeface="Arial" panose="020B0604020202020204" pitchFamily="34" charset="0"/>
              <a:buChar char="•"/>
            </a:pPr>
            <a:r>
              <a:rPr lang="it-IT" sz="2000" dirty="0">
                <a:solidFill>
                  <a:srgbClr val="004258"/>
                </a:solidFill>
                <a:latin typeface="Calibri" panose="020F0502020204030204" pitchFamily="34" charset="0"/>
                <a:cs typeface="Calibri" panose="020F0502020204030204" pitchFamily="34" charset="0"/>
              </a:rPr>
              <a:t>i gruppi di lavoro contribuiscono ogni anno alla stesura del </a:t>
            </a:r>
            <a:r>
              <a:rPr lang="it-IT" sz="2000" b="1" dirty="0">
                <a:solidFill>
                  <a:srgbClr val="004258"/>
                </a:solidFill>
                <a:latin typeface="Calibri" panose="020F0502020204030204" pitchFamily="34" charset="0"/>
                <a:cs typeface="Calibri" panose="020F0502020204030204" pitchFamily="34" charset="0"/>
              </a:rPr>
              <a:t>Rapporto ASviS</a:t>
            </a:r>
          </a:p>
          <a:p>
            <a:pPr marL="342900" indent="-342900">
              <a:buFont typeface="Arial" panose="020B0604020202020204" pitchFamily="34" charset="0"/>
              <a:buChar char="•"/>
            </a:pPr>
            <a:r>
              <a:rPr lang="it-IT" sz="2000" dirty="0">
                <a:solidFill>
                  <a:srgbClr val="004258"/>
                </a:solidFill>
                <a:latin typeface="Calibri" panose="020F0502020204030204" pitchFamily="34" charset="0"/>
                <a:cs typeface="Calibri" panose="020F0502020204030204" pitchFamily="34" charset="0"/>
              </a:rPr>
              <a:t>Dal 2019 contribuiscono alla stesura del documento che contiene la </a:t>
            </a:r>
            <a:r>
              <a:rPr lang="it-IT" sz="2000" b="1" dirty="0">
                <a:solidFill>
                  <a:srgbClr val="004258"/>
                </a:solidFill>
                <a:latin typeface="Calibri" panose="020F0502020204030204" pitchFamily="34" charset="0"/>
                <a:cs typeface="Calibri" panose="020F0502020204030204" pitchFamily="34" charset="0"/>
                <a:hlinkClick r:id="rId5"/>
              </a:rPr>
              <a:t>lettura della Legge di Bilancio alla luce degli SDGs dell'Agenda 2030</a:t>
            </a:r>
            <a:r>
              <a:rPr lang="it-IT" sz="2000" dirty="0">
                <a:solidFill>
                  <a:srgbClr val="004258"/>
                </a:solidFill>
                <a:latin typeface="Calibri" panose="020F0502020204030204" pitchFamily="34" charset="0"/>
                <a:cs typeface="Calibri" panose="020F0502020204030204" pitchFamily="34" charset="0"/>
              </a:rPr>
              <a:t> presentato il 27 febbraio scorso </a:t>
            </a:r>
          </a:p>
          <a:p>
            <a:pPr marL="342900" indent="-342900">
              <a:buFont typeface="Arial" panose="020B0604020202020204" pitchFamily="34" charset="0"/>
              <a:buChar char="•"/>
            </a:pPr>
            <a:r>
              <a:rPr lang="it-IT" sz="2000" dirty="0">
                <a:solidFill>
                  <a:srgbClr val="004258"/>
                </a:solidFill>
                <a:latin typeface="Calibri" panose="020F0502020204030204" pitchFamily="34" charset="0"/>
                <a:cs typeface="Calibri" panose="020F0502020204030204" pitchFamily="34" charset="0"/>
              </a:rPr>
              <a:t>partecipano attivamente al Festival dello Sviluppo Sostenibile, collaborando ai lavori per la realizzazione dell'</a:t>
            </a:r>
            <a:r>
              <a:rPr lang="it-IT" sz="2000" b="1" dirty="0">
                <a:solidFill>
                  <a:srgbClr val="004258"/>
                </a:solidFill>
                <a:latin typeface="Calibri" panose="020F0502020204030204" pitchFamily="34" charset="0"/>
                <a:cs typeface="Calibri" panose="020F0502020204030204" pitchFamily="34" charset="0"/>
                <a:hlinkClick r:id="rId6"/>
              </a:rPr>
              <a:t>evento nazionale </a:t>
            </a:r>
            <a:r>
              <a:rPr lang="it-IT" sz="2000" dirty="0">
                <a:solidFill>
                  <a:srgbClr val="004258"/>
                </a:solidFill>
                <a:latin typeface="Calibri" panose="020F0502020204030204" pitchFamily="34" charset="0"/>
                <a:cs typeface="Calibri" panose="020F0502020204030204" pitchFamily="34" charset="0"/>
              </a:rPr>
              <a:t>sui temi relativi al Goal 4 e all'educazione</a:t>
            </a:r>
          </a:p>
          <a:p>
            <a:pPr marL="342900" indent="-342900">
              <a:buFont typeface="Arial" panose="020B0604020202020204" pitchFamily="34" charset="0"/>
              <a:buChar char="•"/>
            </a:pPr>
            <a:r>
              <a:rPr lang="it-IT" sz="2000" dirty="0">
                <a:solidFill>
                  <a:srgbClr val="004258"/>
                </a:solidFill>
                <a:latin typeface="Calibri" panose="020F0502020204030204" pitchFamily="34" charset="0"/>
                <a:cs typeface="Calibri" panose="020F0502020204030204" pitchFamily="34" charset="0"/>
              </a:rPr>
              <a:t>Per diffondere le tematiche legate all’educazione, redigono </a:t>
            </a:r>
            <a:r>
              <a:rPr lang="it-IT" sz="2000" b="1" dirty="0">
                <a:solidFill>
                  <a:srgbClr val="004258"/>
                </a:solidFill>
                <a:latin typeface="Calibri" panose="020F0502020204030204" pitchFamily="34" charset="0"/>
                <a:cs typeface="Calibri" panose="020F0502020204030204" pitchFamily="34" charset="0"/>
              </a:rPr>
              <a:t>articoli</a:t>
            </a:r>
            <a:r>
              <a:rPr lang="it-IT" sz="2000" dirty="0">
                <a:solidFill>
                  <a:srgbClr val="004258"/>
                </a:solidFill>
                <a:latin typeface="Calibri" panose="020F0502020204030204" pitchFamily="34" charset="0"/>
                <a:cs typeface="Calibri" panose="020F0502020204030204" pitchFamily="34" charset="0"/>
              </a:rPr>
              <a:t> per il sito e la Newsletter ASviS</a:t>
            </a:r>
          </a:p>
          <a:p>
            <a:pPr marL="342900" indent="-342900">
              <a:buFont typeface="Arial" panose="020B0604020202020204" pitchFamily="34" charset="0"/>
              <a:buChar char="•"/>
            </a:pPr>
            <a:r>
              <a:rPr lang="it-IT" sz="2000" dirty="0">
                <a:solidFill>
                  <a:srgbClr val="004258"/>
                </a:solidFill>
                <a:latin typeface="Calibri" panose="020F0502020204030204" pitchFamily="34" charset="0"/>
                <a:cs typeface="Calibri" panose="020F0502020204030204" pitchFamily="34" charset="0"/>
              </a:rPr>
              <a:t>Hanno realizzato e mantengono aggiornata la sezione sul sito ASviS che contiene il </a:t>
            </a:r>
            <a:r>
              <a:rPr lang="it-IT" sz="2000" b="1" dirty="0">
                <a:solidFill>
                  <a:srgbClr val="004258"/>
                </a:solidFill>
                <a:latin typeface="Calibri" panose="020F0502020204030204" pitchFamily="34" charset="0"/>
                <a:cs typeface="Calibri" panose="020F0502020204030204" pitchFamily="34" charset="0"/>
              </a:rPr>
              <a:t>censimento e la catalogazione </a:t>
            </a:r>
            <a:r>
              <a:rPr lang="it-IT" sz="2000" dirty="0">
                <a:solidFill>
                  <a:srgbClr val="004258"/>
                </a:solidFill>
                <a:latin typeface="Calibri" panose="020F0502020204030204" pitchFamily="34" charset="0"/>
                <a:cs typeface="Calibri" panose="020F0502020204030204" pitchFamily="34" charset="0"/>
              </a:rPr>
              <a:t>di materiali valorizzabili ai fini dell’educazione allo sviluppo sostenibile prodotti dagli aderenti ASviS</a:t>
            </a:r>
          </a:p>
          <a:p>
            <a:pPr marL="342900" indent="-342900">
              <a:buFont typeface="Arial" panose="020B0604020202020204" pitchFamily="34" charset="0"/>
              <a:buChar char="•"/>
            </a:pPr>
            <a:r>
              <a:rPr lang="it-IT" sz="2000" dirty="0">
                <a:solidFill>
                  <a:srgbClr val="004258"/>
                </a:solidFill>
                <a:latin typeface="Calibri" panose="020F0502020204030204" pitchFamily="34" charset="0"/>
                <a:cs typeface="Calibri" panose="020F0502020204030204" pitchFamily="34" charset="0"/>
              </a:rPr>
              <a:t>Contribuiscono all’aggiornamento del </a:t>
            </a:r>
            <a:r>
              <a:rPr lang="it-IT" sz="2000" b="1" dirty="0">
                <a:solidFill>
                  <a:srgbClr val="004258"/>
                </a:solidFill>
                <a:latin typeface="Calibri" panose="020F0502020204030204" pitchFamily="34" charset="0"/>
                <a:cs typeface="Calibri" panose="020F0502020204030204" pitchFamily="34" charset="0"/>
              </a:rPr>
              <a:t>database ASviS e dei materiali e contenuti </a:t>
            </a:r>
            <a:r>
              <a:rPr lang="it-IT" sz="2000" dirty="0">
                <a:solidFill>
                  <a:srgbClr val="004258"/>
                </a:solidFill>
                <a:latin typeface="Calibri" panose="020F0502020204030204" pitchFamily="34" charset="0"/>
                <a:cs typeface="Calibri" panose="020F0502020204030204" pitchFamily="34" charset="0"/>
              </a:rPr>
              <a:t>ad esso collegati (sezioni sul sito, flashcard, </a:t>
            </a:r>
            <a:r>
              <a:rPr lang="it-IT" sz="2000" dirty="0" err="1">
                <a:solidFill>
                  <a:srgbClr val="004258"/>
                </a:solidFill>
                <a:latin typeface="Calibri" panose="020F0502020204030204" pitchFamily="34" charset="0"/>
                <a:cs typeface="Calibri" panose="020F0502020204030204" pitchFamily="34" charset="0"/>
              </a:rPr>
              <a:t>ecc</a:t>
            </a:r>
            <a:r>
              <a:rPr lang="it-IT" sz="2000" dirty="0">
                <a:solidFill>
                  <a:srgbClr val="004258"/>
                </a:solidFill>
                <a:latin typeface="Calibri" panose="020F0502020204030204" pitchFamily="34" charset="0"/>
                <a:cs typeface="Calibri" panose="020F0502020204030204" pitchFamily="34" charset="0"/>
              </a:rPr>
              <a:t>) per i temi di competenza</a:t>
            </a:r>
          </a:p>
          <a:p>
            <a:pPr marL="342900" indent="-342900">
              <a:buFont typeface="Arial" panose="020B0604020202020204" pitchFamily="34" charset="0"/>
              <a:buChar char="•"/>
            </a:pPr>
            <a:r>
              <a:rPr lang="it-IT" sz="2000" dirty="0">
                <a:solidFill>
                  <a:srgbClr val="004258"/>
                </a:solidFill>
                <a:latin typeface="Calibri" panose="020F0502020204030204" pitchFamily="34" charset="0"/>
                <a:cs typeface="Calibri" panose="020F0502020204030204" pitchFamily="34" charset="0"/>
              </a:rPr>
              <a:t>Sono in contatto con le </a:t>
            </a:r>
            <a:r>
              <a:rPr lang="it-IT" sz="2000" b="1" dirty="0">
                <a:solidFill>
                  <a:srgbClr val="004258"/>
                </a:solidFill>
                <a:latin typeface="Calibri" panose="020F0502020204030204" pitchFamily="34" charset="0"/>
                <a:cs typeface="Calibri" panose="020F0502020204030204" pitchFamily="34" charset="0"/>
              </a:rPr>
              <a:t>organizzazioni giovanili </a:t>
            </a:r>
            <a:r>
              <a:rPr lang="it-IT" sz="2000" dirty="0">
                <a:solidFill>
                  <a:srgbClr val="004258"/>
                </a:solidFill>
                <a:latin typeface="Calibri" panose="020F0502020204030204" pitchFamily="34" charset="0"/>
                <a:cs typeface="Calibri" panose="020F0502020204030204" pitchFamily="34" charset="0"/>
              </a:rPr>
              <a:t>che si occupano di questi temi</a:t>
            </a:r>
          </a:p>
          <a:p>
            <a:endParaRPr lang="it-IT" sz="2000" dirty="0">
              <a:solidFill>
                <a:srgbClr val="00425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7121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1C93427A-0B96-43C6-B159-EC930E247BE2}"/>
              </a:ext>
            </a:extLst>
          </p:cNvPr>
          <p:cNvSpPr txBox="1">
            <a:spLocks noChangeArrowheads="1"/>
          </p:cNvSpPr>
          <p:nvPr/>
        </p:nvSpPr>
        <p:spPr bwMode="auto">
          <a:xfrm>
            <a:off x="4508500" y="885825"/>
            <a:ext cx="5241475" cy="49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it-IT" altLang="it-IT" sz="2647" b="1" dirty="0">
                <a:solidFill>
                  <a:srgbClr val="FFFFFF"/>
                </a:solidFill>
                <a:latin typeface="Calibri" panose="020F0502020204030204" pitchFamily="34" charset="0"/>
              </a:rPr>
              <a:t>Le attività dell’ASviS</a:t>
            </a:r>
          </a:p>
        </p:txBody>
      </p:sp>
      <p:sp>
        <p:nvSpPr>
          <p:cNvPr id="5" name="Segnaposto contenuto 2">
            <a:extLst>
              <a:ext uri="{FF2B5EF4-FFF2-40B4-BE49-F238E27FC236}">
                <a16:creationId xmlns:a16="http://schemas.microsoft.com/office/drawing/2014/main" id="{87BE9ED7-018B-403B-97CA-5863A73C00A2}"/>
              </a:ext>
            </a:extLst>
          </p:cNvPr>
          <p:cNvSpPr>
            <a:spLocks noGrp="1"/>
          </p:cNvSpPr>
          <p:nvPr>
            <p:ph idx="1"/>
          </p:nvPr>
        </p:nvSpPr>
        <p:spPr bwMode="auto">
          <a:xfrm>
            <a:off x="1155700" y="1419225"/>
            <a:ext cx="9372600" cy="154011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p>
            <a:pPr marL="0" indent="0" algn="ctr">
              <a:buNone/>
              <a:defRPr/>
            </a:pPr>
            <a:r>
              <a:rPr lang="it-IT" altLang="it-IT" sz="2426" dirty="0">
                <a:solidFill>
                  <a:srgbClr val="1F354D"/>
                </a:solidFill>
                <a:latin typeface="Calibri" panose="020F0502020204030204" pitchFamily="34" charset="0"/>
                <a:cs typeface="Calibri" panose="020F0502020204030204" pitchFamily="34" charset="0"/>
              </a:rPr>
              <a:t>Nel campo della formazione, ASviS si occupa di:</a:t>
            </a:r>
          </a:p>
          <a:p>
            <a:pPr>
              <a:defRPr/>
            </a:pPr>
            <a:r>
              <a:rPr lang="it-IT" altLang="it-IT" sz="2426" b="1" dirty="0">
                <a:solidFill>
                  <a:srgbClr val="1F354D"/>
                </a:solidFill>
                <a:latin typeface="Calibri" panose="020F0502020204030204" pitchFamily="34" charset="0"/>
                <a:cs typeface="Calibri" panose="020F0502020204030204" pitchFamily="34" charset="0"/>
              </a:rPr>
              <a:t>Formazione per le scuole</a:t>
            </a:r>
          </a:p>
          <a:p>
            <a:pPr lvl="1">
              <a:defRPr/>
            </a:pPr>
            <a:r>
              <a:rPr lang="it-IT" altLang="it-IT" sz="1985" i="1" dirty="0">
                <a:solidFill>
                  <a:srgbClr val="1F354D"/>
                </a:solidFill>
                <a:latin typeface="Calibri" panose="020F0502020204030204" pitchFamily="34" charset="0"/>
                <a:cs typeface="Calibri" panose="020F0502020204030204" pitchFamily="34" charset="0"/>
              </a:rPr>
              <a:t>Collaborazione con Miur e Indire alla piattaforma </a:t>
            </a:r>
            <a:r>
              <a:rPr lang="it-IT" altLang="it-IT" sz="1985" i="1" dirty="0">
                <a:solidFill>
                  <a:srgbClr val="1F354D"/>
                </a:solidFill>
                <a:latin typeface="Calibri" panose="020F0502020204030204" pitchFamily="34" charset="0"/>
                <a:cs typeface="Calibri" panose="020F0502020204030204" pitchFamily="34" charset="0"/>
                <a:hlinkClick r:id="rId3"/>
              </a:rPr>
              <a:t>Scuola2030</a:t>
            </a:r>
            <a:endParaRPr lang="it-IT" altLang="it-IT" sz="1985" i="1" dirty="0">
              <a:solidFill>
                <a:srgbClr val="1F354D"/>
              </a:solidFill>
              <a:latin typeface="Calibri" panose="020F0502020204030204" pitchFamily="34" charset="0"/>
              <a:cs typeface="Calibri" panose="020F0502020204030204" pitchFamily="34" charset="0"/>
            </a:endParaRPr>
          </a:p>
          <a:p>
            <a:pPr lvl="1">
              <a:defRPr/>
            </a:pPr>
            <a:r>
              <a:rPr lang="it-IT" altLang="it-IT" sz="1985" i="1" dirty="0">
                <a:solidFill>
                  <a:srgbClr val="1F354D"/>
                </a:solidFill>
                <a:latin typeface="Calibri" panose="020F0502020204030204" pitchFamily="34" charset="0"/>
                <a:cs typeface="Calibri" panose="020F0502020204030204" pitchFamily="34" charset="0"/>
              </a:rPr>
              <a:t>volume «</a:t>
            </a:r>
            <a:r>
              <a:rPr lang="it-IT" altLang="it-IT" sz="1985" i="1" dirty="0">
                <a:solidFill>
                  <a:srgbClr val="1F354D"/>
                </a:solidFill>
                <a:latin typeface="Calibri" panose="020F0502020204030204" pitchFamily="34" charset="0"/>
                <a:cs typeface="Calibri" panose="020F0502020204030204" pitchFamily="34" charset="0"/>
                <a:hlinkClick r:id="rId4"/>
              </a:rPr>
              <a:t>Un mondo sostenibile in 100 foto</a:t>
            </a:r>
            <a:r>
              <a:rPr lang="it-IT" altLang="it-IT" sz="1985" i="1" dirty="0">
                <a:solidFill>
                  <a:srgbClr val="1F354D"/>
                </a:solidFill>
                <a:latin typeface="Calibri" panose="020F0502020204030204" pitchFamily="34" charset="0"/>
                <a:cs typeface="Calibri" panose="020F0502020204030204" pitchFamily="34" charset="0"/>
              </a:rPr>
              <a:t>», </a:t>
            </a:r>
            <a:r>
              <a:rPr lang="it-IT" altLang="it-IT" sz="1985" i="1" dirty="0" err="1">
                <a:solidFill>
                  <a:srgbClr val="1F354D"/>
                </a:solidFill>
                <a:latin typeface="Calibri" panose="020F0502020204030204" pitchFamily="34" charset="0"/>
                <a:cs typeface="Calibri" panose="020F0502020204030204" pitchFamily="34" charset="0"/>
              </a:rPr>
              <a:t>epub</a:t>
            </a:r>
            <a:r>
              <a:rPr lang="it-IT" altLang="it-IT" sz="1985" i="1" dirty="0">
                <a:solidFill>
                  <a:srgbClr val="1F354D"/>
                </a:solidFill>
                <a:latin typeface="Calibri" panose="020F0502020204030204" pitchFamily="34" charset="0"/>
                <a:cs typeface="Calibri" panose="020F0502020204030204" pitchFamily="34" charset="0"/>
              </a:rPr>
              <a:t> gratuito per docenti e studenti</a:t>
            </a:r>
            <a:endParaRPr lang="it-IT" altLang="it-IT" sz="2426" b="1" dirty="0">
              <a:solidFill>
                <a:srgbClr val="1F354D"/>
              </a:solidFill>
              <a:latin typeface="Calibri" panose="020F0502020204030204" pitchFamily="34" charset="0"/>
              <a:cs typeface="Calibri" panose="020F0502020204030204" pitchFamily="34" charset="0"/>
            </a:endParaRPr>
          </a:p>
        </p:txBody>
      </p:sp>
      <p:graphicFrame>
        <p:nvGraphicFramePr>
          <p:cNvPr id="4" name="Tabella 5">
            <a:extLst>
              <a:ext uri="{FF2B5EF4-FFF2-40B4-BE49-F238E27FC236}">
                <a16:creationId xmlns:a16="http://schemas.microsoft.com/office/drawing/2014/main" id="{A3C65635-E96F-4073-9ED4-82A564BFD0CD}"/>
              </a:ext>
            </a:extLst>
          </p:cNvPr>
          <p:cNvGraphicFramePr>
            <a:graphicFrameLocks noGrp="1"/>
          </p:cNvGraphicFramePr>
          <p:nvPr>
            <p:extLst>
              <p:ext uri="{D42A27DB-BD31-4B8C-83A1-F6EECF244321}">
                <p14:modId xmlns:p14="http://schemas.microsoft.com/office/powerpoint/2010/main" val="3082799067"/>
              </p:ext>
            </p:extLst>
          </p:nvPr>
        </p:nvGraphicFramePr>
        <p:xfrm>
          <a:off x="393700" y="3019425"/>
          <a:ext cx="10134600" cy="1392936"/>
        </p:xfrm>
        <a:graphic>
          <a:graphicData uri="http://schemas.openxmlformats.org/drawingml/2006/table">
            <a:tbl>
              <a:tblPr firstRow="1" bandRow="1">
                <a:tableStyleId>{5C22544A-7EE6-4342-B048-85BDC9FD1C3A}</a:tableStyleId>
              </a:tblPr>
              <a:tblGrid>
                <a:gridCol w="5067300">
                  <a:extLst>
                    <a:ext uri="{9D8B030D-6E8A-4147-A177-3AD203B41FA5}">
                      <a16:colId xmlns:a16="http://schemas.microsoft.com/office/drawing/2014/main" val="2588522337"/>
                    </a:ext>
                  </a:extLst>
                </a:gridCol>
                <a:gridCol w="5067300">
                  <a:extLst>
                    <a:ext uri="{9D8B030D-6E8A-4147-A177-3AD203B41FA5}">
                      <a16:colId xmlns:a16="http://schemas.microsoft.com/office/drawing/2014/main" val="220285417"/>
                    </a:ext>
                  </a:extLst>
                </a:gridCol>
              </a:tblGrid>
              <a:tr h="370840">
                <a:tc>
                  <a:txBody>
                    <a:bodyPr/>
                    <a:lstStyle/>
                    <a:p>
                      <a:pPr marL="0" marR="0" lvl="0" indent="0" algn="l" defTabSz="1008400" rtl="0" eaLnBrk="1" fontAlgn="auto" latinLnBrk="0" hangingPunct="1">
                        <a:lnSpc>
                          <a:spcPct val="100000"/>
                        </a:lnSpc>
                        <a:spcBef>
                          <a:spcPts val="0"/>
                        </a:spcBef>
                        <a:spcAft>
                          <a:spcPts val="0"/>
                        </a:spcAft>
                        <a:buClrTx/>
                        <a:buSzTx/>
                        <a:buFontTx/>
                        <a:buNone/>
                        <a:tabLst/>
                        <a:defRPr/>
                      </a:pPr>
                      <a:r>
                        <a:rPr lang="it-IT" altLang="it-IT" sz="1985" i="1" dirty="0">
                          <a:solidFill>
                            <a:srgbClr val="1F354D"/>
                          </a:solidFill>
                          <a:latin typeface="Calibri" panose="020F0502020204030204" pitchFamily="34" charset="0"/>
                          <a:cs typeface="Calibri" panose="020F0502020204030204" pitchFamily="34" charset="0"/>
                        </a:rPr>
                        <a:t>Dedicata ai docenti</a:t>
                      </a:r>
                    </a:p>
                  </a:txBody>
                  <a:tcPr/>
                </a:tc>
                <a:tc>
                  <a:txBody>
                    <a:bodyPr/>
                    <a:lstStyle/>
                    <a:p>
                      <a:pPr marL="0" marR="0" lvl="0" indent="0" algn="l" defTabSz="1008400" rtl="0" eaLnBrk="1" fontAlgn="auto" latinLnBrk="0" hangingPunct="1">
                        <a:lnSpc>
                          <a:spcPct val="100000"/>
                        </a:lnSpc>
                        <a:spcBef>
                          <a:spcPts val="0"/>
                        </a:spcBef>
                        <a:spcAft>
                          <a:spcPts val="0"/>
                        </a:spcAft>
                        <a:buClrTx/>
                        <a:buSzTx/>
                        <a:buFontTx/>
                        <a:buNone/>
                        <a:tabLst/>
                        <a:defRPr/>
                      </a:pPr>
                      <a:r>
                        <a:rPr lang="it-IT" altLang="it-IT" sz="1985" i="1" dirty="0">
                          <a:solidFill>
                            <a:srgbClr val="1F354D"/>
                          </a:solidFill>
                          <a:latin typeface="Calibri" panose="020F0502020204030204" pitchFamily="34" charset="0"/>
                          <a:cs typeface="Calibri" panose="020F0502020204030204" pitchFamily="34" charset="0"/>
                        </a:rPr>
                        <a:t>Dedicata agli studenti</a:t>
                      </a:r>
                      <a:r>
                        <a:rPr lang="it-IT" altLang="it-IT" sz="1985" dirty="0">
                          <a:solidFill>
                            <a:srgbClr val="1F354D"/>
                          </a:solidFill>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807747932"/>
                  </a:ext>
                </a:extLst>
              </a:tr>
              <a:tr h="370840">
                <a:tc>
                  <a:txBody>
                    <a:bodyPr/>
                    <a:lstStyle/>
                    <a:p>
                      <a:pPr marL="342900" lvl="0" indent="-342900">
                        <a:buFont typeface="Arial" panose="020B0604020202020204" pitchFamily="34" charset="0"/>
                        <a:buChar char="•"/>
                        <a:defRPr/>
                      </a:pPr>
                      <a:r>
                        <a:rPr lang="it-IT" altLang="it-IT" sz="1985" dirty="0">
                          <a:solidFill>
                            <a:srgbClr val="1F354D"/>
                          </a:solidFill>
                          <a:latin typeface="Calibri" panose="020F0502020204030204" pitchFamily="34" charset="0"/>
                          <a:cs typeface="Calibri" panose="020F0502020204030204" pitchFamily="34" charset="0"/>
                        </a:rPr>
                        <a:t>Corso e-learning e contenuti ASviS su Indire</a:t>
                      </a:r>
                    </a:p>
                    <a:p>
                      <a:pPr marL="342900" lvl="0" indent="-342900">
                        <a:buFont typeface="Arial" panose="020B0604020202020204" pitchFamily="34" charset="0"/>
                        <a:buChar char="•"/>
                        <a:defRPr/>
                      </a:pPr>
                      <a:r>
                        <a:rPr lang="it-IT" altLang="it-IT" sz="1985" dirty="0">
                          <a:solidFill>
                            <a:srgbClr val="1F354D"/>
                          </a:solidFill>
                          <a:latin typeface="Calibri" panose="020F0502020204030204" pitchFamily="34" charset="0"/>
                          <a:cs typeface="Calibri" panose="020F0502020204030204" pitchFamily="34" charset="0"/>
                          <a:hlinkClick r:id="rId5"/>
                        </a:rPr>
                        <a:t>Manuale UNESCO</a:t>
                      </a:r>
                      <a:r>
                        <a:rPr lang="it-IT" altLang="it-IT" sz="1985" dirty="0">
                          <a:solidFill>
                            <a:srgbClr val="1F354D"/>
                          </a:solidFill>
                          <a:latin typeface="Calibri" panose="020F0502020204030204" pitchFamily="34" charset="0"/>
                          <a:cs typeface="Calibri" panose="020F0502020204030204" pitchFamily="34" charset="0"/>
                        </a:rPr>
                        <a:t> tradotto da ASviS</a:t>
                      </a:r>
                    </a:p>
                    <a:p>
                      <a:pPr marL="342900" lvl="0" indent="-342900">
                        <a:buFont typeface="Arial" panose="020B0604020202020204" pitchFamily="34" charset="0"/>
                        <a:buChar char="•"/>
                        <a:defRPr/>
                      </a:pPr>
                      <a:r>
                        <a:rPr lang="it-IT" sz="1985" dirty="0">
                          <a:solidFill>
                            <a:srgbClr val="1F354D"/>
                          </a:solidFill>
                          <a:latin typeface="Calibri" panose="020F0502020204030204" pitchFamily="34" charset="0"/>
                          <a:cs typeface="Calibri" panose="020F0502020204030204" pitchFamily="34" charset="0"/>
                        </a:rPr>
                        <a:t>Sito dedicato al Goal 4: </a:t>
                      </a:r>
                      <a:r>
                        <a:rPr lang="it-IT" sz="1985" dirty="0">
                          <a:solidFill>
                            <a:srgbClr val="1F354D"/>
                          </a:solidFill>
                          <a:latin typeface="Calibri" panose="020F0502020204030204" pitchFamily="34" charset="0"/>
                          <a:cs typeface="Calibri" panose="020F0502020204030204" pitchFamily="34" charset="0"/>
                          <a:hlinkClick r:id="rId6"/>
                        </a:rPr>
                        <a:t>asvis.it/goal4</a:t>
                      </a:r>
                      <a:r>
                        <a:rPr lang="it-IT" sz="1985" dirty="0">
                          <a:solidFill>
                            <a:srgbClr val="1F354D"/>
                          </a:solidFill>
                          <a:latin typeface="Calibri" panose="020F0502020204030204" pitchFamily="34" charset="0"/>
                          <a:cs typeface="Calibri" panose="020F0502020204030204" pitchFamily="34" charset="0"/>
                        </a:rPr>
                        <a:t> </a:t>
                      </a:r>
                      <a:endParaRPr lang="it-IT" dirty="0"/>
                    </a:p>
                  </a:txBody>
                  <a:tcPr/>
                </a:tc>
                <a:tc>
                  <a:txBody>
                    <a:bodyPr/>
                    <a:lstStyle/>
                    <a:p>
                      <a:pPr marL="342900" lvl="0" indent="-342900">
                        <a:buFont typeface="Arial" panose="020B0604020202020204" pitchFamily="34" charset="0"/>
                        <a:buChar char="•"/>
                        <a:defRPr/>
                      </a:pPr>
                      <a:r>
                        <a:rPr lang="it-IT" altLang="ja-JP" sz="1985" dirty="0">
                          <a:solidFill>
                            <a:srgbClr val="1F354D"/>
                          </a:solidFill>
                          <a:latin typeface="Calibri" panose="020F0502020204030204" pitchFamily="34" charset="0"/>
                          <a:cs typeface="Calibri" panose="020F0502020204030204" pitchFamily="34" charset="0"/>
                        </a:rPr>
                        <a:t>Gioco da tavolo </a:t>
                      </a:r>
                      <a:r>
                        <a:rPr lang="ja-JP" altLang="it-IT" sz="1985" dirty="0">
                          <a:solidFill>
                            <a:srgbClr val="1F354D"/>
                          </a:solidFill>
                          <a:latin typeface="Calibri" panose="020F0502020204030204" pitchFamily="34" charset="0"/>
                          <a:cs typeface="Calibri" panose="020F0502020204030204" pitchFamily="34" charset="0"/>
                        </a:rPr>
                        <a:t>“</a:t>
                      </a:r>
                      <a:r>
                        <a:rPr lang="it-IT" altLang="ja-JP" sz="1985" dirty="0">
                          <a:solidFill>
                            <a:srgbClr val="1F354D"/>
                          </a:solidFill>
                          <a:latin typeface="Calibri" panose="020F0502020204030204" pitchFamily="34" charset="0"/>
                          <a:cs typeface="Calibri" panose="020F0502020204030204" pitchFamily="34" charset="0"/>
                          <a:hlinkClick r:id="rId7"/>
                        </a:rPr>
                        <a:t>Go Goals!</a:t>
                      </a:r>
                      <a:r>
                        <a:rPr lang="ja-JP" altLang="it-IT" sz="1985" dirty="0">
                          <a:solidFill>
                            <a:srgbClr val="1F354D"/>
                          </a:solidFill>
                          <a:latin typeface="Calibri" panose="020F0502020204030204" pitchFamily="34" charset="0"/>
                          <a:cs typeface="Calibri" panose="020F0502020204030204" pitchFamily="34" charset="0"/>
                        </a:rPr>
                        <a:t>”</a:t>
                      </a:r>
                      <a:endParaRPr lang="it-IT" altLang="ja-JP" sz="1985" dirty="0">
                        <a:solidFill>
                          <a:srgbClr val="1F354D"/>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defRPr/>
                      </a:pPr>
                      <a:r>
                        <a:rPr lang="it-IT" altLang="it-IT" sz="1985" dirty="0">
                          <a:solidFill>
                            <a:srgbClr val="1F354D"/>
                          </a:solidFill>
                          <a:latin typeface="Calibri" panose="020F0502020204030204" pitchFamily="34" charset="0"/>
                          <a:cs typeface="Calibri" panose="020F0502020204030204" pitchFamily="34" charset="0"/>
                        </a:rPr>
                        <a:t> Il concorso </a:t>
                      </a:r>
                      <a:r>
                        <a:rPr lang="it-IT" altLang="it-IT" sz="1985" dirty="0">
                          <a:solidFill>
                            <a:srgbClr val="1F354D"/>
                          </a:solidFill>
                          <a:latin typeface="Calibri" panose="020F0502020204030204" pitchFamily="34" charset="0"/>
                          <a:cs typeface="Calibri" panose="020F0502020204030204" pitchFamily="34" charset="0"/>
                          <a:hlinkClick r:id="rId8"/>
                        </a:rPr>
                        <a:t>MIUR-ASviS</a:t>
                      </a:r>
                      <a:r>
                        <a:rPr lang="it-IT" altLang="it-IT" sz="1985" dirty="0">
                          <a:solidFill>
                            <a:srgbClr val="1F354D"/>
                          </a:solidFill>
                          <a:latin typeface="Calibri" panose="020F0502020204030204" pitchFamily="34" charset="0"/>
                          <a:cs typeface="Calibri" panose="020F0502020204030204" pitchFamily="34" charset="0"/>
                        </a:rPr>
                        <a:t> «</a:t>
                      </a:r>
                      <a:r>
                        <a:rPr lang="it-IT" altLang="ja-JP" sz="1985" dirty="0">
                          <a:solidFill>
                            <a:srgbClr val="1F354D"/>
                          </a:solidFill>
                          <a:latin typeface="Calibri" panose="020F0502020204030204" pitchFamily="34" charset="0"/>
                          <a:cs typeface="Calibri" panose="020F0502020204030204" pitchFamily="34" charset="0"/>
                        </a:rPr>
                        <a:t>Facciamo 17 Goal» (2017-2018-2019-2020)</a:t>
                      </a:r>
                      <a:endParaRPr lang="it-IT" altLang="it-IT" sz="1985" dirty="0">
                        <a:solidFill>
                          <a:srgbClr val="1F354D"/>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37703454"/>
                  </a:ext>
                </a:extLst>
              </a:tr>
            </a:tbl>
          </a:graphicData>
        </a:graphic>
      </p:graphicFrame>
      <p:sp>
        <p:nvSpPr>
          <p:cNvPr id="7" name="Rettangolo 6">
            <a:extLst>
              <a:ext uri="{FF2B5EF4-FFF2-40B4-BE49-F238E27FC236}">
                <a16:creationId xmlns:a16="http://schemas.microsoft.com/office/drawing/2014/main" id="{42D35C41-4823-4793-AE7B-BA3261FACCE6}"/>
              </a:ext>
            </a:extLst>
          </p:cNvPr>
          <p:cNvSpPr/>
          <p:nvPr/>
        </p:nvSpPr>
        <p:spPr>
          <a:xfrm>
            <a:off x="1155700" y="4467225"/>
            <a:ext cx="8153400" cy="2379882"/>
          </a:xfrm>
          <a:prstGeom prst="rect">
            <a:avLst/>
          </a:prstGeom>
        </p:spPr>
        <p:txBody>
          <a:bodyPr wrap="square">
            <a:spAutoFit/>
          </a:bodyPr>
          <a:lstStyle/>
          <a:p>
            <a:pPr marL="378150" lvl="0" indent="-378150" eaLnBrk="0" fontAlgn="base" hangingPunct="0">
              <a:spcBef>
                <a:spcPct val="20000"/>
              </a:spcBef>
              <a:spcAft>
                <a:spcPct val="0"/>
              </a:spcAft>
              <a:buFontTx/>
              <a:buChar char="•"/>
              <a:defRPr/>
            </a:pPr>
            <a:r>
              <a:rPr lang="it-IT" altLang="it-IT" sz="2426" b="1" dirty="0">
                <a:solidFill>
                  <a:srgbClr val="1F354D"/>
                </a:solidFill>
                <a:latin typeface="Calibri" panose="020F0502020204030204" pitchFamily="34" charset="0"/>
                <a:ea typeface="MS PGothic" panose="020B0600070205080204" pitchFamily="34" charset="-128"/>
                <a:cs typeface="Calibri" panose="020F0502020204030204" pitchFamily="34" charset="0"/>
              </a:rPr>
              <a:t>Alta formazione</a:t>
            </a:r>
          </a:p>
          <a:p>
            <a:pPr marL="819325" lvl="1" indent="-315125" eaLnBrk="0" fontAlgn="base" hangingPunct="0">
              <a:spcBef>
                <a:spcPct val="20000"/>
              </a:spcBef>
              <a:spcAft>
                <a:spcPct val="0"/>
              </a:spcAft>
              <a:buFontTx/>
              <a:buChar char="–"/>
              <a:defRPr/>
            </a:pPr>
            <a:r>
              <a:rPr lang="it-IT" altLang="it-IT" sz="1985" i="1" dirty="0">
                <a:solidFill>
                  <a:srgbClr val="1F354D"/>
                </a:solidFill>
                <a:latin typeface="Calibri" panose="020F0502020204030204" pitchFamily="34" charset="0"/>
                <a:ea typeface="MS PGothic" panose="020B0600070205080204" pitchFamily="34" charset="-128"/>
                <a:cs typeface="Calibri" panose="020F0502020204030204" pitchFamily="34" charset="0"/>
              </a:rPr>
              <a:t>Scuole estive</a:t>
            </a:r>
          </a:p>
          <a:p>
            <a:pPr marL="819325" lvl="1" indent="-315125" eaLnBrk="0" fontAlgn="base" hangingPunct="0">
              <a:spcBef>
                <a:spcPct val="20000"/>
              </a:spcBef>
              <a:spcAft>
                <a:spcPct val="0"/>
              </a:spcAft>
              <a:buFontTx/>
              <a:buChar char="–"/>
              <a:defRPr/>
            </a:pPr>
            <a:r>
              <a:rPr lang="it-IT" altLang="it-IT" sz="1985" i="1" dirty="0">
                <a:solidFill>
                  <a:srgbClr val="1F354D"/>
                </a:solidFill>
                <a:latin typeface="Calibri" panose="020F0502020204030204" pitchFamily="34" charset="0"/>
                <a:ea typeface="MS PGothic" panose="020B0600070205080204" pitchFamily="34" charset="-128"/>
                <a:cs typeface="Calibri" panose="020F0502020204030204" pitchFamily="34" charset="0"/>
              </a:rPr>
              <a:t>Scuole di giornalismo</a:t>
            </a:r>
          </a:p>
          <a:p>
            <a:pPr marL="819325" lvl="1" indent="-315125" eaLnBrk="0" fontAlgn="base" hangingPunct="0">
              <a:spcBef>
                <a:spcPct val="20000"/>
              </a:spcBef>
              <a:spcAft>
                <a:spcPct val="0"/>
              </a:spcAft>
              <a:buFontTx/>
              <a:buChar char="–"/>
              <a:defRPr/>
            </a:pPr>
            <a:r>
              <a:rPr lang="it-IT" altLang="it-IT" sz="1985" i="1" dirty="0">
                <a:solidFill>
                  <a:srgbClr val="1F354D"/>
                </a:solidFill>
                <a:latin typeface="Calibri" panose="020F0502020204030204" pitchFamily="34" charset="0"/>
                <a:ea typeface="MS PGothic" panose="020B0600070205080204" pitchFamily="34" charset="-128"/>
                <a:cs typeface="Calibri" panose="020F0502020204030204" pitchFamily="34" charset="0"/>
              </a:rPr>
              <a:t>Scuole per amministratori</a:t>
            </a:r>
          </a:p>
          <a:p>
            <a:pPr marL="819325" lvl="1" indent="-315125" eaLnBrk="0" fontAlgn="base" hangingPunct="0">
              <a:spcBef>
                <a:spcPct val="20000"/>
              </a:spcBef>
              <a:spcAft>
                <a:spcPct val="0"/>
              </a:spcAft>
              <a:buFontTx/>
              <a:buChar char="–"/>
              <a:defRPr/>
            </a:pPr>
            <a:r>
              <a:rPr lang="it-IT" altLang="it-IT" sz="1985" i="1" dirty="0">
                <a:solidFill>
                  <a:srgbClr val="1F354D"/>
                </a:solidFill>
                <a:latin typeface="Calibri" panose="020F0502020204030204" pitchFamily="34" charset="0"/>
                <a:ea typeface="MS PGothic" panose="020B0600070205080204" pitchFamily="34" charset="-128"/>
                <a:cs typeface="Calibri" panose="020F0502020204030204" pitchFamily="34" charset="0"/>
              </a:rPr>
              <a:t>Collaborazione nella fondazione di Master</a:t>
            </a:r>
            <a:r>
              <a:rPr lang="it-IT" altLang="it-IT" sz="1985" dirty="0">
                <a:solidFill>
                  <a:srgbClr val="1F354D"/>
                </a:solidFill>
                <a:latin typeface="Calibri" panose="020F0502020204030204" pitchFamily="34" charset="0"/>
                <a:ea typeface="MS PGothic" panose="020B0600070205080204" pitchFamily="34" charset="-128"/>
                <a:cs typeface="Calibri" panose="020F0502020204030204" pitchFamily="34" charset="0"/>
              </a:rPr>
              <a:t> </a:t>
            </a:r>
          </a:p>
          <a:p>
            <a:pPr marL="378150" lvl="0" indent="-378150" eaLnBrk="0" fontAlgn="base" hangingPunct="0">
              <a:spcBef>
                <a:spcPct val="20000"/>
              </a:spcBef>
              <a:spcAft>
                <a:spcPct val="0"/>
              </a:spcAft>
              <a:buFontTx/>
              <a:buChar char="•"/>
              <a:defRPr/>
            </a:pPr>
            <a:r>
              <a:rPr lang="it-IT" altLang="it-IT" sz="2426" b="1" dirty="0">
                <a:solidFill>
                  <a:srgbClr val="1F354D"/>
                </a:solidFill>
                <a:latin typeface="Calibri" panose="020F0502020204030204" pitchFamily="34" charset="0"/>
                <a:ea typeface="MS PGothic" panose="020B0600070205080204" pitchFamily="34" charset="-128"/>
                <a:cs typeface="Calibri" panose="020F0502020204030204" pitchFamily="34" charset="0"/>
              </a:rPr>
              <a:t>Formazione virtuale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1">
            <a:extLst>
              <a:ext uri="{FF2B5EF4-FFF2-40B4-BE49-F238E27FC236}">
                <a16:creationId xmlns:a16="http://schemas.microsoft.com/office/drawing/2014/main" id="{CF457AD3-B8B3-4BA0-9334-A07270141560}"/>
              </a:ext>
            </a:extLst>
          </p:cNvPr>
          <p:cNvSpPr txBox="1">
            <a:spLocks noChangeArrowheads="1"/>
          </p:cNvSpPr>
          <p:nvPr/>
        </p:nvSpPr>
        <p:spPr bwMode="auto">
          <a:xfrm>
            <a:off x="4632431" y="922599"/>
            <a:ext cx="1806905" cy="49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008400" eaLnBrk="0" fontAlgn="base" hangingPunct="0">
              <a:spcBef>
                <a:spcPct val="0"/>
              </a:spcBef>
              <a:spcAft>
                <a:spcPct val="0"/>
              </a:spcAft>
            </a:pPr>
            <a:r>
              <a:rPr lang="it-IT" altLang="en-US" sz="2647" b="1">
                <a:solidFill>
                  <a:srgbClr val="FFFFFF"/>
                </a:solidFill>
                <a:latin typeface="Trebuchet MS" panose="020B0603020202020204" pitchFamily="34" charset="0"/>
              </a:rPr>
              <a:t> Le Scuole</a:t>
            </a:r>
          </a:p>
        </p:txBody>
      </p:sp>
      <p:pic>
        <p:nvPicPr>
          <p:cNvPr id="18435" name="Picture 2">
            <a:extLst>
              <a:ext uri="{FF2B5EF4-FFF2-40B4-BE49-F238E27FC236}">
                <a16:creationId xmlns:a16="http://schemas.microsoft.com/office/drawing/2014/main" id="{1A7D72DB-AA12-4369-8AF2-28B4FEF81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32040"/>
            <a:ext cx="10083800" cy="544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862"/>
            <a:ext cx="10693400" cy="1618578"/>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08585"/>
            <a:ext cx="10693400" cy="751742"/>
          </a:xfrm>
          <a:prstGeom prst="rect">
            <a:avLst/>
          </a:prstGeom>
        </p:spPr>
      </p:pic>
      <p:sp>
        <p:nvSpPr>
          <p:cNvPr id="6" name="TextBox 1">
            <a:extLst>
              <a:ext uri="{FF2B5EF4-FFF2-40B4-BE49-F238E27FC236}">
                <a16:creationId xmlns:a16="http://schemas.microsoft.com/office/drawing/2014/main" id="{A6512B6A-6685-4FF7-B455-C49A65CDAC65}"/>
              </a:ext>
            </a:extLst>
          </p:cNvPr>
          <p:cNvSpPr txBox="1">
            <a:spLocks noChangeArrowheads="1"/>
          </p:cNvSpPr>
          <p:nvPr/>
        </p:nvSpPr>
        <p:spPr bwMode="auto">
          <a:xfrm>
            <a:off x="4429125" y="836613"/>
            <a:ext cx="518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it-IT" altLang="it-IT" b="1" dirty="0">
                <a:solidFill>
                  <a:srgbClr val="FFFFFF"/>
                </a:solidFill>
                <a:latin typeface="Calibri" panose="020F0502020204030204" pitchFamily="34" charset="0"/>
              </a:rPr>
              <a:t>Perché questo mondo non è sostenibile</a:t>
            </a:r>
          </a:p>
        </p:txBody>
      </p:sp>
      <p:pic>
        <p:nvPicPr>
          <p:cNvPr id="10" name="Immagine 9">
            <a:extLst>
              <a:ext uri="{FF2B5EF4-FFF2-40B4-BE49-F238E27FC236}">
                <a16:creationId xmlns:a16="http://schemas.microsoft.com/office/drawing/2014/main" id="{FE6125FA-285B-4EB7-ACC4-1583F45033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33625"/>
            <a:ext cx="10693400" cy="2774033"/>
          </a:xfrm>
          <a:prstGeom prst="rect">
            <a:avLst/>
          </a:prstGeom>
        </p:spPr>
      </p:pic>
      <p:sp>
        <p:nvSpPr>
          <p:cNvPr id="4" name="CasellaDiTesto 3">
            <a:extLst>
              <a:ext uri="{FF2B5EF4-FFF2-40B4-BE49-F238E27FC236}">
                <a16:creationId xmlns:a16="http://schemas.microsoft.com/office/drawing/2014/main" id="{7CB7E771-9BD3-460B-9FD9-AB38A190B1B7}"/>
              </a:ext>
            </a:extLst>
          </p:cNvPr>
          <p:cNvSpPr txBox="1"/>
          <p:nvPr/>
        </p:nvSpPr>
        <p:spPr>
          <a:xfrm>
            <a:off x="1536700" y="5610225"/>
            <a:ext cx="7620000" cy="523220"/>
          </a:xfrm>
          <a:prstGeom prst="rect">
            <a:avLst/>
          </a:prstGeom>
          <a:noFill/>
        </p:spPr>
        <p:txBody>
          <a:bodyPr wrap="square" rtlCol="0">
            <a:spAutoFit/>
          </a:bodyPr>
          <a:lstStyle/>
          <a:p>
            <a:pPr algn="ctr"/>
            <a:r>
              <a:rPr lang="it-IT" sz="2800" b="1" dirty="0">
                <a:solidFill>
                  <a:srgbClr val="004258"/>
                </a:solidFill>
              </a:rPr>
              <a:t>Problematiche interconnesse…</a:t>
            </a:r>
          </a:p>
        </p:txBody>
      </p:sp>
      <p:sp>
        <p:nvSpPr>
          <p:cNvPr id="5" name="Segnaposto numero diapositiva 4">
            <a:extLst>
              <a:ext uri="{FF2B5EF4-FFF2-40B4-BE49-F238E27FC236}">
                <a16:creationId xmlns:a16="http://schemas.microsoft.com/office/drawing/2014/main" id="{EDAF693B-11AC-4EAA-8972-C11C2E7D9674}"/>
              </a:ext>
            </a:extLst>
          </p:cNvPr>
          <p:cNvSpPr>
            <a:spLocks noGrp="1"/>
          </p:cNvSpPr>
          <p:nvPr>
            <p:ph type="sldNum" sz="quarter" idx="7"/>
          </p:nvPr>
        </p:nvSpPr>
        <p:spPr/>
        <p:txBody>
          <a:bodyPr/>
          <a:lstStyle/>
          <a:p>
            <a:fld id="{B6F15528-21DE-4FAA-801E-634DDDAF4B2B}" type="slidenum">
              <a:rPr lang="it-IT" smtClean="0"/>
              <a:t>2</a:t>
            </a:fld>
            <a:endParaRPr lang="it-IT"/>
          </a:p>
        </p:txBody>
      </p:sp>
    </p:spTree>
    <p:extLst>
      <p:ext uri="{BB962C8B-B14F-4D97-AF65-F5344CB8AC3E}">
        <p14:creationId xmlns:p14="http://schemas.microsoft.com/office/powerpoint/2010/main" val="3382308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a:extLst>
              <a:ext uri="{FF2B5EF4-FFF2-40B4-BE49-F238E27FC236}">
                <a16:creationId xmlns:a16="http://schemas.microsoft.com/office/drawing/2014/main" id="{A5532C27-20AD-4905-B2A3-A0DAF1BE1694}"/>
              </a:ext>
            </a:extLst>
          </p:cNvPr>
          <p:cNvSpPr txBox="1">
            <a:spLocks noChangeArrowheads="1"/>
          </p:cNvSpPr>
          <p:nvPr/>
        </p:nvSpPr>
        <p:spPr bwMode="auto">
          <a:xfrm>
            <a:off x="88900" y="1647825"/>
            <a:ext cx="10515600" cy="521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1008400" eaLnBrk="0" fontAlgn="base" hangingPunct="0">
              <a:spcBef>
                <a:spcPct val="0"/>
              </a:spcBef>
              <a:spcAft>
                <a:spcPct val="0"/>
              </a:spcAft>
              <a:defRPr/>
            </a:pPr>
            <a:r>
              <a:rPr lang="it-IT" altLang="it-IT" sz="1900" dirty="0">
                <a:solidFill>
                  <a:srgbClr val="004258"/>
                </a:solidFill>
                <a:latin typeface="Calibri" panose="020F0502020204030204" pitchFamily="34" charset="0"/>
                <a:cs typeface="Calibri" panose="020F0502020204030204" pitchFamily="34" charset="0"/>
              </a:rPr>
              <a:t>L’Alleanza ha collaborato per la fondazione di </a:t>
            </a:r>
            <a:r>
              <a:rPr lang="it-IT" altLang="it-IT" sz="1900" b="1" dirty="0">
                <a:solidFill>
                  <a:srgbClr val="004258"/>
                </a:solidFill>
                <a:latin typeface="Calibri" panose="020F0502020204030204" pitchFamily="34" charset="0"/>
                <a:cs typeface="Calibri" panose="020F0502020204030204" pitchFamily="34" charset="0"/>
              </a:rPr>
              <a:t>alcuni Master:</a:t>
            </a:r>
          </a:p>
          <a:p>
            <a:pPr defTabSz="1008400" eaLnBrk="0" fontAlgn="base" hangingPunct="0">
              <a:spcBef>
                <a:spcPct val="0"/>
              </a:spcBef>
              <a:spcAft>
                <a:spcPct val="0"/>
              </a:spcAft>
              <a:defRPr/>
            </a:pPr>
            <a:r>
              <a:rPr lang="it-IT" altLang="it-IT" sz="1900" b="1" dirty="0">
                <a:solidFill>
                  <a:srgbClr val="004258"/>
                </a:solidFill>
                <a:latin typeface="Calibri" panose="020F0502020204030204" pitchFamily="34" charset="0"/>
                <a:cs typeface="Calibri" panose="020F0502020204030204" pitchFamily="34" charset="0"/>
              </a:rPr>
              <a:t> </a:t>
            </a:r>
            <a:endParaRPr lang="en-US" altLang="it-IT" sz="1900" dirty="0">
              <a:solidFill>
                <a:srgbClr val="004258"/>
              </a:solidFill>
              <a:latin typeface="Calibri" panose="020F0502020204030204" pitchFamily="34" charset="0"/>
              <a:cs typeface="Calibri" panose="020F0502020204030204" pitchFamily="34" charset="0"/>
            </a:endParaRPr>
          </a:p>
          <a:p>
            <a:pPr marL="442690" indent="-342900" defTabSz="1008400" eaLnBrk="0" fontAlgn="base" hangingPunct="0">
              <a:spcBef>
                <a:spcPct val="0"/>
              </a:spcBef>
              <a:spcAft>
                <a:spcPts val="1323"/>
              </a:spcAft>
              <a:buFont typeface="Arial" panose="020B0604020202020204" pitchFamily="34" charset="0"/>
              <a:buChar char="•"/>
              <a:defRPr/>
            </a:pPr>
            <a:r>
              <a:rPr lang="it-IT" sz="1600" dirty="0">
                <a:solidFill>
                  <a:srgbClr val="004258"/>
                </a:solidFill>
                <a:latin typeface="Calibri" panose="020F0502020204030204" pitchFamily="34" charset="0"/>
                <a:cs typeface="Calibri" panose="020F0502020204030204" pitchFamily="34" charset="0"/>
              </a:rPr>
              <a:t>Master MARIS in “Rendicontazione, innovazione e sostenibilità” della facoltà di Economia dell’Università degli studi di Roma di Tor Vergata; </a:t>
            </a:r>
          </a:p>
          <a:p>
            <a:pPr marL="442690" indent="-342900" defTabSz="1008400" eaLnBrk="0" fontAlgn="base" hangingPunct="0">
              <a:spcBef>
                <a:spcPct val="0"/>
              </a:spcBef>
              <a:spcAft>
                <a:spcPts val="1323"/>
              </a:spcAft>
              <a:buFont typeface="Arial" panose="020B0604020202020204" pitchFamily="34" charset="0"/>
              <a:buChar char="•"/>
              <a:defRPr/>
            </a:pPr>
            <a:r>
              <a:rPr lang="it-IT" sz="1600" dirty="0">
                <a:solidFill>
                  <a:srgbClr val="004258"/>
                </a:solidFill>
                <a:latin typeface="Calibri" panose="020F0502020204030204" pitchFamily="34" charset="0"/>
                <a:cs typeface="Calibri" panose="020F0502020204030204" pitchFamily="34" charset="0"/>
              </a:rPr>
              <a:t>Master LUMSA sul Management per gli SDGs; </a:t>
            </a:r>
          </a:p>
          <a:p>
            <a:pPr marL="442690" indent="-342900" defTabSz="1008400" eaLnBrk="0" fontAlgn="base" hangingPunct="0">
              <a:spcBef>
                <a:spcPct val="0"/>
              </a:spcBef>
              <a:spcAft>
                <a:spcPts val="1323"/>
              </a:spcAft>
              <a:buFont typeface="Arial" panose="020B0604020202020204" pitchFamily="34" charset="0"/>
              <a:buChar char="•"/>
              <a:defRPr/>
            </a:pPr>
            <a:r>
              <a:rPr lang="it-IT" sz="1600" dirty="0">
                <a:solidFill>
                  <a:srgbClr val="004258"/>
                </a:solidFill>
                <a:latin typeface="Calibri" panose="020F0502020204030204" pitchFamily="34" charset="0"/>
                <a:cs typeface="Calibri" panose="020F0502020204030204" pitchFamily="34" charset="0"/>
              </a:rPr>
              <a:t>Master dell’Università di Bologna in Giornalismo con specializzazione in sviluppo sostenibile; </a:t>
            </a:r>
          </a:p>
          <a:p>
            <a:pPr marL="442690" indent="-342900" defTabSz="1008400" eaLnBrk="0" fontAlgn="base" hangingPunct="0">
              <a:spcBef>
                <a:spcPct val="0"/>
              </a:spcBef>
              <a:spcAft>
                <a:spcPts val="1323"/>
              </a:spcAft>
              <a:buFont typeface="Arial" panose="020B0604020202020204" pitchFamily="34" charset="0"/>
              <a:buChar char="•"/>
              <a:defRPr/>
            </a:pPr>
            <a:r>
              <a:rPr lang="it-IT" sz="1600" dirty="0">
                <a:solidFill>
                  <a:srgbClr val="004258"/>
                </a:solidFill>
                <a:latin typeface="Calibri" panose="020F0502020204030204" pitchFamily="34" charset="0"/>
                <a:cs typeface="Calibri" panose="020F0502020204030204" pitchFamily="34" charset="0"/>
              </a:rPr>
              <a:t>Corso di alta formazione di ALTIS-Università Cattolica "Professione CSR e sostenibilità: sviluppare politiche di sostenibilità per la creazione di valore condiviso”; </a:t>
            </a:r>
          </a:p>
          <a:p>
            <a:pPr marL="442690" indent="-342900" defTabSz="1008400" eaLnBrk="0" fontAlgn="base" hangingPunct="0">
              <a:spcBef>
                <a:spcPct val="0"/>
              </a:spcBef>
              <a:spcAft>
                <a:spcPts val="1323"/>
              </a:spcAft>
              <a:buFont typeface="Arial" panose="020B0604020202020204" pitchFamily="34" charset="0"/>
              <a:buChar char="•"/>
              <a:defRPr/>
            </a:pPr>
            <a:r>
              <a:rPr lang="it-IT" sz="1600" dirty="0">
                <a:solidFill>
                  <a:srgbClr val="004258"/>
                </a:solidFill>
                <a:latin typeface="Calibri" panose="020F0502020204030204" pitchFamily="34" charset="0"/>
                <a:cs typeface="Calibri" panose="020F0502020204030204" pitchFamily="34" charset="0"/>
              </a:rPr>
              <a:t>Master dell’Università di Venezia Ca’ Foscari in Global </a:t>
            </a:r>
            <a:r>
              <a:rPr lang="it-IT" sz="1600" dirty="0" err="1">
                <a:solidFill>
                  <a:srgbClr val="004258"/>
                </a:solidFill>
                <a:latin typeface="Calibri" panose="020F0502020204030204" pitchFamily="34" charset="0"/>
                <a:cs typeface="Calibri" panose="020F0502020204030204" pitchFamily="34" charset="0"/>
              </a:rPr>
              <a:t>economics</a:t>
            </a:r>
            <a:r>
              <a:rPr lang="it-IT" sz="1600" dirty="0">
                <a:solidFill>
                  <a:srgbClr val="004258"/>
                </a:solidFill>
                <a:latin typeface="Calibri" panose="020F0502020204030204" pitchFamily="34" charset="0"/>
                <a:cs typeface="Calibri" panose="020F0502020204030204" pitchFamily="34" charset="0"/>
              </a:rPr>
              <a:t> and social </a:t>
            </a:r>
            <a:r>
              <a:rPr lang="it-IT" sz="1600" dirty="0" err="1">
                <a:solidFill>
                  <a:srgbClr val="004258"/>
                </a:solidFill>
                <a:latin typeface="Calibri" panose="020F0502020204030204" pitchFamily="34" charset="0"/>
                <a:cs typeface="Calibri" panose="020F0502020204030204" pitchFamily="34" charset="0"/>
              </a:rPr>
              <a:t>affairs</a:t>
            </a:r>
            <a:r>
              <a:rPr lang="it-IT" sz="1600" dirty="0">
                <a:solidFill>
                  <a:srgbClr val="004258"/>
                </a:solidFill>
                <a:latin typeface="Calibri" panose="020F0502020204030204" pitchFamily="34" charset="0"/>
                <a:cs typeface="Calibri" panose="020F0502020204030204" pitchFamily="34" charset="0"/>
              </a:rPr>
              <a:t> (15a edizione); </a:t>
            </a:r>
          </a:p>
          <a:p>
            <a:pPr marL="442690" indent="-342900" defTabSz="1008400" eaLnBrk="0" fontAlgn="base" hangingPunct="0">
              <a:spcBef>
                <a:spcPct val="0"/>
              </a:spcBef>
              <a:spcAft>
                <a:spcPts val="1323"/>
              </a:spcAft>
              <a:buFont typeface="Arial" panose="020B0604020202020204" pitchFamily="34" charset="0"/>
              <a:buChar char="•"/>
              <a:defRPr/>
            </a:pPr>
            <a:r>
              <a:rPr lang="it-IT" sz="1600" dirty="0">
                <a:solidFill>
                  <a:srgbClr val="004258"/>
                </a:solidFill>
                <a:latin typeface="Calibri" panose="020F0502020204030204" pitchFamily="34" charset="0"/>
                <a:cs typeface="Calibri" panose="020F0502020204030204" pitchFamily="34" charset="0"/>
              </a:rPr>
              <a:t>Executive Master SILFIM (Sostenibilità in Diritto, Finanza e Management) dell’Università degli Studi Milano Bicocca; </a:t>
            </a:r>
          </a:p>
          <a:p>
            <a:pPr marL="442690" indent="-342900" defTabSz="1008400" eaLnBrk="0" fontAlgn="base" hangingPunct="0">
              <a:spcBef>
                <a:spcPct val="0"/>
              </a:spcBef>
              <a:spcAft>
                <a:spcPts val="1323"/>
              </a:spcAft>
              <a:buFont typeface="Arial" panose="020B0604020202020204" pitchFamily="34" charset="0"/>
              <a:buChar char="•"/>
              <a:defRPr/>
            </a:pPr>
            <a:r>
              <a:rPr lang="it-IT" sz="1600" dirty="0">
                <a:solidFill>
                  <a:srgbClr val="004258"/>
                </a:solidFill>
                <a:latin typeface="Calibri" panose="020F0502020204030204" pitchFamily="34" charset="0"/>
                <a:cs typeface="Calibri" panose="020F0502020204030204" pitchFamily="34" charset="0"/>
              </a:rPr>
              <a:t>Master in Gestione della Sostenibilità Aziendale del Sole 24 Ore, realizzato in collaborazione con la Business School dell’Università di Bologna;</a:t>
            </a:r>
          </a:p>
          <a:p>
            <a:pPr marL="442690" indent="-342900" defTabSz="1008400" eaLnBrk="0" fontAlgn="base" hangingPunct="0">
              <a:spcBef>
                <a:spcPct val="0"/>
              </a:spcBef>
              <a:spcAft>
                <a:spcPts val="1323"/>
              </a:spcAft>
              <a:buFont typeface="Arial" panose="020B0604020202020204" pitchFamily="34" charset="0"/>
              <a:buChar char="•"/>
              <a:defRPr/>
            </a:pPr>
            <a:r>
              <a:rPr lang="it-IT" sz="1600" dirty="0">
                <a:solidFill>
                  <a:srgbClr val="004258"/>
                </a:solidFill>
                <a:latin typeface="Calibri" panose="020F0502020204030204" pitchFamily="34" charset="0"/>
                <a:cs typeface="Calibri" panose="020F0502020204030204" pitchFamily="34" charset="0"/>
              </a:rPr>
              <a:t>Master di giornalismo e comunicazione multimediale della Business School di Roma del Sole 24 Ore per l’informazione e la comunicazione sullo sviluppo sostenibile; </a:t>
            </a:r>
          </a:p>
          <a:p>
            <a:pPr marL="442690" indent="-342900" defTabSz="1008400" eaLnBrk="0" fontAlgn="base" hangingPunct="0">
              <a:spcBef>
                <a:spcPct val="0"/>
              </a:spcBef>
              <a:spcAft>
                <a:spcPts val="1323"/>
              </a:spcAft>
              <a:buFont typeface="Arial" panose="020B0604020202020204" pitchFamily="34" charset="0"/>
              <a:buChar char="•"/>
              <a:defRPr/>
            </a:pPr>
            <a:r>
              <a:rPr lang="it-IT" sz="1600" dirty="0">
                <a:solidFill>
                  <a:srgbClr val="004258"/>
                </a:solidFill>
                <a:latin typeface="Calibri" panose="020F0502020204030204" pitchFamily="34" charset="0"/>
                <a:cs typeface="Calibri" panose="020F0502020204030204" pitchFamily="34" charset="0"/>
              </a:rPr>
              <a:t>Executive Master in Management e Innovazione delle Pubbliche Amministrazioni Centrali di Altis</a:t>
            </a:r>
          </a:p>
        </p:txBody>
      </p:sp>
      <p:sp>
        <p:nvSpPr>
          <p:cNvPr id="17411" name="CasellaDiTesto 1">
            <a:extLst>
              <a:ext uri="{FF2B5EF4-FFF2-40B4-BE49-F238E27FC236}">
                <a16:creationId xmlns:a16="http://schemas.microsoft.com/office/drawing/2014/main" id="{12EE539E-610E-46C9-8280-6BF1D9D6948F}"/>
              </a:ext>
            </a:extLst>
          </p:cNvPr>
          <p:cNvSpPr txBox="1">
            <a:spLocks noChangeArrowheads="1"/>
          </p:cNvSpPr>
          <p:nvPr/>
        </p:nvSpPr>
        <p:spPr bwMode="auto">
          <a:xfrm>
            <a:off x="4632431" y="922599"/>
            <a:ext cx="27244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008400" eaLnBrk="0" fontAlgn="base" hangingPunct="0">
              <a:spcBef>
                <a:spcPct val="0"/>
              </a:spcBef>
              <a:spcAft>
                <a:spcPct val="0"/>
              </a:spcAft>
            </a:pPr>
            <a:r>
              <a:rPr lang="it-IT" altLang="en-US" sz="2800" b="1" dirty="0">
                <a:solidFill>
                  <a:srgbClr val="FFFFFF"/>
                </a:solidFill>
                <a:latin typeface="Calibri" panose="020F0502020204030204" pitchFamily="34" charset="0"/>
                <a:cs typeface="Calibri" panose="020F0502020204030204" pitchFamily="34" charset="0"/>
              </a:rPr>
              <a:t>L’alta formazione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425"/>
            <a:ext cx="10693400" cy="1618578"/>
          </a:xfrm>
          <a:prstGeom prst="rect">
            <a:avLst/>
          </a:prstGeom>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08585"/>
            <a:ext cx="10693400" cy="751742"/>
          </a:xfrm>
          <a:prstGeom prst="rect">
            <a:avLst/>
          </a:prstGeom>
        </p:spPr>
      </p:pic>
      <p:pic>
        <p:nvPicPr>
          <p:cNvPr id="5" name="Immagine 4" descr="Immagine che contiene screenshot&#10;&#10;Descrizione generata automaticamente">
            <a:extLst>
              <a:ext uri="{FF2B5EF4-FFF2-40B4-BE49-F238E27FC236}">
                <a16:creationId xmlns:a16="http://schemas.microsoft.com/office/drawing/2014/main" id="{3ED0CEB1-074E-430F-B783-0338A4CB82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57425"/>
            <a:ext cx="10650229" cy="3905391"/>
          </a:xfrm>
          <a:prstGeom prst="rect">
            <a:avLst/>
          </a:prstGeom>
        </p:spPr>
      </p:pic>
      <p:sp>
        <p:nvSpPr>
          <p:cNvPr id="6" name="Titolo 1">
            <a:extLst>
              <a:ext uri="{FF2B5EF4-FFF2-40B4-BE49-F238E27FC236}">
                <a16:creationId xmlns:a16="http://schemas.microsoft.com/office/drawing/2014/main" id="{D575F701-022C-444D-B7AB-C78AE888AD78}"/>
              </a:ext>
            </a:extLst>
          </p:cNvPr>
          <p:cNvSpPr txBox="1">
            <a:spLocks noChangeArrowheads="1"/>
          </p:cNvSpPr>
          <p:nvPr/>
        </p:nvSpPr>
        <p:spPr bwMode="auto">
          <a:xfrm>
            <a:off x="4584700" y="885833"/>
            <a:ext cx="5318504" cy="5689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lvl1pPr>
              <a:defRPr>
                <a:latin typeface="+mj-lt"/>
                <a:ea typeface="+mj-ea"/>
                <a:cs typeface="+mj-cs"/>
              </a:defRPr>
            </a:lvl1pPr>
          </a:lstStyle>
          <a:p>
            <a:r>
              <a:rPr lang="it-IT" altLang="it-IT" sz="2647" b="1" kern="0" dirty="0">
                <a:solidFill>
                  <a:schemeClr val="bg1"/>
                </a:solidFill>
                <a:latin typeface="Calibri" panose="020F0502020204030204" pitchFamily="34" charset="0"/>
              </a:rPr>
              <a:t>La collaborazione con la RUS</a:t>
            </a:r>
          </a:p>
        </p:txBody>
      </p:sp>
    </p:spTree>
    <p:extLst>
      <p:ext uri="{BB962C8B-B14F-4D97-AF65-F5344CB8AC3E}">
        <p14:creationId xmlns:p14="http://schemas.microsoft.com/office/powerpoint/2010/main" val="78139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a:extLst>
              <a:ext uri="{FF2B5EF4-FFF2-40B4-BE49-F238E27FC236}">
                <a16:creationId xmlns:a16="http://schemas.microsoft.com/office/drawing/2014/main" id="{1CA5CEBA-5F64-4A7A-B940-669DFA8DC542}"/>
              </a:ext>
            </a:extLst>
          </p:cNvPr>
          <p:cNvSpPr txBox="1">
            <a:spLocks noChangeArrowheads="1"/>
          </p:cNvSpPr>
          <p:nvPr/>
        </p:nvSpPr>
        <p:spPr bwMode="auto">
          <a:xfrm>
            <a:off x="241300" y="1800225"/>
            <a:ext cx="10210799" cy="5215402"/>
          </a:xfrm>
          <a:prstGeom prst="rect">
            <a:avLst/>
          </a:prstGeom>
          <a:noFill/>
          <a:ln>
            <a:noFill/>
          </a:ln>
        </p:spPr>
        <p:txBody>
          <a:bodyPr wrap="square">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spcAft>
                <a:spcPts val="662"/>
              </a:spcAft>
            </a:pPr>
            <a:r>
              <a:rPr lang="it-IT" altLang="it-IT" sz="2206" b="1" dirty="0">
                <a:solidFill>
                  <a:srgbClr val="004258"/>
                </a:solidFill>
                <a:latin typeface="Calibri" panose="020F0502020204030204" pitchFamily="34" charset="0"/>
                <a:cs typeface="Calibri" panose="020F0502020204030204" pitchFamily="34" charset="0"/>
              </a:rPr>
              <a:t>L’ASviS ha stipulato con il MIUR un </a:t>
            </a:r>
            <a:r>
              <a:rPr lang="it-IT" altLang="it-IT" sz="2206" b="1" dirty="0">
                <a:solidFill>
                  <a:srgbClr val="004258"/>
                </a:solidFill>
                <a:latin typeface="Calibri" panose="020F0502020204030204" pitchFamily="34" charset="0"/>
                <a:cs typeface="Calibri" panose="020F0502020204030204" pitchFamily="34" charset="0"/>
                <a:hlinkClick r:id="rId2"/>
              </a:rPr>
              <a:t>protocollo d’intesa</a:t>
            </a:r>
            <a:r>
              <a:rPr lang="it-IT" altLang="it-IT" sz="2206" b="1" dirty="0">
                <a:solidFill>
                  <a:srgbClr val="004258"/>
                </a:solidFill>
                <a:latin typeface="Calibri" panose="020F0502020204030204" pitchFamily="34" charset="0"/>
                <a:cs typeface="Calibri" panose="020F0502020204030204" pitchFamily="34" charset="0"/>
              </a:rPr>
              <a:t> triennale, rinnovato a dicembre 2019 a firma del Ministro</a:t>
            </a:r>
            <a:r>
              <a:rPr lang="it-IT" altLang="it-IT" sz="2206" dirty="0">
                <a:solidFill>
                  <a:srgbClr val="004258"/>
                </a:solidFill>
                <a:latin typeface="Calibri" panose="020F0502020204030204" pitchFamily="34" charset="0"/>
                <a:cs typeface="Calibri" panose="020F0502020204030204" pitchFamily="34" charset="0"/>
              </a:rPr>
              <a:t>, nell’ambito del quale vengono sviluppate numerose iniziative:</a:t>
            </a:r>
          </a:p>
          <a:p>
            <a:pPr>
              <a:spcAft>
                <a:spcPts val="662"/>
              </a:spcAft>
              <a:buFont typeface="Arial" panose="020B0604020202020204" pitchFamily="34" charset="0"/>
              <a:buChar char="•"/>
            </a:pPr>
            <a:r>
              <a:rPr lang="it-IT" altLang="it-IT" sz="2206" b="1" dirty="0">
                <a:solidFill>
                  <a:srgbClr val="004258"/>
                </a:solidFill>
                <a:latin typeface="Calibri" panose="020F0502020204030204" pitchFamily="34" charset="0"/>
                <a:cs typeface="Calibri" panose="020F0502020204030204" pitchFamily="34" charset="0"/>
              </a:rPr>
              <a:t>Il </a:t>
            </a:r>
            <a:r>
              <a:rPr lang="it-IT" altLang="it-IT" sz="2206" b="1" dirty="0">
                <a:solidFill>
                  <a:srgbClr val="004258"/>
                </a:solidFill>
                <a:latin typeface="Calibri" panose="020F0502020204030204" pitchFamily="34" charset="0"/>
                <a:cs typeface="Calibri" panose="020F0502020204030204" pitchFamily="34" charset="0"/>
                <a:hlinkClick r:id="rId3"/>
              </a:rPr>
              <a:t>concorso MIUR-ASviS «Facciamo 17 goal»</a:t>
            </a:r>
            <a:r>
              <a:rPr lang="it-IT" altLang="it-IT" sz="2206" b="1" dirty="0">
                <a:solidFill>
                  <a:srgbClr val="004258"/>
                </a:solidFill>
                <a:latin typeface="Calibri" panose="020F0502020204030204" pitchFamily="34" charset="0"/>
                <a:cs typeface="Calibri" panose="020F0502020204030204" pitchFamily="34" charset="0"/>
              </a:rPr>
              <a:t>: </a:t>
            </a:r>
            <a:r>
              <a:rPr lang="it-IT" altLang="it-IT" sz="2206" dirty="0">
                <a:solidFill>
                  <a:srgbClr val="004258"/>
                </a:solidFill>
                <a:latin typeface="Calibri" panose="020F0502020204030204" pitchFamily="34" charset="0"/>
                <a:cs typeface="Calibri" panose="020F0502020204030204" pitchFamily="34" charset="0"/>
              </a:rPr>
              <a:t>numero crescente di elaborati: oltre 200 nel 2017, più di 250 nel 2018, 472 nel 2019. </a:t>
            </a:r>
          </a:p>
          <a:p>
            <a:pPr marL="400050" lvl="1" indent="0">
              <a:spcAft>
                <a:spcPts val="662"/>
              </a:spcAft>
            </a:pPr>
            <a:r>
              <a:rPr lang="it-IT" altLang="it-IT" sz="1800" dirty="0">
                <a:solidFill>
                  <a:srgbClr val="004258"/>
                </a:solidFill>
                <a:latin typeface="Calibri" panose="020F0502020204030204" pitchFamily="34" charset="0"/>
                <a:cs typeface="Calibri" panose="020F0502020204030204" pitchFamily="34" charset="0"/>
              </a:rPr>
              <a:t>All’edizione 2018-2019 hanno partecipato:</a:t>
            </a:r>
          </a:p>
          <a:p>
            <a:pPr lvl="1">
              <a:spcAft>
                <a:spcPts val="662"/>
              </a:spcAft>
              <a:buFont typeface="Arial" panose="020B0604020202020204" pitchFamily="34" charset="0"/>
              <a:buChar char="•"/>
            </a:pPr>
            <a:r>
              <a:rPr lang="it-IT" altLang="it-IT" sz="1800" dirty="0">
                <a:solidFill>
                  <a:srgbClr val="004258"/>
                </a:solidFill>
                <a:latin typeface="Calibri" panose="020F0502020204030204" pitchFamily="34" charset="0"/>
                <a:cs typeface="Calibri" panose="020F0502020204030204" pitchFamily="34" charset="0"/>
              </a:rPr>
              <a:t>scuole dell’infanzia (con 25 elaborati), </a:t>
            </a:r>
          </a:p>
          <a:p>
            <a:pPr lvl="1">
              <a:spcAft>
                <a:spcPts val="662"/>
              </a:spcAft>
              <a:buFont typeface="Arial" panose="020B0604020202020204" pitchFamily="34" charset="0"/>
              <a:buChar char="•"/>
            </a:pPr>
            <a:r>
              <a:rPr lang="it-IT" altLang="it-IT" sz="1800" dirty="0">
                <a:solidFill>
                  <a:srgbClr val="004258"/>
                </a:solidFill>
                <a:latin typeface="Calibri" panose="020F0502020204030204" pitchFamily="34" charset="0"/>
                <a:cs typeface="Calibri" panose="020F0502020204030204" pitchFamily="34" charset="0"/>
              </a:rPr>
              <a:t>scuole primarie (129 elaborati), </a:t>
            </a:r>
          </a:p>
          <a:p>
            <a:pPr lvl="1">
              <a:spcAft>
                <a:spcPts val="662"/>
              </a:spcAft>
              <a:buFont typeface="Arial" panose="020B0604020202020204" pitchFamily="34" charset="0"/>
              <a:buChar char="•"/>
            </a:pPr>
            <a:r>
              <a:rPr lang="it-IT" altLang="it-IT" sz="1800" dirty="0">
                <a:solidFill>
                  <a:srgbClr val="004258"/>
                </a:solidFill>
                <a:latin typeface="Calibri" panose="020F0502020204030204" pitchFamily="34" charset="0"/>
                <a:cs typeface="Calibri" panose="020F0502020204030204" pitchFamily="34" charset="0"/>
              </a:rPr>
              <a:t>scuole secondarie di primo grado (158 elaborati), </a:t>
            </a:r>
          </a:p>
          <a:p>
            <a:pPr lvl="1">
              <a:spcAft>
                <a:spcPts val="662"/>
              </a:spcAft>
              <a:buFont typeface="Arial" panose="020B0604020202020204" pitchFamily="34" charset="0"/>
              <a:buChar char="•"/>
            </a:pPr>
            <a:r>
              <a:rPr lang="it-IT" altLang="it-IT" sz="1800" dirty="0">
                <a:solidFill>
                  <a:srgbClr val="004258"/>
                </a:solidFill>
                <a:latin typeface="Calibri" panose="020F0502020204030204" pitchFamily="34" charset="0"/>
                <a:cs typeface="Calibri" panose="020F0502020204030204" pitchFamily="34" charset="0"/>
              </a:rPr>
              <a:t>scuole secondarie di secondo grado (147 elaborati, di cui uno ricevuto da una sezione carceraria), </a:t>
            </a:r>
          </a:p>
          <a:p>
            <a:pPr lvl="1">
              <a:spcAft>
                <a:spcPts val="662"/>
              </a:spcAft>
              <a:buFont typeface="Arial" panose="020B0604020202020204" pitchFamily="34" charset="0"/>
              <a:buChar char="•"/>
            </a:pPr>
            <a:r>
              <a:rPr lang="it-IT" altLang="it-IT" sz="1800" dirty="0">
                <a:solidFill>
                  <a:srgbClr val="004258"/>
                </a:solidFill>
                <a:latin typeface="Calibri" panose="020F0502020204030204" pitchFamily="34" charset="0"/>
                <a:cs typeface="Calibri" panose="020F0502020204030204" pitchFamily="34" charset="0"/>
              </a:rPr>
              <a:t>Centri provinciali per l’istruzione degli adulti (</a:t>
            </a:r>
            <a:r>
              <a:rPr lang="it-IT" altLang="it-IT" sz="1800" dirty="0" err="1">
                <a:solidFill>
                  <a:srgbClr val="004258"/>
                </a:solidFill>
                <a:latin typeface="Calibri" panose="020F0502020204030204" pitchFamily="34" charset="0"/>
                <a:cs typeface="Calibri" panose="020F0502020204030204" pitchFamily="34" charset="0"/>
              </a:rPr>
              <a:t>Cpia</a:t>
            </a:r>
            <a:r>
              <a:rPr lang="it-IT" altLang="it-IT" sz="1800" dirty="0">
                <a:solidFill>
                  <a:srgbClr val="004258"/>
                </a:solidFill>
                <a:latin typeface="Calibri" panose="020F0502020204030204" pitchFamily="34" charset="0"/>
                <a:cs typeface="Calibri" panose="020F0502020204030204" pitchFamily="34" charset="0"/>
              </a:rPr>
              <a:t>) (3 elaborati),</a:t>
            </a:r>
          </a:p>
          <a:p>
            <a:pPr lvl="1">
              <a:spcAft>
                <a:spcPts val="662"/>
              </a:spcAft>
              <a:buFont typeface="Arial" panose="020B0604020202020204" pitchFamily="34" charset="0"/>
              <a:buChar char="•"/>
            </a:pPr>
            <a:r>
              <a:rPr lang="it-IT" altLang="it-IT" sz="1800" dirty="0">
                <a:solidFill>
                  <a:srgbClr val="004258"/>
                </a:solidFill>
                <a:latin typeface="Calibri" panose="020F0502020204030204" pitchFamily="34" charset="0"/>
                <a:cs typeface="Calibri" panose="020F0502020204030204" pitchFamily="34" charset="0"/>
              </a:rPr>
              <a:t>scuole di diverso grado in collaborazione tra loro (11 elaborati misti).</a:t>
            </a:r>
            <a:endParaRPr lang="it-IT" altLang="it-IT" sz="2206" dirty="0">
              <a:solidFill>
                <a:srgbClr val="004258"/>
              </a:solidFill>
              <a:latin typeface="Calibri" panose="020F0502020204030204" pitchFamily="34" charset="0"/>
              <a:cs typeface="Calibri" panose="020F0502020204030204" pitchFamily="34" charset="0"/>
            </a:endParaRPr>
          </a:p>
          <a:p>
            <a:pPr>
              <a:spcAft>
                <a:spcPts val="662"/>
              </a:spcAft>
              <a:buFont typeface="Arial" panose="020B0604020202020204" pitchFamily="34" charset="0"/>
              <a:buChar char="•"/>
            </a:pPr>
            <a:r>
              <a:rPr lang="it-IT" altLang="it-IT" sz="2206" b="1" dirty="0">
                <a:solidFill>
                  <a:srgbClr val="004258"/>
                </a:solidFill>
                <a:latin typeface="Calibri" panose="020F0502020204030204" pitchFamily="34" charset="0"/>
                <a:cs typeface="Calibri" panose="020F0502020204030204" pitchFamily="34" charset="0"/>
              </a:rPr>
              <a:t>Sta nascendo la «Rete delle scuole per lo sviluppo sostenibile»</a:t>
            </a:r>
            <a:r>
              <a:rPr lang="it-IT" altLang="it-IT" sz="2206" dirty="0">
                <a:solidFill>
                  <a:srgbClr val="004258"/>
                </a:solidFill>
                <a:latin typeface="Calibri" panose="020F0502020204030204" pitchFamily="34" charset="0"/>
                <a:cs typeface="Calibri" panose="020F0502020204030204" pitchFamily="34" charset="0"/>
              </a:rPr>
              <a:t>, cui partecipano le scuole vincitrici dei concorsi precedenti e altre scuole</a:t>
            </a:r>
          </a:p>
        </p:txBody>
      </p:sp>
      <p:sp>
        <p:nvSpPr>
          <p:cNvPr id="16387" name="CasellaDiTesto 4">
            <a:extLst>
              <a:ext uri="{FF2B5EF4-FFF2-40B4-BE49-F238E27FC236}">
                <a16:creationId xmlns:a16="http://schemas.microsoft.com/office/drawing/2014/main" id="{507856EC-4B5F-46FA-871C-FB2A5A5932FA}"/>
              </a:ext>
            </a:extLst>
          </p:cNvPr>
          <p:cNvSpPr txBox="1">
            <a:spLocks noChangeArrowheads="1"/>
          </p:cNvSpPr>
          <p:nvPr/>
        </p:nvSpPr>
        <p:spPr bwMode="auto">
          <a:xfrm>
            <a:off x="4473121" y="922599"/>
            <a:ext cx="4753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it-IT" altLang="it-IT" b="1" dirty="0">
                <a:solidFill>
                  <a:schemeClr val="bg1"/>
                </a:solidFill>
                <a:latin typeface="Calibri" panose="020F0502020204030204" pitchFamily="34" charset="0"/>
                <a:cs typeface="Calibri" panose="020F0502020204030204" pitchFamily="34" charset="0"/>
              </a:rPr>
              <a:t>Educazione allo sviluppo sostenibile</a:t>
            </a:r>
          </a:p>
        </p:txBody>
      </p:sp>
      <p:sp>
        <p:nvSpPr>
          <p:cNvPr id="4" name="Freccia a destra 3">
            <a:extLst>
              <a:ext uri="{FF2B5EF4-FFF2-40B4-BE49-F238E27FC236}">
                <a16:creationId xmlns:a16="http://schemas.microsoft.com/office/drawing/2014/main" id="{DFEAAB20-978C-4039-9ED2-34E0184BC065}"/>
              </a:ext>
            </a:extLst>
          </p:cNvPr>
          <p:cNvSpPr/>
          <p:nvPr/>
        </p:nvSpPr>
        <p:spPr>
          <a:xfrm rot="12767347">
            <a:off x="6639793" y="3544093"/>
            <a:ext cx="685800" cy="474663"/>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3D4106-E905-4448-9C2C-B7323E32A7C4}"/>
              </a:ext>
            </a:extLst>
          </p:cNvPr>
          <p:cNvSpPr txBox="1"/>
          <p:nvPr/>
        </p:nvSpPr>
        <p:spPr>
          <a:xfrm>
            <a:off x="4356100" y="962025"/>
            <a:ext cx="6489700" cy="384721"/>
          </a:xfrm>
          <a:prstGeom prst="rect">
            <a:avLst/>
          </a:prstGeom>
          <a:noFill/>
        </p:spPr>
        <p:txBody>
          <a:bodyPr wrap="square" rtlCol="0">
            <a:spAutoFit/>
          </a:bodyPr>
          <a:lstStyle/>
          <a:p>
            <a:r>
              <a:rPr lang="it-IT" sz="1900" b="1" dirty="0">
                <a:solidFill>
                  <a:schemeClr val="bg1"/>
                </a:solidFill>
                <a:latin typeface="Calibri" panose="020F0502020204030204" pitchFamily="34" charset="0"/>
                <a:cs typeface="Calibri" panose="020F0502020204030204" pitchFamily="34" charset="0"/>
              </a:rPr>
              <a:t>Legge 92 del 20 agosto 2019: educazione civica e Agenda 2030</a:t>
            </a:r>
            <a:endParaRPr lang="en-US" sz="1900" b="1"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A26F55A-0905-4CCC-8C97-464789907908}"/>
              </a:ext>
            </a:extLst>
          </p:cNvPr>
          <p:cNvSpPr txBox="1"/>
          <p:nvPr/>
        </p:nvSpPr>
        <p:spPr>
          <a:xfrm>
            <a:off x="0" y="3821906"/>
            <a:ext cx="10693400" cy="3693319"/>
          </a:xfrm>
          <a:prstGeom prst="rect">
            <a:avLst/>
          </a:prstGeom>
          <a:solidFill>
            <a:schemeClr val="bg1"/>
          </a:solidFill>
        </p:spPr>
        <p:txBody>
          <a:bodyPr wrap="square" rtlCol="0">
            <a:spAutoFit/>
          </a:bodyPr>
          <a:lstStyle/>
          <a:p>
            <a:r>
              <a:rPr lang="it-IT" b="1" dirty="0">
                <a:solidFill>
                  <a:srgbClr val="004258"/>
                </a:solidFill>
                <a:latin typeface="Calibri" panose="020F0502020204030204" pitchFamily="34" charset="0"/>
                <a:cs typeface="Calibri" panose="020F0502020204030204" pitchFamily="34" charset="0"/>
              </a:rPr>
              <a:t>Art. 2. - Istituzione dell’insegnamento dell’educazione civica</a:t>
            </a:r>
          </a:p>
          <a:p>
            <a:pPr marL="285750" indent="-285750">
              <a:buFont typeface="Arial" panose="020B0604020202020204" pitchFamily="34" charset="0"/>
              <a:buChar char="•"/>
            </a:pPr>
            <a:r>
              <a:rPr lang="it-IT" dirty="0">
                <a:solidFill>
                  <a:srgbClr val="004258"/>
                </a:solidFill>
                <a:latin typeface="Calibri" panose="020F0502020204030204" pitchFamily="34" charset="0"/>
                <a:cs typeface="Calibri" panose="020F0502020204030204" pitchFamily="34" charset="0"/>
              </a:rPr>
              <a:t>nel primo e nel secondo ciclo di istruzione è istituito </a:t>
            </a:r>
            <a:r>
              <a:rPr lang="it-IT" b="1" dirty="0">
                <a:solidFill>
                  <a:srgbClr val="004258"/>
                </a:solidFill>
                <a:latin typeface="Calibri" panose="020F0502020204030204" pitchFamily="34" charset="0"/>
                <a:cs typeface="Calibri" panose="020F0502020204030204" pitchFamily="34" charset="0"/>
              </a:rPr>
              <a:t>l’insegnamento trasversale </a:t>
            </a:r>
            <a:r>
              <a:rPr lang="it-IT" dirty="0">
                <a:solidFill>
                  <a:srgbClr val="004258"/>
                </a:solidFill>
                <a:latin typeface="Calibri" panose="020F0502020204030204" pitchFamily="34" charset="0"/>
                <a:cs typeface="Calibri" panose="020F0502020204030204" pitchFamily="34" charset="0"/>
              </a:rPr>
              <a:t>dell’educazione civica, che sviluppa la conoscenza e la comprensione delle strutture e dei profili sociali, economici, giuridici, civici e ambientali della società. […]</a:t>
            </a:r>
          </a:p>
          <a:p>
            <a:pPr marL="285750" indent="-285750">
              <a:buFont typeface="Arial" panose="020B0604020202020204" pitchFamily="34" charset="0"/>
              <a:buChar char="•"/>
            </a:pPr>
            <a:r>
              <a:rPr lang="it-IT" dirty="0">
                <a:solidFill>
                  <a:srgbClr val="004258"/>
                </a:solidFill>
                <a:latin typeface="Calibri" panose="020F0502020204030204" pitchFamily="34" charset="0"/>
                <a:cs typeface="Calibri" panose="020F0502020204030204" pitchFamily="34" charset="0"/>
              </a:rPr>
              <a:t>per ciascun anno di corso, l’orario, che </a:t>
            </a:r>
            <a:r>
              <a:rPr lang="it-IT" b="1" dirty="0">
                <a:solidFill>
                  <a:srgbClr val="004258"/>
                </a:solidFill>
                <a:latin typeface="Calibri" panose="020F0502020204030204" pitchFamily="34" charset="0"/>
                <a:cs typeface="Calibri" panose="020F0502020204030204" pitchFamily="34" charset="0"/>
              </a:rPr>
              <a:t>non può essere inferiore a 33 ore annue</a:t>
            </a:r>
            <a:r>
              <a:rPr lang="it-IT" dirty="0">
                <a:solidFill>
                  <a:srgbClr val="004258"/>
                </a:solidFill>
                <a:latin typeface="Calibri" panose="020F0502020204030204" pitchFamily="34" charset="0"/>
                <a:cs typeface="Calibri" panose="020F0502020204030204" pitchFamily="34" charset="0"/>
              </a:rPr>
              <a:t>, da svolgersi nell’ambito del monte orario obbligatorio previsto dagli ordinamenti vigenti.</a:t>
            </a:r>
          </a:p>
          <a:p>
            <a:endParaRPr lang="it-IT" dirty="0">
              <a:solidFill>
                <a:srgbClr val="004258"/>
              </a:solidFill>
              <a:latin typeface="Calibri" panose="020F0502020204030204" pitchFamily="34" charset="0"/>
              <a:cs typeface="Calibri" panose="020F0502020204030204" pitchFamily="34" charset="0"/>
            </a:endParaRPr>
          </a:p>
          <a:p>
            <a:r>
              <a:rPr lang="it-IT" b="1" dirty="0">
                <a:solidFill>
                  <a:srgbClr val="004258"/>
                </a:solidFill>
                <a:latin typeface="Calibri" panose="020F0502020204030204" pitchFamily="34" charset="0"/>
                <a:cs typeface="Calibri" panose="020F0502020204030204" pitchFamily="34" charset="0"/>
              </a:rPr>
              <a:t>Art. 3 - Sviluppo delle competenze e obiettivi di apprendimento</a:t>
            </a:r>
          </a:p>
          <a:p>
            <a:r>
              <a:rPr lang="it-IT" dirty="0">
                <a:solidFill>
                  <a:srgbClr val="004258"/>
                </a:solidFill>
                <a:latin typeface="Calibri" panose="020F0502020204030204" pitchFamily="34" charset="0"/>
                <a:cs typeface="Calibri" panose="020F0502020204030204" pitchFamily="34" charset="0"/>
              </a:rPr>
              <a:t>[…] assumendo a riferimento le seguenti tematiche:</a:t>
            </a:r>
          </a:p>
          <a:p>
            <a:r>
              <a:rPr lang="it-IT" dirty="0">
                <a:solidFill>
                  <a:srgbClr val="004258"/>
                </a:solidFill>
                <a:latin typeface="Calibri" panose="020F0502020204030204" pitchFamily="34" charset="0"/>
                <a:cs typeface="Calibri" panose="020F0502020204030204" pitchFamily="34" charset="0"/>
              </a:rPr>
              <a:t>a) Costituzione, istituzioni dello Stato italiano, dell'Unione europea e degli organismi internazionali; storia della bandiera e dell'inno nazionale;</a:t>
            </a:r>
          </a:p>
          <a:p>
            <a:r>
              <a:rPr lang="it-IT" b="1" dirty="0">
                <a:solidFill>
                  <a:srgbClr val="004258"/>
                </a:solidFill>
                <a:latin typeface="Calibri" panose="020F0502020204030204" pitchFamily="34" charset="0"/>
                <a:cs typeface="Calibri" panose="020F0502020204030204" pitchFamily="34" charset="0"/>
              </a:rPr>
              <a:t>b) Agenda 2030 per lo sviluppo sostenibile, adottata dall'Assemblea generale delle Nazioni Unite il 25 settembre 2015</a:t>
            </a:r>
          </a:p>
        </p:txBody>
      </p:sp>
      <p:pic>
        <p:nvPicPr>
          <p:cNvPr id="6" name="Immagine 5">
            <a:extLst>
              <a:ext uri="{FF2B5EF4-FFF2-40B4-BE49-F238E27FC236}">
                <a16:creationId xmlns:a16="http://schemas.microsoft.com/office/drawing/2014/main" id="{F4864C8E-8D1F-4685-8195-CB15DD425421}"/>
              </a:ext>
            </a:extLst>
          </p:cNvPr>
          <p:cNvPicPr>
            <a:picLocks noChangeAspect="1"/>
          </p:cNvPicPr>
          <p:nvPr/>
        </p:nvPicPr>
        <p:blipFill rotWithShape="1">
          <a:blip r:embed="rId3"/>
          <a:srcRect l="-208" t="11227" r="208" b="38809"/>
          <a:stretch/>
        </p:blipFill>
        <p:spPr>
          <a:xfrm>
            <a:off x="1079500" y="1479814"/>
            <a:ext cx="8156677" cy="2364317"/>
          </a:xfrm>
          <a:prstGeom prst="rect">
            <a:avLst/>
          </a:prstGeom>
        </p:spPr>
      </p:pic>
    </p:spTree>
    <p:extLst>
      <p:ext uri="{BB962C8B-B14F-4D97-AF65-F5344CB8AC3E}">
        <p14:creationId xmlns:p14="http://schemas.microsoft.com/office/powerpoint/2010/main" val="2761584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3883924-8854-4B32-8B3A-FA967BC2AA46}"/>
              </a:ext>
            </a:extLst>
          </p:cNvPr>
          <p:cNvSpPr/>
          <p:nvPr/>
        </p:nvSpPr>
        <p:spPr>
          <a:xfrm>
            <a:off x="736927" y="1923960"/>
            <a:ext cx="9601200" cy="1631216"/>
          </a:xfrm>
          <a:prstGeom prst="rect">
            <a:avLst/>
          </a:prstGeom>
        </p:spPr>
        <p:txBody>
          <a:bodyPr wrap="square">
            <a:spAutoFit/>
          </a:bodyPr>
          <a:lstStyle/>
          <a:p>
            <a:pPr algn="ctr"/>
            <a:r>
              <a:rPr lang="it-IT" sz="2000" b="1" dirty="0">
                <a:solidFill>
                  <a:srgbClr val="004258"/>
                </a:solidFill>
                <a:latin typeface="Calibri" panose="020F0502020204030204" pitchFamily="34" charset="0"/>
                <a:cs typeface="Calibri" panose="020F0502020204030204" pitchFamily="34" charset="0"/>
              </a:rPr>
              <a:t>Protocollo di Intesa MIUR – ASviS </a:t>
            </a:r>
            <a:r>
              <a:rPr lang="it-IT" sz="2000" dirty="0">
                <a:solidFill>
                  <a:srgbClr val="004258"/>
                </a:solidFill>
                <a:latin typeface="Calibri" panose="020F0502020204030204" pitchFamily="34" charset="0"/>
                <a:cs typeface="Calibri" panose="020F0502020204030204" pitchFamily="34" charset="0"/>
              </a:rPr>
              <a:t>su “ Favorire la diffusione della cultura</a:t>
            </a:r>
          </a:p>
          <a:p>
            <a:pPr algn="ctr"/>
            <a:r>
              <a:rPr lang="it-IT" sz="2000" dirty="0">
                <a:solidFill>
                  <a:srgbClr val="004258"/>
                </a:solidFill>
                <a:latin typeface="Calibri" panose="020F0502020204030204" pitchFamily="34" charset="0"/>
                <a:cs typeface="Calibri" panose="020F0502020204030204" pitchFamily="34" charset="0"/>
              </a:rPr>
              <a:t>dello sviluppo sostenibile in vista dell’attuazione degli Obiettivi dell’Agenda 2030”</a:t>
            </a:r>
          </a:p>
          <a:p>
            <a:pPr algn="ctr"/>
            <a:endParaRPr lang="it-IT" sz="2000" dirty="0">
              <a:solidFill>
                <a:srgbClr val="004258"/>
              </a:solidFill>
              <a:latin typeface="Calibri" panose="020F0502020204030204" pitchFamily="34" charset="0"/>
              <a:cs typeface="Calibri" panose="020F0502020204030204" pitchFamily="34" charset="0"/>
            </a:endParaRPr>
          </a:p>
          <a:p>
            <a:pPr algn="ctr"/>
            <a:r>
              <a:rPr lang="it-IT" sz="2000" dirty="0">
                <a:solidFill>
                  <a:srgbClr val="004258"/>
                </a:solidFill>
                <a:latin typeface="Calibri" panose="020F0502020204030204" pitchFamily="34" charset="0"/>
                <a:cs typeface="Calibri" panose="020F0502020204030204" pitchFamily="34" charset="0"/>
              </a:rPr>
              <a:t>Individuazione </a:t>
            </a:r>
            <a:r>
              <a:rPr lang="it-IT" sz="2000" b="1" dirty="0">
                <a:solidFill>
                  <a:srgbClr val="004258"/>
                </a:solidFill>
                <a:latin typeface="Calibri" panose="020F0502020204030204" pitchFamily="34" charset="0"/>
                <a:cs typeface="Calibri" panose="020F0502020204030204" pitchFamily="34" charset="0"/>
              </a:rPr>
              <a:t>referente per l’educazione allo sviluppo sostenibile </a:t>
            </a:r>
            <a:r>
              <a:rPr lang="it-IT" sz="2000" dirty="0">
                <a:solidFill>
                  <a:srgbClr val="004258"/>
                </a:solidFill>
                <a:latin typeface="Calibri" panose="020F0502020204030204" pitchFamily="34" charset="0"/>
                <a:cs typeface="Calibri" panose="020F0502020204030204" pitchFamily="34" charset="0"/>
              </a:rPr>
              <a:t>e per le azioni di</a:t>
            </a:r>
          </a:p>
          <a:p>
            <a:pPr algn="ctr"/>
            <a:r>
              <a:rPr lang="it-IT" sz="2000" dirty="0">
                <a:solidFill>
                  <a:srgbClr val="004258"/>
                </a:solidFill>
                <a:latin typeface="Calibri" panose="020F0502020204030204" pitchFamily="34" charset="0"/>
                <a:cs typeface="Calibri" panose="020F0502020204030204" pitchFamily="34" charset="0"/>
              </a:rPr>
              <a:t>sostenibilità ambientale.</a:t>
            </a:r>
          </a:p>
        </p:txBody>
      </p:sp>
      <p:pic>
        <p:nvPicPr>
          <p:cNvPr id="4" name="Immagine 3" descr="Immagine che contiene uccello&#10;&#10;Descrizione generata automaticamente">
            <a:extLst>
              <a:ext uri="{FF2B5EF4-FFF2-40B4-BE49-F238E27FC236}">
                <a16:creationId xmlns:a16="http://schemas.microsoft.com/office/drawing/2014/main" id="{F40F5CCE-0F32-42D0-9DD2-FA824EAB7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300" y="4086225"/>
            <a:ext cx="7544454" cy="2613887"/>
          </a:xfrm>
          <a:prstGeom prst="rect">
            <a:avLst/>
          </a:prstGeom>
        </p:spPr>
      </p:pic>
      <p:sp>
        <p:nvSpPr>
          <p:cNvPr id="5" name="TextBox 1">
            <a:extLst>
              <a:ext uri="{FF2B5EF4-FFF2-40B4-BE49-F238E27FC236}">
                <a16:creationId xmlns:a16="http://schemas.microsoft.com/office/drawing/2014/main" id="{D515F714-5C85-4183-8D34-F19C3F8A4581}"/>
              </a:ext>
            </a:extLst>
          </p:cNvPr>
          <p:cNvSpPr txBox="1"/>
          <p:nvPr/>
        </p:nvSpPr>
        <p:spPr>
          <a:xfrm>
            <a:off x="4356100" y="962025"/>
            <a:ext cx="6489700" cy="430887"/>
          </a:xfrm>
          <a:prstGeom prst="rect">
            <a:avLst/>
          </a:prstGeom>
          <a:noFill/>
        </p:spPr>
        <p:txBody>
          <a:bodyPr wrap="square" rtlCol="0">
            <a:spAutoFit/>
          </a:bodyPr>
          <a:lstStyle/>
          <a:p>
            <a:r>
              <a:rPr lang="it-IT" sz="2200" b="1" dirty="0">
                <a:solidFill>
                  <a:schemeClr val="bg1"/>
                </a:solidFill>
                <a:latin typeface="Calibri" panose="020F0502020204030204" pitchFamily="34" charset="0"/>
                <a:cs typeface="Calibri" panose="020F0502020204030204" pitchFamily="34" charset="0"/>
              </a:rPr>
              <a:t>Comunicazione MIUR agli USR del 9 dicembre 2019</a:t>
            </a:r>
            <a:endParaRPr lang="en-US" sz="2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5171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425"/>
            <a:ext cx="10693400" cy="1618578"/>
          </a:xfrm>
          <a:prstGeom prst="rect">
            <a:avLst/>
          </a:prstGeom>
        </p:spPr>
      </p:pic>
      <p:sp>
        <p:nvSpPr>
          <p:cNvPr id="5" name="Rectangle 4"/>
          <p:cNvSpPr txBox="1">
            <a:spLocks noChangeArrowheads="1"/>
          </p:cNvSpPr>
          <p:nvPr/>
        </p:nvSpPr>
        <p:spPr>
          <a:xfrm>
            <a:off x="1079500" y="2181225"/>
            <a:ext cx="8534400" cy="1524000"/>
          </a:xfrm>
          <a:prstGeom prst="rect">
            <a:avLst/>
          </a:prstGeom>
        </p:spPr>
        <p:txBody>
          <a:bodyPr anchor="t"/>
          <a:lstStyle>
            <a:lvl1pPr>
              <a:defRPr>
                <a:latin typeface="+mj-lt"/>
                <a:ea typeface="+mj-ea"/>
                <a:cs typeface="+mj-cs"/>
              </a:defRPr>
            </a:lvl1pPr>
          </a:lstStyle>
          <a:p>
            <a:pPr algn="ctr"/>
            <a:endParaRPr lang="it-IT" altLang="it-IT" kern="0" dirty="0">
              <a:solidFill>
                <a:srgbClr val="004258"/>
              </a:solidFill>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08585"/>
            <a:ext cx="10693400" cy="751742"/>
          </a:xfrm>
          <a:prstGeom prst="rect">
            <a:avLst/>
          </a:prstGeom>
        </p:spPr>
      </p:pic>
      <p:sp>
        <p:nvSpPr>
          <p:cNvPr id="6" name="CasellaDiTesto 5">
            <a:extLst>
              <a:ext uri="{FF2B5EF4-FFF2-40B4-BE49-F238E27FC236}">
                <a16:creationId xmlns:a16="http://schemas.microsoft.com/office/drawing/2014/main" id="{8E6F1C97-A4A5-4980-A2DF-E12C9258B426}"/>
              </a:ext>
            </a:extLst>
          </p:cNvPr>
          <p:cNvSpPr txBox="1"/>
          <p:nvPr/>
        </p:nvSpPr>
        <p:spPr>
          <a:xfrm>
            <a:off x="4584700" y="885825"/>
            <a:ext cx="6108700" cy="461665"/>
          </a:xfrm>
          <a:prstGeom prst="rect">
            <a:avLst/>
          </a:prstGeom>
          <a:noFill/>
        </p:spPr>
        <p:txBody>
          <a:bodyPr wrap="square" rtlCol="0">
            <a:spAutoFit/>
          </a:bodyPr>
          <a:lstStyle/>
          <a:p>
            <a:r>
              <a:rPr lang="it-IT" sz="2400" b="1" dirty="0">
                <a:solidFill>
                  <a:schemeClr val="bg1"/>
                </a:solidFill>
                <a:latin typeface="Calibri" panose="020F0502020204030204" pitchFamily="34" charset="0"/>
                <a:cs typeface="Calibri" panose="020F0502020204030204" pitchFamily="34" charset="0"/>
              </a:rPr>
              <a:t>Educazione allo sviluppo sostenibile</a:t>
            </a:r>
          </a:p>
        </p:txBody>
      </p:sp>
      <p:sp>
        <p:nvSpPr>
          <p:cNvPr id="10" name="CasellaDiTesto 9">
            <a:extLst>
              <a:ext uri="{FF2B5EF4-FFF2-40B4-BE49-F238E27FC236}">
                <a16:creationId xmlns:a16="http://schemas.microsoft.com/office/drawing/2014/main" id="{7E85A46E-0671-4659-B9C6-292F85763A73}"/>
              </a:ext>
            </a:extLst>
          </p:cNvPr>
          <p:cNvSpPr txBox="1"/>
          <p:nvPr/>
        </p:nvSpPr>
        <p:spPr>
          <a:xfrm>
            <a:off x="2720975" y="1522887"/>
            <a:ext cx="5251450" cy="446276"/>
          </a:xfrm>
          <a:prstGeom prst="rect">
            <a:avLst/>
          </a:prstGeom>
          <a:noFill/>
        </p:spPr>
        <p:txBody>
          <a:bodyPr wrap="square" rtlCol="0">
            <a:spAutoFit/>
          </a:bodyPr>
          <a:lstStyle/>
          <a:p>
            <a:pPr algn="ctr"/>
            <a:r>
              <a:rPr lang="it-IT" sz="2300" b="1" dirty="0">
                <a:solidFill>
                  <a:srgbClr val="004258"/>
                </a:solidFill>
                <a:latin typeface="Calibri" panose="020F0502020204030204" pitchFamily="34" charset="0"/>
                <a:cs typeface="Calibri" panose="020F0502020204030204" pitchFamily="34" charset="0"/>
              </a:rPr>
              <a:t>Collaborazione </a:t>
            </a:r>
            <a:r>
              <a:rPr lang="it-IT" sz="2300" b="1" dirty="0" err="1">
                <a:solidFill>
                  <a:srgbClr val="004258"/>
                </a:solidFill>
                <a:latin typeface="Calibri" panose="020F0502020204030204" pitchFamily="34" charset="0"/>
                <a:cs typeface="Calibri" panose="020F0502020204030204" pitchFamily="34" charset="0"/>
              </a:rPr>
              <a:t>conMIUR</a:t>
            </a:r>
            <a:r>
              <a:rPr lang="it-IT" sz="2300" b="1" dirty="0">
                <a:solidFill>
                  <a:srgbClr val="004258"/>
                </a:solidFill>
                <a:latin typeface="Calibri" panose="020F0502020204030204" pitchFamily="34" charset="0"/>
                <a:cs typeface="Calibri" panose="020F0502020204030204" pitchFamily="34" charset="0"/>
              </a:rPr>
              <a:t> e INDIRE</a:t>
            </a:r>
          </a:p>
        </p:txBody>
      </p:sp>
      <p:sp>
        <p:nvSpPr>
          <p:cNvPr id="4" name="CasellaDiTesto 3">
            <a:extLst>
              <a:ext uri="{FF2B5EF4-FFF2-40B4-BE49-F238E27FC236}">
                <a16:creationId xmlns:a16="http://schemas.microsoft.com/office/drawing/2014/main" id="{B5BE21EA-2774-4702-8429-8A9C02F5B16A}"/>
              </a:ext>
            </a:extLst>
          </p:cNvPr>
          <p:cNvSpPr txBox="1"/>
          <p:nvPr/>
        </p:nvSpPr>
        <p:spPr>
          <a:xfrm>
            <a:off x="1426634" y="5156533"/>
            <a:ext cx="9296399" cy="1446550"/>
          </a:xfrm>
          <a:prstGeom prst="rect">
            <a:avLst/>
          </a:prstGeom>
          <a:noFill/>
        </p:spPr>
        <p:txBody>
          <a:bodyPr wrap="square" rtlCol="0">
            <a:spAutoFit/>
          </a:bodyPr>
          <a:lstStyle/>
          <a:p>
            <a:r>
              <a:rPr lang="it-IT" sz="2200" dirty="0">
                <a:solidFill>
                  <a:srgbClr val="004258"/>
                </a:solidFill>
                <a:latin typeface="Calibri" panose="020F0502020204030204" pitchFamily="34" charset="0"/>
                <a:cs typeface="Calibri" panose="020F0502020204030204" pitchFamily="34" charset="0"/>
              </a:rPr>
              <a:t>Collaborazione alla realizzazione della </a:t>
            </a:r>
            <a:r>
              <a:rPr lang="it-IT" sz="2200" b="1" dirty="0">
                <a:solidFill>
                  <a:srgbClr val="004258"/>
                </a:solidFill>
                <a:latin typeface="Calibri" panose="020F0502020204030204" pitchFamily="34" charset="0"/>
                <a:cs typeface="Calibri" panose="020F0502020204030204" pitchFamily="34" charset="0"/>
                <a:hlinkClick r:id="rId4"/>
              </a:rPr>
              <a:t>piattaforma Scuola 2030</a:t>
            </a:r>
            <a:r>
              <a:rPr lang="it-IT" sz="2200" b="1" dirty="0">
                <a:solidFill>
                  <a:srgbClr val="004258"/>
                </a:solidFill>
                <a:latin typeface="Calibri" panose="020F0502020204030204" pitchFamily="34" charset="0"/>
                <a:cs typeface="Calibri" panose="020F0502020204030204" pitchFamily="34" charset="0"/>
              </a:rPr>
              <a:t> </a:t>
            </a:r>
            <a:r>
              <a:rPr lang="it-IT" sz="2200" dirty="0">
                <a:solidFill>
                  <a:srgbClr val="004258"/>
                </a:solidFill>
                <a:latin typeface="Calibri" panose="020F0502020204030204" pitchFamily="34" charset="0"/>
                <a:cs typeface="Calibri" panose="020F0502020204030204" pitchFamily="34" charset="0"/>
              </a:rPr>
              <a:t>iniziativa promossa da MIUR, Indire e ASviS lanciata a giugno 2019, che offre a tutti i docenti della scuola italiana contenuti, risorse e materiali in auto-formazione per un’educazione ispirata ai valori e alla visione dell’Agenda 2030</a:t>
            </a:r>
          </a:p>
        </p:txBody>
      </p:sp>
      <p:pic>
        <p:nvPicPr>
          <p:cNvPr id="11" name="Immagine 10" descr="Immagine che contiene screenshot&#10;&#10;Descrizione generata automaticamente">
            <a:extLst>
              <a:ext uri="{FF2B5EF4-FFF2-40B4-BE49-F238E27FC236}">
                <a16:creationId xmlns:a16="http://schemas.microsoft.com/office/drawing/2014/main" id="{4334018D-553D-4393-AA67-A19AA496D6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 y="2015603"/>
            <a:ext cx="10680700" cy="3003360"/>
          </a:xfrm>
          <a:prstGeom prst="rect">
            <a:avLst/>
          </a:prstGeom>
        </p:spPr>
      </p:pic>
      <p:sp>
        <p:nvSpPr>
          <p:cNvPr id="9" name="Freccia a destra 8">
            <a:extLst>
              <a:ext uri="{FF2B5EF4-FFF2-40B4-BE49-F238E27FC236}">
                <a16:creationId xmlns:a16="http://schemas.microsoft.com/office/drawing/2014/main" id="{5BA6BAD4-C49B-4318-A188-19A2F1E6C078}"/>
              </a:ext>
            </a:extLst>
          </p:cNvPr>
          <p:cNvSpPr/>
          <p:nvPr/>
        </p:nvSpPr>
        <p:spPr>
          <a:xfrm>
            <a:off x="393700" y="5642476"/>
            <a:ext cx="685800" cy="474663"/>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68012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contenuto 2">
            <a:extLst>
              <a:ext uri="{FF2B5EF4-FFF2-40B4-BE49-F238E27FC236}">
                <a16:creationId xmlns:a16="http://schemas.microsoft.com/office/drawing/2014/main" id="{8FF3867F-8572-457F-A3FE-C4BE4B6B4AED}"/>
              </a:ext>
            </a:extLst>
          </p:cNvPr>
          <p:cNvSpPr>
            <a:spLocks noGrp="1" noChangeArrowheads="1"/>
          </p:cNvSpPr>
          <p:nvPr>
            <p:ph idx="1"/>
          </p:nvPr>
        </p:nvSpPr>
        <p:spPr bwMode="auto">
          <a:xfrm>
            <a:off x="343314" y="1717399"/>
            <a:ext cx="6232349" cy="42453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p>
            <a:pPr marL="0" indent="0">
              <a:buNone/>
            </a:pPr>
            <a:r>
              <a:rPr lang="it-IT" altLang="it-IT" sz="2206" dirty="0">
                <a:solidFill>
                  <a:srgbClr val="1F354D"/>
                </a:solidFill>
                <a:latin typeface="Calibri" panose="020F0502020204030204" pitchFamily="34" charset="0"/>
              </a:rPr>
              <a:t>Il </a:t>
            </a:r>
            <a:r>
              <a:rPr lang="it-IT" altLang="it-IT" sz="2206" b="1" dirty="0">
                <a:solidFill>
                  <a:srgbClr val="009999"/>
                </a:solidFill>
                <a:latin typeface="Calibri" panose="020F0502020204030204" pitchFamily="34" charset="0"/>
                <a:hlinkClick r:id="rId2"/>
              </a:rPr>
              <a:t>corso e-learning “L’Agenda 2030 e gli Obiettivi di sviluppo sostenibile”</a:t>
            </a:r>
            <a:r>
              <a:rPr lang="it-IT" altLang="ja-JP" sz="2206" b="1" dirty="0">
                <a:solidFill>
                  <a:srgbClr val="009999"/>
                </a:solidFill>
                <a:latin typeface="Calibri" panose="020F0502020204030204" pitchFamily="34" charset="0"/>
              </a:rPr>
              <a:t>, </a:t>
            </a:r>
            <a:r>
              <a:rPr lang="it-IT" altLang="ja-JP" sz="2206" dirty="0">
                <a:solidFill>
                  <a:srgbClr val="1F354D"/>
                </a:solidFill>
                <a:latin typeface="Calibri" panose="020F0502020204030204" pitchFamily="34" charset="0"/>
              </a:rPr>
              <a:t>realizzato dall</a:t>
            </a:r>
            <a:r>
              <a:rPr lang="it-IT" altLang="it-IT" sz="2206" dirty="0">
                <a:solidFill>
                  <a:srgbClr val="1F354D"/>
                </a:solidFill>
                <a:latin typeface="Calibri" panose="020F0502020204030204" pitchFamily="34" charset="0"/>
              </a:rPr>
              <a:t>’</a:t>
            </a:r>
            <a:r>
              <a:rPr lang="it-IT" altLang="ja-JP" sz="2206" dirty="0">
                <a:solidFill>
                  <a:srgbClr val="1F354D"/>
                </a:solidFill>
                <a:latin typeface="Calibri" panose="020F0502020204030204" pitchFamily="34" charset="0"/>
              </a:rPr>
              <a:t>ASviS, intende spiegare con un linguaggio semplice e accessibile i 17 Obiettivi di sviluppo sostenibile approvati nel settembre 2015 dalle Nazioni Unite, che dovranno essere realizzati a livello globale entro il 2030. </a:t>
            </a:r>
          </a:p>
          <a:p>
            <a:pPr marL="0" indent="0">
              <a:buNone/>
            </a:pPr>
            <a:r>
              <a:rPr lang="it-IT" altLang="it-IT" sz="2206" dirty="0">
                <a:solidFill>
                  <a:srgbClr val="1F354D"/>
                </a:solidFill>
                <a:latin typeface="Calibri" panose="020F0502020204030204" pitchFamily="34" charset="0"/>
              </a:rPr>
              <a:t>Il percorso si suddivide in 20 moduli per una durata complessiva di circa 3 ore. I primi tre moduli si propongono di offrire una visione d’insieme dell’Agenda 2030, delle strategie di implementazione e della misurazione degli Obiettivi; i restanti moduli sono dedicati a ognuno dei 17 Obiettivi. </a:t>
            </a:r>
          </a:p>
        </p:txBody>
      </p:sp>
      <p:sp>
        <p:nvSpPr>
          <p:cNvPr id="20483" name="Titolo 1">
            <a:extLst>
              <a:ext uri="{FF2B5EF4-FFF2-40B4-BE49-F238E27FC236}">
                <a16:creationId xmlns:a16="http://schemas.microsoft.com/office/drawing/2014/main" id="{1D2F9B36-5CF9-497D-8C97-E87803A9266E}"/>
              </a:ext>
            </a:extLst>
          </p:cNvPr>
          <p:cNvSpPr>
            <a:spLocks noGrp="1" noChangeArrowheads="1"/>
          </p:cNvSpPr>
          <p:nvPr>
            <p:ph type="title"/>
          </p:nvPr>
        </p:nvSpPr>
        <p:spPr bwMode="auto">
          <a:xfrm>
            <a:off x="4295951" y="885833"/>
            <a:ext cx="6232349" cy="5689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p>
            <a:r>
              <a:rPr lang="it-IT" altLang="it-IT" sz="2500" b="1" dirty="0">
                <a:solidFill>
                  <a:schemeClr val="bg1"/>
                </a:solidFill>
                <a:latin typeface="Calibri" panose="020F0502020204030204" pitchFamily="34" charset="0"/>
              </a:rPr>
              <a:t>Strumenti: corso e-learning sull’Agenda 2030</a:t>
            </a:r>
          </a:p>
        </p:txBody>
      </p:sp>
      <p:pic>
        <p:nvPicPr>
          <p:cNvPr id="20484" name="Immagine 2">
            <a:extLst>
              <a:ext uri="{FF2B5EF4-FFF2-40B4-BE49-F238E27FC236}">
                <a16:creationId xmlns:a16="http://schemas.microsoft.com/office/drawing/2014/main" id="{6AFB3C07-145E-4E3F-B64F-62C909D5C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73" r="4935"/>
          <a:stretch>
            <a:fillRect/>
          </a:stretch>
        </p:blipFill>
        <p:spPr bwMode="auto">
          <a:xfrm>
            <a:off x="6537149" y="2034267"/>
            <a:ext cx="3812937" cy="392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E6D35236-71CD-4008-85D6-A42071E5C9B7}"/>
              </a:ext>
            </a:extLst>
          </p:cNvPr>
          <p:cNvSpPr/>
          <p:nvPr/>
        </p:nvSpPr>
        <p:spPr>
          <a:xfrm>
            <a:off x="2673350" y="5981988"/>
            <a:ext cx="5346700" cy="771237"/>
          </a:xfrm>
          <a:prstGeom prst="rect">
            <a:avLst/>
          </a:prstGeom>
        </p:spPr>
        <p:txBody>
          <a:bodyPr>
            <a:spAutoFit/>
          </a:bodyPr>
          <a:lstStyle/>
          <a:p>
            <a:pPr lvl="0" eaLnBrk="0" fontAlgn="base" hangingPunct="0">
              <a:spcBef>
                <a:spcPct val="20000"/>
              </a:spcBef>
              <a:spcAft>
                <a:spcPct val="0"/>
              </a:spcAft>
            </a:pPr>
            <a:r>
              <a:rPr lang="it-IT" altLang="it-IT" sz="2206" dirty="0">
                <a:solidFill>
                  <a:srgbClr val="1F354D"/>
                </a:solidFill>
                <a:latin typeface="Calibri" panose="020F0502020204030204" pitchFamily="34" charset="0"/>
                <a:ea typeface="MS PGothic" panose="020B0600070205080204" pitchFamily="34" charset="-128"/>
              </a:rPr>
              <a:t>Il corso è disponibile gratuitamente per docenti e studenti su </a:t>
            </a:r>
            <a:r>
              <a:rPr lang="it-IT" altLang="it-IT" sz="2206" b="1" dirty="0">
                <a:solidFill>
                  <a:srgbClr val="009999"/>
                </a:solidFill>
                <a:latin typeface="Calibri" panose="020F0502020204030204" pitchFamily="34" charset="0"/>
                <a:ea typeface="MS PGothic" panose="020B0600070205080204" pitchFamily="34" charset="-128"/>
              </a:rPr>
              <a:t>Indire</a:t>
            </a:r>
            <a:r>
              <a:rPr lang="it-IT" altLang="it-IT" sz="2206" dirty="0">
                <a:solidFill>
                  <a:srgbClr val="1F354D"/>
                </a:solidFill>
                <a:latin typeface="Calibri" panose="020F0502020204030204" pitchFamily="34" charset="0"/>
                <a:ea typeface="MS PGothic" panose="020B0600070205080204" pitchFamily="34" charset="-128"/>
              </a:rPr>
              <a:t> e </a:t>
            </a:r>
            <a:r>
              <a:rPr lang="it-IT" altLang="it-IT" sz="2206" b="1" dirty="0">
                <a:solidFill>
                  <a:srgbClr val="009999"/>
                </a:solidFill>
                <a:latin typeface="Calibri" panose="020F0502020204030204" pitchFamily="34" charset="0"/>
                <a:ea typeface="MS PGothic" panose="020B0600070205080204" pitchFamily="34" charset="-128"/>
              </a:rPr>
              <a:t>Scuola2030</a:t>
            </a:r>
          </a:p>
        </p:txBody>
      </p:sp>
      <p:sp>
        <p:nvSpPr>
          <p:cNvPr id="7" name="Freccia a destra 6">
            <a:extLst>
              <a:ext uri="{FF2B5EF4-FFF2-40B4-BE49-F238E27FC236}">
                <a16:creationId xmlns:a16="http://schemas.microsoft.com/office/drawing/2014/main" id="{B54627B7-19F5-47E6-8978-20792FB40BD7}"/>
              </a:ext>
            </a:extLst>
          </p:cNvPr>
          <p:cNvSpPr/>
          <p:nvPr/>
        </p:nvSpPr>
        <p:spPr>
          <a:xfrm>
            <a:off x="1689100" y="6130274"/>
            <a:ext cx="685800" cy="474663"/>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ttangolo con angoli arrotondati 8">
            <a:extLst>
              <a:ext uri="{FF2B5EF4-FFF2-40B4-BE49-F238E27FC236}">
                <a16:creationId xmlns:a16="http://schemas.microsoft.com/office/drawing/2014/main" id="{3B0FB7E7-60F1-4AE6-8982-52013352408F}"/>
              </a:ext>
            </a:extLst>
          </p:cNvPr>
          <p:cNvSpPr/>
          <p:nvPr/>
        </p:nvSpPr>
        <p:spPr>
          <a:xfrm>
            <a:off x="2603500" y="5966291"/>
            <a:ext cx="5410200" cy="771237"/>
          </a:xfrm>
          <a:prstGeom prst="roundRect">
            <a:avLst/>
          </a:prstGeom>
          <a:noFill/>
          <a:ln w="57150" cap="flat" cmpd="sng" algn="ctr">
            <a:solidFill>
              <a:srgbClr val="00425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425"/>
            <a:ext cx="10693400" cy="1618578"/>
          </a:xfrm>
          <a:prstGeom prst="rect">
            <a:avLst/>
          </a:prstGeom>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08585"/>
            <a:ext cx="10693400" cy="751742"/>
          </a:xfrm>
          <a:prstGeom prst="rect">
            <a:avLst/>
          </a:prstGeom>
        </p:spPr>
      </p:pic>
      <p:sp>
        <p:nvSpPr>
          <p:cNvPr id="8" name="Titolo 1">
            <a:extLst>
              <a:ext uri="{FF2B5EF4-FFF2-40B4-BE49-F238E27FC236}">
                <a16:creationId xmlns:a16="http://schemas.microsoft.com/office/drawing/2014/main" id="{BCEAADE9-E649-4065-ADDF-9C7AF8270327}"/>
              </a:ext>
            </a:extLst>
          </p:cNvPr>
          <p:cNvSpPr txBox="1">
            <a:spLocks noChangeArrowheads="1"/>
          </p:cNvSpPr>
          <p:nvPr/>
        </p:nvSpPr>
        <p:spPr bwMode="auto">
          <a:xfrm>
            <a:off x="4584700" y="885833"/>
            <a:ext cx="5867400" cy="5689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lvl1pPr>
              <a:defRPr>
                <a:latin typeface="+mj-lt"/>
                <a:ea typeface="+mj-ea"/>
                <a:cs typeface="+mj-cs"/>
              </a:defRPr>
            </a:lvl1pPr>
          </a:lstStyle>
          <a:p>
            <a:r>
              <a:rPr lang="it-IT" altLang="it-IT" sz="2400" b="1" kern="0" dirty="0">
                <a:solidFill>
                  <a:schemeClr val="bg1"/>
                </a:solidFill>
                <a:latin typeface="Calibri" panose="020F0502020204030204" pitchFamily="34" charset="0"/>
              </a:rPr>
              <a:t>Strumenti: Un mondo sostenibile in 100 foto</a:t>
            </a:r>
          </a:p>
        </p:txBody>
      </p:sp>
      <p:pic>
        <p:nvPicPr>
          <p:cNvPr id="5" name="Immagine 4" descr="Immagine che contiene esterni, neve, acqua, uomo&#10;&#10;Descrizione generata automaticamente">
            <a:extLst>
              <a:ext uri="{FF2B5EF4-FFF2-40B4-BE49-F238E27FC236}">
                <a16:creationId xmlns:a16="http://schemas.microsoft.com/office/drawing/2014/main" id="{A22B192F-FF9C-460A-9D38-549C55994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287" y="1530710"/>
            <a:ext cx="3865013" cy="5090084"/>
          </a:xfrm>
          <a:prstGeom prst="rect">
            <a:avLst/>
          </a:prstGeom>
        </p:spPr>
      </p:pic>
      <p:sp>
        <p:nvSpPr>
          <p:cNvPr id="6" name="Rettangolo 5">
            <a:extLst>
              <a:ext uri="{FF2B5EF4-FFF2-40B4-BE49-F238E27FC236}">
                <a16:creationId xmlns:a16="http://schemas.microsoft.com/office/drawing/2014/main" id="{B633903C-236F-4F56-8A28-C9683C49AB1C}"/>
              </a:ext>
            </a:extLst>
          </p:cNvPr>
          <p:cNvSpPr/>
          <p:nvPr/>
        </p:nvSpPr>
        <p:spPr>
          <a:xfrm>
            <a:off x="1811867" y="5706532"/>
            <a:ext cx="4186745" cy="923330"/>
          </a:xfrm>
          <a:prstGeom prst="rect">
            <a:avLst/>
          </a:prstGeom>
        </p:spPr>
        <p:txBody>
          <a:bodyPr wrap="square">
            <a:spAutoFit/>
          </a:bodyPr>
          <a:lstStyle/>
          <a:p>
            <a:r>
              <a:rPr lang="it-IT" dirty="0">
                <a:solidFill>
                  <a:srgbClr val="004258"/>
                </a:solidFill>
                <a:latin typeface="Calibri" panose="020F0502020204030204" pitchFamily="34" charset="0"/>
                <a:cs typeface="Calibri" panose="020F0502020204030204" pitchFamily="34" charset="0"/>
              </a:rPr>
              <a:t>È possibile scaricare liberamente il libro, edito da Laterza, dalla piattaforma online</a:t>
            </a:r>
          </a:p>
          <a:p>
            <a:r>
              <a:rPr lang="it-IT" dirty="0">
                <a:solidFill>
                  <a:srgbClr val="004258"/>
                </a:solidFill>
                <a:latin typeface="Calibri" panose="020F0502020204030204" pitchFamily="34" charset="0"/>
                <a:cs typeface="Calibri" panose="020F0502020204030204" pitchFamily="34" charset="0"/>
              </a:rPr>
              <a:t> </a:t>
            </a:r>
            <a:r>
              <a:rPr lang="it-IT" dirty="0">
                <a:solidFill>
                  <a:srgbClr val="004258"/>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www.unmondosostenibile.it</a:t>
            </a:r>
            <a:r>
              <a:rPr lang="it-IT" dirty="0">
                <a:solidFill>
                  <a:srgbClr val="004258"/>
                </a:solidFill>
                <a:latin typeface="Calibri" panose="020F0502020204030204" pitchFamily="34" charset="0"/>
                <a:cs typeface="Calibri" panose="020F0502020204030204" pitchFamily="34" charset="0"/>
              </a:rPr>
              <a:t> </a:t>
            </a:r>
          </a:p>
        </p:txBody>
      </p:sp>
      <p:sp>
        <p:nvSpPr>
          <p:cNvPr id="7" name="Rettangolo 6">
            <a:extLst>
              <a:ext uri="{FF2B5EF4-FFF2-40B4-BE49-F238E27FC236}">
                <a16:creationId xmlns:a16="http://schemas.microsoft.com/office/drawing/2014/main" id="{B49A5332-FEEC-4A7D-84E1-2AF67A28B072}"/>
              </a:ext>
            </a:extLst>
          </p:cNvPr>
          <p:cNvSpPr/>
          <p:nvPr/>
        </p:nvSpPr>
        <p:spPr>
          <a:xfrm>
            <a:off x="165100" y="1934765"/>
            <a:ext cx="6333087" cy="3477875"/>
          </a:xfrm>
          <a:prstGeom prst="rect">
            <a:avLst/>
          </a:prstGeom>
        </p:spPr>
        <p:txBody>
          <a:bodyPr wrap="square">
            <a:spAutoFit/>
          </a:bodyPr>
          <a:lstStyle/>
          <a:p>
            <a:r>
              <a:rPr lang="it-IT" sz="2000" dirty="0">
                <a:solidFill>
                  <a:srgbClr val="004258"/>
                </a:solidFill>
                <a:latin typeface="Calibri" panose="020F0502020204030204" pitchFamily="34" charset="0"/>
                <a:cs typeface="Calibri" panose="020F0502020204030204" pitchFamily="34" charset="0"/>
              </a:rPr>
              <a:t>“</a:t>
            </a:r>
            <a:r>
              <a:rPr lang="it-IT" sz="2000" b="1" dirty="0">
                <a:solidFill>
                  <a:srgbClr val="004258"/>
                </a:solidFill>
                <a:latin typeface="Calibri" panose="020F0502020204030204" pitchFamily="34" charset="0"/>
                <a:cs typeface="Calibri" panose="020F0502020204030204" pitchFamily="34" charset="0"/>
              </a:rPr>
              <a:t>Un mondo sostenibile in 100 foto</a:t>
            </a:r>
            <a:r>
              <a:rPr lang="it-IT" sz="2000" dirty="0">
                <a:solidFill>
                  <a:srgbClr val="004258"/>
                </a:solidFill>
                <a:latin typeface="Calibri" panose="020F0502020204030204" pitchFamily="34" charset="0"/>
                <a:cs typeface="Calibri" panose="020F0502020204030204" pitchFamily="34" charset="0"/>
              </a:rPr>
              <a:t>” è il libro scritto dal portavoce dell’Alleanza per lo Sviluppo Sostenibile Enrico Giovannini e da Donato Speroni, responsabile della redazione dell’ASviS. </a:t>
            </a:r>
          </a:p>
          <a:p>
            <a:endParaRPr lang="it-IT" sz="2000" dirty="0">
              <a:solidFill>
                <a:srgbClr val="004258"/>
              </a:solidFill>
              <a:latin typeface="Calibri" panose="020F0502020204030204" pitchFamily="34" charset="0"/>
              <a:cs typeface="Calibri" panose="020F0502020204030204" pitchFamily="34" charset="0"/>
            </a:endParaRPr>
          </a:p>
          <a:p>
            <a:r>
              <a:rPr lang="it-IT" sz="2000" dirty="0">
                <a:solidFill>
                  <a:srgbClr val="004258"/>
                </a:solidFill>
                <a:latin typeface="Calibri" panose="020F0502020204030204" pitchFamily="34" charset="0"/>
                <a:cs typeface="Calibri" panose="020F0502020204030204" pitchFamily="34" charset="0"/>
              </a:rPr>
              <a:t>Un lungo viaggio che parte dai ghiacciai artici, attraversa il deserto africano, passa per l’Italia, e arriva fino in India e America latina. Un percorso reso possibile da 100 fotografie selezionate con la missione di esercitare lo sguardo sui temi ambientali e sociali più rilevanti in un mondo contemporaneo che diventa sempre più complesso.</a:t>
            </a:r>
          </a:p>
        </p:txBody>
      </p:sp>
      <p:sp>
        <p:nvSpPr>
          <p:cNvPr id="14" name="Freccia a destra 13">
            <a:extLst>
              <a:ext uri="{FF2B5EF4-FFF2-40B4-BE49-F238E27FC236}">
                <a16:creationId xmlns:a16="http://schemas.microsoft.com/office/drawing/2014/main" id="{DF669DFC-4557-46A6-8355-D25685AB98A2}"/>
              </a:ext>
            </a:extLst>
          </p:cNvPr>
          <p:cNvSpPr/>
          <p:nvPr/>
        </p:nvSpPr>
        <p:spPr>
          <a:xfrm>
            <a:off x="594763" y="5823281"/>
            <a:ext cx="685800" cy="474663"/>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algn="ctr"/>
            <a:endParaRPr lang="it-IT" kern="0">
              <a:solidFill>
                <a:prstClr val="white"/>
              </a:solidFill>
              <a:ea typeface="ＭＳ Ｐゴシック"/>
            </a:endParaRPr>
          </a:p>
        </p:txBody>
      </p:sp>
      <p:sp>
        <p:nvSpPr>
          <p:cNvPr id="15" name="Rettangolo con angoli arrotondati 14">
            <a:extLst>
              <a:ext uri="{FF2B5EF4-FFF2-40B4-BE49-F238E27FC236}">
                <a16:creationId xmlns:a16="http://schemas.microsoft.com/office/drawing/2014/main" id="{55CA1B9B-EC3F-482A-B50F-B415422851C7}"/>
              </a:ext>
            </a:extLst>
          </p:cNvPr>
          <p:cNvSpPr/>
          <p:nvPr/>
        </p:nvSpPr>
        <p:spPr>
          <a:xfrm>
            <a:off x="1612900" y="5610225"/>
            <a:ext cx="4385712" cy="1066792"/>
          </a:xfrm>
          <a:prstGeom prst="roundRect">
            <a:avLst/>
          </a:prstGeom>
          <a:noFill/>
          <a:ln w="57150" cap="flat" cmpd="sng" algn="ctr">
            <a:solidFill>
              <a:srgbClr val="004258"/>
            </a:solidFill>
            <a:prstDash val="solid"/>
          </a:ln>
          <a:effectLst/>
        </p:spPr>
        <p:txBody>
          <a:bodyPr rtlCol="0" anchor="ctr"/>
          <a:lstStyle/>
          <a:p>
            <a:pPr algn="ctr"/>
            <a:endParaRPr lang="it-IT" kern="0">
              <a:solidFill>
                <a:prstClr val="white"/>
              </a:solidFill>
              <a:ea typeface="ＭＳ Ｐゴシック"/>
            </a:endParaRPr>
          </a:p>
        </p:txBody>
      </p:sp>
    </p:spTree>
    <p:extLst>
      <p:ext uri="{BB962C8B-B14F-4D97-AF65-F5344CB8AC3E}">
        <p14:creationId xmlns:p14="http://schemas.microsoft.com/office/powerpoint/2010/main" val="4034732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a:extLst>
              <a:ext uri="{FF2B5EF4-FFF2-40B4-BE49-F238E27FC236}">
                <a16:creationId xmlns:a16="http://schemas.microsoft.com/office/drawing/2014/main" id="{1CA5CEBA-5F64-4A7A-B940-669DFA8DC542}"/>
              </a:ext>
            </a:extLst>
          </p:cNvPr>
          <p:cNvSpPr txBox="1">
            <a:spLocks noChangeArrowheads="1"/>
          </p:cNvSpPr>
          <p:nvPr/>
        </p:nvSpPr>
        <p:spPr bwMode="auto">
          <a:xfrm>
            <a:off x="241300" y="1957405"/>
            <a:ext cx="6096000" cy="3576620"/>
          </a:xfrm>
          <a:prstGeom prst="rect">
            <a:avLst/>
          </a:prstGeom>
          <a:noFill/>
          <a:ln>
            <a:noFill/>
          </a:ln>
        </p:spPr>
        <p:txBody>
          <a:bodyPr wrap="square">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spcAft>
                <a:spcPts val="662"/>
              </a:spcAft>
            </a:pPr>
            <a:r>
              <a:rPr lang="it-IT" altLang="it-IT" sz="2206" b="1" dirty="0">
                <a:solidFill>
                  <a:srgbClr val="004258"/>
                </a:solidFill>
                <a:latin typeface="Calibri" panose="020F0502020204030204" pitchFamily="34" charset="0"/>
                <a:cs typeface="Calibri" panose="020F0502020204030204" pitchFamily="34" charset="0"/>
              </a:rPr>
              <a:t>L’ASviS ha tradotto in italiano il </a:t>
            </a:r>
            <a:r>
              <a:rPr lang="it-IT" altLang="it-IT" sz="2206" b="1" dirty="0">
                <a:solidFill>
                  <a:srgbClr val="004258"/>
                </a:solidFill>
                <a:latin typeface="Calibri" panose="020F0502020204030204" pitchFamily="34" charset="0"/>
                <a:cs typeface="Calibri" panose="020F0502020204030204" pitchFamily="34" charset="0"/>
                <a:hlinkClick r:id="rId2"/>
              </a:rPr>
              <a:t>Manuale UNESCO</a:t>
            </a:r>
            <a:r>
              <a:rPr lang="it-IT" altLang="it-IT" sz="2206" b="1" dirty="0">
                <a:solidFill>
                  <a:srgbClr val="004258"/>
                </a:solidFill>
                <a:latin typeface="Calibri" panose="020F0502020204030204" pitchFamily="34" charset="0"/>
                <a:cs typeface="Calibri" panose="020F0502020204030204" pitchFamily="34" charset="0"/>
              </a:rPr>
              <a:t>.</a:t>
            </a:r>
            <a:r>
              <a:rPr lang="it-IT" altLang="it-IT" sz="2206" dirty="0">
                <a:solidFill>
                  <a:srgbClr val="004258"/>
                </a:solidFill>
                <a:latin typeface="Calibri" panose="020F0502020204030204" pitchFamily="34" charset="0"/>
                <a:cs typeface="Calibri" panose="020F0502020204030204" pitchFamily="34" charset="0"/>
              </a:rPr>
              <a:t> L’obiettivo del documento è quello di educare alla sostenibilità, diffondere la conoscenza dell’Agenda 2030 e dei 17 Obiettivi di sviluppo sostenibile: pedagogia trasformazionale e competenze trasversali alla base della formazione dei nuovi “cittadini della sostenibilità”, per affrontare le sfide globali con un’istruzione di ampio respiro.</a:t>
            </a:r>
          </a:p>
          <a:p>
            <a:pPr marL="0" indent="0">
              <a:spcAft>
                <a:spcPts val="662"/>
              </a:spcAft>
            </a:pPr>
            <a:r>
              <a:rPr lang="it-IT" altLang="it-IT" sz="2206" dirty="0">
                <a:solidFill>
                  <a:srgbClr val="004258"/>
                </a:solidFill>
                <a:latin typeface="Calibri" panose="020F0502020204030204" pitchFamily="34" charset="0"/>
                <a:cs typeface="Calibri" panose="020F0502020204030204" pitchFamily="34" charset="0"/>
              </a:rPr>
              <a:t>Inoltre, al 18 al 24 novembre è la </a:t>
            </a:r>
            <a:r>
              <a:rPr lang="it-IT" altLang="it-IT" sz="2206" b="1" dirty="0">
                <a:solidFill>
                  <a:srgbClr val="004258"/>
                </a:solidFill>
                <a:latin typeface="Calibri" panose="020F0502020204030204" pitchFamily="34" charset="0"/>
                <a:cs typeface="Calibri" panose="020F0502020204030204" pitchFamily="34" charset="0"/>
                <a:hlinkClick r:id="rId3"/>
              </a:rPr>
              <a:t>settimana UNESCO di educazione alla sostenibilità</a:t>
            </a:r>
            <a:endParaRPr lang="it-IT" altLang="it-IT" sz="2206" b="1" dirty="0">
              <a:solidFill>
                <a:srgbClr val="004258"/>
              </a:solidFill>
              <a:latin typeface="Calibri" panose="020F0502020204030204" pitchFamily="34" charset="0"/>
              <a:cs typeface="Calibri" panose="020F0502020204030204" pitchFamily="34" charset="0"/>
            </a:endParaRPr>
          </a:p>
        </p:txBody>
      </p:sp>
      <p:sp>
        <p:nvSpPr>
          <p:cNvPr id="16387" name="CasellaDiTesto 4">
            <a:extLst>
              <a:ext uri="{FF2B5EF4-FFF2-40B4-BE49-F238E27FC236}">
                <a16:creationId xmlns:a16="http://schemas.microsoft.com/office/drawing/2014/main" id="{507856EC-4B5F-46FA-871C-FB2A5A5932FA}"/>
              </a:ext>
            </a:extLst>
          </p:cNvPr>
          <p:cNvSpPr txBox="1">
            <a:spLocks noChangeArrowheads="1"/>
          </p:cNvSpPr>
          <p:nvPr/>
        </p:nvSpPr>
        <p:spPr bwMode="auto">
          <a:xfrm>
            <a:off x="4473121" y="922599"/>
            <a:ext cx="41054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it-IT" altLang="it-IT" b="1" dirty="0">
                <a:solidFill>
                  <a:schemeClr val="bg1"/>
                </a:solidFill>
                <a:latin typeface="Calibri" panose="020F0502020204030204" pitchFamily="34" charset="0"/>
                <a:cs typeface="Calibri" panose="020F0502020204030204" pitchFamily="34" charset="0"/>
              </a:rPr>
              <a:t>Strumenti: il Manuale UNESCO</a:t>
            </a:r>
          </a:p>
        </p:txBody>
      </p:sp>
      <p:sp>
        <p:nvSpPr>
          <p:cNvPr id="4" name="Freccia a destra 3">
            <a:extLst>
              <a:ext uri="{FF2B5EF4-FFF2-40B4-BE49-F238E27FC236}">
                <a16:creationId xmlns:a16="http://schemas.microsoft.com/office/drawing/2014/main" id="{DFEAAB20-978C-4039-9ED2-34E0184BC065}"/>
              </a:ext>
            </a:extLst>
          </p:cNvPr>
          <p:cNvSpPr/>
          <p:nvPr/>
        </p:nvSpPr>
        <p:spPr>
          <a:xfrm>
            <a:off x="496757" y="5991225"/>
            <a:ext cx="685800" cy="474663"/>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pic>
        <p:nvPicPr>
          <p:cNvPr id="3" name="Immagine 2" descr="Immagine che contiene screenshot&#10;&#10;Descrizione generata automaticamente">
            <a:extLst>
              <a:ext uri="{FF2B5EF4-FFF2-40B4-BE49-F238E27FC236}">
                <a16:creationId xmlns:a16="http://schemas.microsoft.com/office/drawing/2014/main" id="{886AFFD1-915B-416A-B154-DC2077A6A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100" y="1569887"/>
            <a:ext cx="3590891" cy="5052299"/>
          </a:xfrm>
          <a:prstGeom prst="rect">
            <a:avLst/>
          </a:prstGeom>
        </p:spPr>
      </p:pic>
      <p:sp>
        <p:nvSpPr>
          <p:cNvPr id="5" name="Rettangolo 4">
            <a:extLst>
              <a:ext uri="{FF2B5EF4-FFF2-40B4-BE49-F238E27FC236}">
                <a16:creationId xmlns:a16="http://schemas.microsoft.com/office/drawing/2014/main" id="{07CECED8-03C3-4BDF-A4AB-FF8BE04A284E}"/>
              </a:ext>
            </a:extLst>
          </p:cNvPr>
          <p:cNvSpPr/>
          <p:nvPr/>
        </p:nvSpPr>
        <p:spPr>
          <a:xfrm>
            <a:off x="1377951" y="5607480"/>
            <a:ext cx="4959349" cy="1154162"/>
          </a:xfrm>
          <a:prstGeom prst="rect">
            <a:avLst/>
          </a:prstGeom>
        </p:spPr>
        <p:txBody>
          <a:bodyPr wrap="square">
            <a:spAutoFit/>
          </a:bodyPr>
          <a:lstStyle/>
          <a:p>
            <a:r>
              <a:rPr lang="it-IT" dirty="0">
                <a:solidFill>
                  <a:srgbClr val="004258"/>
                </a:solidFill>
                <a:latin typeface="Calibri" panose="020F0502020204030204" pitchFamily="34" charset="0"/>
                <a:cs typeface="Calibri" panose="020F0502020204030204" pitchFamily="34" charset="0"/>
              </a:rPr>
              <a:t>Download link:</a:t>
            </a:r>
          </a:p>
          <a:p>
            <a:r>
              <a:rPr lang="it-IT" sz="1700" dirty="0">
                <a:solidFill>
                  <a:srgbClr val="004258"/>
                </a:solidFill>
                <a:latin typeface="Calibri" panose="020F0502020204030204" pitchFamily="34" charset="0"/>
                <a:cs typeface="Calibri" panose="020F0502020204030204" pitchFamily="34" charset="0"/>
              </a:rPr>
              <a:t>https://asvis.it/home/46-2436/manuale-unesco-2017-il-motore-dellagenda-2030-e-leducazione#.XdLYDFdKhPY</a:t>
            </a:r>
          </a:p>
        </p:txBody>
      </p:sp>
      <p:sp>
        <p:nvSpPr>
          <p:cNvPr id="8" name="Rettangolo con angoli arrotondati 7">
            <a:extLst>
              <a:ext uri="{FF2B5EF4-FFF2-40B4-BE49-F238E27FC236}">
                <a16:creationId xmlns:a16="http://schemas.microsoft.com/office/drawing/2014/main" id="{3D9B0263-DA5E-4D29-B131-5178DC5843F9}"/>
              </a:ext>
            </a:extLst>
          </p:cNvPr>
          <p:cNvSpPr/>
          <p:nvPr/>
        </p:nvSpPr>
        <p:spPr>
          <a:xfrm>
            <a:off x="1308100" y="5607480"/>
            <a:ext cx="5029200" cy="1200328"/>
          </a:xfrm>
          <a:prstGeom prst="roundRect">
            <a:avLst/>
          </a:prstGeom>
          <a:noFill/>
          <a:ln w="57150" cap="flat" cmpd="sng" algn="ctr">
            <a:solidFill>
              <a:srgbClr val="004258"/>
            </a:solidFill>
            <a:prstDash val="solid"/>
          </a:ln>
          <a:effectLst/>
        </p:spPr>
        <p:txBody>
          <a:bodyPr rtlCol="0" anchor="ctr"/>
          <a:lstStyle/>
          <a:p>
            <a:pPr algn="ctr"/>
            <a:endParaRPr lang="it-IT" kern="0">
              <a:solidFill>
                <a:prstClr val="white"/>
              </a:solidFill>
              <a:latin typeface="Calibri"/>
            </a:endParaRPr>
          </a:p>
        </p:txBody>
      </p:sp>
    </p:spTree>
    <p:extLst>
      <p:ext uri="{BB962C8B-B14F-4D97-AF65-F5344CB8AC3E}">
        <p14:creationId xmlns:p14="http://schemas.microsoft.com/office/powerpoint/2010/main" val="677188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425"/>
            <a:ext cx="10693400" cy="1618578"/>
          </a:xfrm>
          <a:prstGeom prst="rect">
            <a:avLst/>
          </a:prstGeom>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08585"/>
            <a:ext cx="10693400" cy="751742"/>
          </a:xfrm>
          <a:prstGeom prst="rect">
            <a:avLst/>
          </a:prstGeom>
        </p:spPr>
      </p:pic>
      <p:sp>
        <p:nvSpPr>
          <p:cNvPr id="8" name="Titolo 1">
            <a:extLst>
              <a:ext uri="{FF2B5EF4-FFF2-40B4-BE49-F238E27FC236}">
                <a16:creationId xmlns:a16="http://schemas.microsoft.com/office/drawing/2014/main" id="{BCEAADE9-E649-4065-ADDF-9C7AF8270327}"/>
              </a:ext>
            </a:extLst>
          </p:cNvPr>
          <p:cNvSpPr txBox="1">
            <a:spLocks noChangeArrowheads="1"/>
          </p:cNvSpPr>
          <p:nvPr/>
        </p:nvSpPr>
        <p:spPr bwMode="auto">
          <a:xfrm>
            <a:off x="4584700" y="885833"/>
            <a:ext cx="5318504" cy="5689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lvl1pPr>
              <a:defRPr>
                <a:latin typeface="+mj-lt"/>
                <a:ea typeface="+mj-ea"/>
                <a:cs typeface="+mj-cs"/>
              </a:defRPr>
            </a:lvl1pPr>
          </a:lstStyle>
          <a:p>
            <a:r>
              <a:rPr lang="it-IT" altLang="it-IT" sz="2800" b="1" kern="0" dirty="0">
                <a:solidFill>
                  <a:schemeClr val="bg1"/>
                </a:solidFill>
                <a:latin typeface="Calibri" panose="020F0502020204030204" pitchFamily="34" charset="0"/>
              </a:rPr>
              <a:t>Strumenti: il media mix dell’ASviS </a:t>
            </a:r>
          </a:p>
        </p:txBody>
      </p:sp>
      <p:pic>
        <p:nvPicPr>
          <p:cNvPr id="6" name="Immagine 5" descr="Immagine che contiene screenshot&#10;&#10;Descrizione generata automaticamente">
            <a:extLst>
              <a:ext uri="{FF2B5EF4-FFF2-40B4-BE49-F238E27FC236}">
                <a16:creationId xmlns:a16="http://schemas.microsoft.com/office/drawing/2014/main" id="{9B7CB9BB-DD85-4A9C-9A14-96AA45D36E2E}"/>
              </a:ext>
            </a:extLst>
          </p:cNvPr>
          <p:cNvPicPr>
            <a:picLocks noChangeAspect="1"/>
          </p:cNvPicPr>
          <p:nvPr/>
        </p:nvPicPr>
        <p:blipFill rotWithShape="1">
          <a:blip r:embed="rId4"/>
          <a:srcRect b="49957"/>
          <a:stretch/>
        </p:blipFill>
        <p:spPr>
          <a:xfrm>
            <a:off x="4772946" y="2007893"/>
            <a:ext cx="5679154" cy="1773532"/>
          </a:xfrm>
          <a:prstGeom prst="rect">
            <a:avLst/>
          </a:prstGeom>
        </p:spPr>
      </p:pic>
      <p:pic>
        <p:nvPicPr>
          <p:cNvPr id="9" name="Immagine 8" descr="Immagine che contiene screenshot&#10;&#10;Descrizione generata automaticamente">
            <a:extLst>
              <a:ext uri="{FF2B5EF4-FFF2-40B4-BE49-F238E27FC236}">
                <a16:creationId xmlns:a16="http://schemas.microsoft.com/office/drawing/2014/main" id="{2CCA44B1-7179-47AE-942C-E27AD879C244}"/>
              </a:ext>
            </a:extLst>
          </p:cNvPr>
          <p:cNvPicPr>
            <a:picLocks noChangeAspect="1"/>
          </p:cNvPicPr>
          <p:nvPr/>
        </p:nvPicPr>
        <p:blipFill>
          <a:blip r:embed="rId5"/>
          <a:stretch>
            <a:fillRect/>
          </a:stretch>
        </p:blipFill>
        <p:spPr>
          <a:xfrm>
            <a:off x="4772946" y="4147156"/>
            <a:ext cx="5679154" cy="2148869"/>
          </a:xfrm>
          <a:prstGeom prst="rect">
            <a:avLst/>
          </a:prstGeom>
        </p:spPr>
      </p:pic>
      <p:sp>
        <p:nvSpPr>
          <p:cNvPr id="10" name="Rettangolo 1">
            <a:extLst>
              <a:ext uri="{FF2B5EF4-FFF2-40B4-BE49-F238E27FC236}">
                <a16:creationId xmlns:a16="http://schemas.microsoft.com/office/drawing/2014/main" id="{784635A3-8A8E-4D0C-8525-BA0223E5C79F}"/>
              </a:ext>
            </a:extLst>
          </p:cNvPr>
          <p:cNvSpPr>
            <a:spLocks noChangeArrowheads="1"/>
          </p:cNvSpPr>
          <p:nvPr/>
        </p:nvSpPr>
        <p:spPr bwMode="auto">
          <a:xfrm>
            <a:off x="0" y="2124908"/>
            <a:ext cx="4531646"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285750" indent="-285750" algn="just">
              <a:buFont typeface="Arial" panose="020B0604020202020204" pitchFamily="34" charset="0"/>
              <a:buChar char="•"/>
            </a:pPr>
            <a:r>
              <a:rPr lang="it-IT" altLang="it-IT" sz="1900" dirty="0">
                <a:solidFill>
                  <a:srgbClr val="004258"/>
                </a:solidFill>
                <a:latin typeface="Calibri" panose="020F0502020204030204" pitchFamily="34" charset="0"/>
                <a:cs typeface="Calibri" panose="020F0502020204030204" pitchFamily="34" charset="0"/>
              </a:rPr>
              <a:t>Un </a:t>
            </a:r>
            <a:r>
              <a:rPr lang="it-IT" altLang="it-IT" sz="1900" b="1" dirty="0">
                <a:solidFill>
                  <a:srgbClr val="004258"/>
                </a:solidFill>
                <a:latin typeface="Calibri" panose="020F0502020204030204" pitchFamily="34" charset="0"/>
                <a:cs typeface="Calibri" panose="020F0502020204030204" pitchFamily="34" charset="0"/>
              </a:rPr>
              <a:t>sito </a:t>
            </a:r>
            <a:r>
              <a:rPr lang="it-IT" altLang="it-IT" sz="1900" dirty="0">
                <a:solidFill>
                  <a:srgbClr val="004258"/>
                </a:solidFill>
                <a:latin typeface="Calibri" panose="020F0502020204030204" pitchFamily="34" charset="0"/>
                <a:cs typeface="Calibri" panose="020F0502020204030204" pitchFamily="34" charset="0"/>
              </a:rPr>
              <a:t> aggiornato quotidianamente (con oltre 850mila visualizzazioni nel 2018), che offre informazioni sullo sviluppo sostenibile dall’Italia e dal mondo. </a:t>
            </a:r>
          </a:p>
          <a:p>
            <a:pPr marL="285750" indent="-285750" algn="just">
              <a:buFont typeface="Arial" panose="020B0604020202020204" pitchFamily="34" charset="0"/>
              <a:buChar char="•"/>
            </a:pPr>
            <a:r>
              <a:rPr lang="it-IT" altLang="it-IT" sz="1900" dirty="0">
                <a:solidFill>
                  <a:srgbClr val="004258"/>
                </a:solidFill>
                <a:latin typeface="Calibri" panose="020F0502020204030204" pitchFamily="34" charset="0"/>
                <a:cs typeface="Calibri" panose="020F0502020204030204" pitchFamily="34" charset="0"/>
              </a:rPr>
              <a:t>Una </a:t>
            </a:r>
            <a:r>
              <a:rPr lang="it-IT" altLang="it-IT" sz="1900" b="1" dirty="0">
                <a:solidFill>
                  <a:srgbClr val="004258"/>
                </a:solidFill>
                <a:latin typeface="Calibri" panose="020F0502020204030204" pitchFamily="34" charset="0"/>
                <a:cs typeface="Calibri" panose="020F0502020204030204" pitchFamily="34" charset="0"/>
              </a:rPr>
              <a:t>newsletter </a:t>
            </a:r>
            <a:r>
              <a:rPr lang="it-IT" altLang="it-IT" sz="1900" dirty="0">
                <a:solidFill>
                  <a:srgbClr val="004258"/>
                </a:solidFill>
                <a:latin typeface="Calibri" panose="020F0502020204030204" pitchFamily="34" charset="0"/>
                <a:cs typeface="Calibri" panose="020F0502020204030204" pitchFamily="34" charset="0"/>
              </a:rPr>
              <a:t>settimanale.</a:t>
            </a:r>
          </a:p>
          <a:p>
            <a:pPr marL="285750" indent="-285750" algn="just">
              <a:buFont typeface="Arial" panose="020B0604020202020204" pitchFamily="34" charset="0"/>
              <a:buChar char="•"/>
            </a:pPr>
            <a:r>
              <a:rPr lang="it-IT" altLang="it-IT" sz="1900" b="1" dirty="0">
                <a:solidFill>
                  <a:srgbClr val="004258"/>
                </a:solidFill>
                <a:latin typeface="Calibri" panose="020F0502020204030204" pitchFamily="34" charset="0"/>
                <a:cs typeface="Calibri" panose="020F0502020204030204" pitchFamily="34" charset="0"/>
              </a:rPr>
              <a:t>Le pagine social media: </a:t>
            </a:r>
            <a:r>
              <a:rPr lang="it-IT" altLang="it-IT" sz="1900" dirty="0" err="1">
                <a:solidFill>
                  <a:srgbClr val="004258"/>
                </a:solidFill>
                <a:latin typeface="Calibri" panose="020F0502020204030204" pitchFamily="34" charset="0"/>
                <a:cs typeface="Calibri" panose="020F0502020204030204" pitchFamily="34" charset="0"/>
              </a:rPr>
              <a:t>Facebook</a:t>
            </a:r>
            <a:r>
              <a:rPr lang="it-IT" altLang="it-IT" sz="1900" dirty="0">
                <a:solidFill>
                  <a:srgbClr val="004258"/>
                </a:solidFill>
                <a:latin typeface="Calibri" panose="020F0502020204030204" pitchFamily="34" charset="0"/>
                <a:cs typeface="Calibri" panose="020F0502020204030204" pitchFamily="34" charset="0"/>
              </a:rPr>
              <a:t> (oltre 23.000 </a:t>
            </a:r>
            <a:r>
              <a:rPr lang="it-IT" altLang="it-IT" sz="1900" dirty="0" err="1">
                <a:solidFill>
                  <a:srgbClr val="004258"/>
                </a:solidFill>
                <a:latin typeface="Calibri" panose="020F0502020204030204" pitchFamily="34" charset="0"/>
                <a:cs typeface="Calibri" panose="020F0502020204030204" pitchFamily="34" charset="0"/>
              </a:rPr>
              <a:t>follower</a:t>
            </a:r>
            <a:r>
              <a:rPr lang="it-IT" altLang="it-IT" sz="1900" dirty="0">
                <a:solidFill>
                  <a:srgbClr val="004258"/>
                </a:solidFill>
                <a:latin typeface="Calibri" panose="020F0502020204030204" pitchFamily="34" charset="0"/>
                <a:cs typeface="Calibri" panose="020F0502020204030204" pitchFamily="34" charset="0"/>
              </a:rPr>
              <a:t>), </a:t>
            </a:r>
            <a:r>
              <a:rPr lang="it-IT" altLang="it-IT" sz="1900" dirty="0" err="1">
                <a:solidFill>
                  <a:srgbClr val="004258"/>
                </a:solidFill>
                <a:latin typeface="Calibri" panose="020F0502020204030204" pitchFamily="34" charset="0"/>
                <a:cs typeface="Calibri" panose="020F0502020204030204" pitchFamily="34" charset="0"/>
              </a:rPr>
              <a:t>Twitter</a:t>
            </a:r>
            <a:r>
              <a:rPr lang="it-IT" altLang="it-IT" sz="1900" dirty="0">
                <a:solidFill>
                  <a:srgbClr val="004258"/>
                </a:solidFill>
                <a:latin typeface="Calibri" panose="020F0502020204030204" pitchFamily="34" charset="0"/>
                <a:cs typeface="Calibri" panose="020F0502020204030204" pitchFamily="34" charset="0"/>
              </a:rPr>
              <a:t> (oltre 10.000), Instagram, </a:t>
            </a:r>
            <a:r>
              <a:rPr lang="it-IT" altLang="it-IT" sz="1900" dirty="0" err="1">
                <a:solidFill>
                  <a:srgbClr val="004258"/>
                </a:solidFill>
                <a:latin typeface="Calibri" panose="020F0502020204030204" pitchFamily="34" charset="0"/>
                <a:cs typeface="Calibri" panose="020F0502020204030204" pitchFamily="34" charset="0"/>
              </a:rPr>
              <a:t>YouTube</a:t>
            </a:r>
            <a:r>
              <a:rPr lang="it-IT" altLang="it-IT" sz="1900" dirty="0">
                <a:solidFill>
                  <a:srgbClr val="004258"/>
                </a:solidFill>
                <a:latin typeface="Calibri" panose="020F0502020204030204" pitchFamily="34" charset="0"/>
                <a:cs typeface="Calibri" panose="020F0502020204030204" pitchFamily="34" charset="0"/>
              </a:rPr>
              <a:t> e </a:t>
            </a:r>
            <a:r>
              <a:rPr lang="it-IT" altLang="it-IT" sz="1900" dirty="0" err="1">
                <a:solidFill>
                  <a:srgbClr val="004258"/>
                </a:solidFill>
                <a:latin typeface="Calibri" panose="020F0502020204030204" pitchFamily="34" charset="0"/>
                <a:cs typeface="Calibri" panose="020F0502020204030204" pitchFamily="34" charset="0"/>
              </a:rPr>
              <a:t>LinkedIn</a:t>
            </a:r>
            <a:r>
              <a:rPr lang="it-IT" altLang="it-IT" sz="1900" dirty="0">
                <a:solidFill>
                  <a:srgbClr val="004258"/>
                </a:solidFill>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it-IT" altLang="it-IT" sz="1900" dirty="0">
                <a:solidFill>
                  <a:srgbClr val="004258"/>
                </a:solidFill>
                <a:latin typeface="Calibri" panose="020F0502020204030204" pitchFamily="34" charset="0"/>
                <a:cs typeface="Calibri" panose="020F0502020204030204" pitchFamily="34" charset="0"/>
              </a:rPr>
              <a:t>Programmi radiofonici sullo sviluppo sostenibile sui </a:t>
            </a:r>
            <a:r>
              <a:rPr lang="it-IT" altLang="it-IT" sz="1900" b="1" dirty="0">
                <a:solidFill>
                  <a:srgbClr val="004258"/>
                </a:solidFill>
                <a:latin typeface="Calibri" panose="020F0502020204030204" pitchFamily="34" charset="0"/>
                <a:cs typeface="Calibri" panose="020F0502020204030204" pitchFamily="34" charset="0"/>
              </a:rPr>
              <a:t>radio nazionali.</a:t>
            </a:r>
            <a:r>
              <a:rPr lang="it-IT" altLang="it-IT" sz="1900" dirty="0">
                <a:solidFill>
                  <a:srgbClr val="004258"/>
                </a:solidFill>
                <a:latin typeface="Calibri" panose="020F0502020204030204" pitchFamily="34" charset="0"/>
                <a:cs typeface="Calibri" panose="020F0502020204030204" pitchFamily="34" charset="0"/>
              </a:rPr>
              <a:t> </a:t>
            </a:r>
            <a:endParaRPr lang="it-IT" altLang="it-IT" sz="1900" b="1" dirty="0">
              <a:solidFill>
                <a:srgbClr val="004258"/>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altLang="it-IT" sz="1900" dirty="0">
                <a:solidFill>
                  <a:srgbClr val="004258"/>
                </a:solidFill>
                <a:latin typeface="Calibri" panose="020F0502020204030204" pitchFamily="34" charset="0"/>
                <a:cs typeface="Calibri" panose="020F0502020204030204" pitchFamily="34" charset="0"/>
              </a:rPr>
              <a:t>Media partnership  con </a:t>
            </a:r>
            <a:r>
              <a:rPr lang="it-IT" altLang="it-IT" sz="1900" b="1" dirty="0">
                <a:solidFill>
                  <a:srgbClr val="004258"/>
                </a:solidFill>
                <a:latin typeface="Calibri" panose="020F0502020204030204" pitchFamily="34" charset="0"/>
                <a:cs typeface="Calibri" panose="020F0502020204030204" pitchFamily="34" charset="0"/>
              </a:rPr>
              <a:t>Rai, Repubblica, Corriere della Sera e Ansa</a:t>
            </a:r>
            <a:r>
              <a:rPr lang="it-IT" altLang="it-IT" sz="1900" dirty="0">
                <a:solidFill>
                  <a:srgbClr val="004258"/>
                </a:solidFill>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it-IT" altLang="it-IT" sz="1900" dirty="0">
                <a:solidFill>
                  <a:srgbClr val="004258"/>
                </a:solidFill>
                <a:latin typeface="Calibri" panose="020F0502020204030204" pitchFamily="34" charset="0"/>
                <a:cs typeface="Calibri" panose="020F0502020204030204" pitchFamily="34" charset="0"/>
              </a:rPr>
              <a:t>Una </a:t>
            </a:r>
            <a:r>
              <a:rPr lang="it-IT" altLang="it-IT" sz="1900" b="1" dirty="0">
                <a:solidFill>
                  <a:srgbClr val="004258"/>
                </a:solidFill>
                <a:latin typeface="Calibri" panose="020F0502020204030204" pitchFamily="34" charset="0"/>
                <a:cs typeface="Calibri" panose="020F0502020204030204" pitchFamily="34" charset="0"/>
              </a:rPr>
              <a:t>web TV</a:t>
            </a:r>
            <a:r>
              <a:rPr lang="it-IT" altLang="it-IT" sz="1900" dirty="0">
                <a:solidFill>
                  <a:srgbClr val="004258"/>
                </a:solidFill>
                <a:latin typeface="Calibri" panose="020F0502020204030204" pitchFamily="34" charset="0"/>
                <a:cs typeface="Calibri" panose="020F0502020204030204" pitchFamily="34" charset="0"/>
              </a:rPr>
              <a:t> con aggiornamenti settimanali.</a:t>
            </a:r>
          </a:p>
        </p:txBody>
      </p:sp>
    </p:spTree>
    <p:extLst>
      <p:ext uri="{BB962C8B-B14F-4D97-AF65-F5344CB8AC3E}">
        <p14:creationId xmlns:p14="http://schemas.microsoft.com/office/powerpoint/2010/main" val="20844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862"/>
            <a:ext cx="10693400" cy="1618578"/>
          </a:xfrm>
          <a:prstGeom prst="rect">
            <a:avLst/>
          </a:prstGeom>
        </p:spPr>
      </p:pic>
      <p:sp>
        <p:nvSpPr>
          <p:cNvPr id="6" name="TextBox 1">
            <a:extLst>
              <a:ext uri="{FF2B5EF4-FFF2-40B4-BE49-F238E27FC236}">
                <a16:creationId xmlns:a16="http://schemas.microsoft.com/office/drawing/2014/main" id="{27EFEED0-C98E-4183-9049-B691FFBA63A9}"/>
              </a:ext>
            </a:extLst>
          </p:cNvPr>
          <p:cNvSpPr txBox="1">
            <a:spLocks noChangeArrowheads="1"/>
          </p:cNvSpPr>
          <p:nvPr/>
        </p:nvSpPr>
        <p:spPr bwMode="auto">
          <a:xfrm>
            <a:off x="4429125" y="836613"/>
            <a:ext cx="518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it-IT" altLang="it-IT" b="1" dirty="0">
                <a:solidFill>
                  <a:srgbClr val="FFFFFF"/>
                </a:solidFill>
                <a:latin typeface="Calibri" panose="020F0502020204030204" pitchFamily="34" charset="0"/>
              </a:rPr>
              <a:t>Perché questo mondo non è sostenibile</a:t>
            </a:r>
          </a:p>
        </p:txBody>
      </p:sp>
      <p:pic>
        <p:nvPicPr>
          <p:cNvPr id="8" name="Immagine 7" descr="Immagine che contiene testo&#10;&#10;Descrizione generata automaticamente">
            <a:extLst>
              <a:ext uri="{FF2B5EF4-FFF2-40B4-BE49-F238E27FC236}">
                <a16:creationId xmlns:a16="http://schemas.microsoft.com/office/drawing/2014/main" id="{718D0C91-A597-48BC-BCC1-0A1750DF2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700" y="55246"/>
            <a:ext cx="9211785" cy="7507604"/>
          </a:xfrm>
          <a:prstGeom prst="rect">
            <a:avLst/>
          </a:prstGeom>
        </p:spPr>
      </p:pic>
      <p:sp>
        <p:nvSpPr>
          <p:cNvPr id="9" name="Ovale 8">
            <a:extLst>
              <a:ext uri="{FF2B5EF4-FFF2-40B4-BE49-F238E27FC236}">
                <a16:creationId xmlns:a16="http://schemas.microsoft.com/office/drawing/2014/main" id="{FB9C0D38-FF83-4B10-AB0B-83884CD863B6}"/>
              </a:ext>
            </a:extLst>
          </p:cNvPr>
          <p:cNvSpPr/>
          <p:nvPr/>
        </p:nvSpPr>
        <p:spPr>
          <a:xfrm>
            <a:off x="7099300" y="5415650"/>
            <a:ext cx="990600" cy="304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a:extLst>
              <a:ext uri="{FF2B5EF4-FFF2-40B4-BE49-F238E27FC236}">
                <a16:creationId xmlns:a16="http://schemas.microsoft.com/office/drawing/2014/main" id="{55755431-635E-4E75-B80F-2AD2B9DECE14}"/>
              </a:ext>
            </a:extLst>
          </p:cNvPr>
          <p:cNvSpPr/>
          <p:nvPr/>
        </p:nvSpPr>
        <p:spPr>
          <a:xfrm rot="13279661">
            <a:off x="7969694" y="5974153"/>
            <a:ext cx="1172331" cy="786838"/>
          </a:xfrm>
          <a:prstGeom prst="righ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53679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hlinkClick r:id="rId2"/>
            <a:extLst>
              <a:ext uri="{FF2B5EF4-FFF2-40B4-BE49-F238E27FC236}">
                <a16:creationId xmlns:a16="http://schemas.microsoft.com/office/drawing/2014/main" id="{92ADDFDB-505A-4535-A4D5-99948B58BDEB}"/>
              </a:ext>
            </a:extLst>
          </p:cNvPr>
          <p:cNvPicPr>
            <a:picLocks noChangeAspect="1"/>
          </p:cNvPicPr>
          <p:nvPr/>
        </p:nvPicPr>
        <p:blipFill>
          <a:blip r:embed="rId3"/>
          <a:stretch>
            <a:fillRect/>
          </a:stretch>
        </p:blipFill>
        <p:spPr>
          <a:xfrm>
            <a:off x="4432300" y="1647825"/>
            <a:ext cx="6082933" cy="4973209"/>
          </a:xfrm>
          <a:prstGeom prst="rect">
            <a:avLst/>
          </a:prstGeom>
        </p:spPr>
      </p:pic>
      <p:sp>
        <p:nvSpPr>
          <p:cNvPr id="3" name="Rettangolo 2">
            <a:extLst>
              <a:ext uri="{FF2B5EF4-FFF2-40B4-BE49-F238E27FC236}">
                <a16:creationId xmlns:a16="http://schemas.microsoft.com/office/drawing/2014/main" id="{89875A1E-AAF4-41CA-B342-82D5A875D95F}"/>
              </a:ext>
            </a:extLst>
          </p:cNvPr>
          <p:cNvSpPr/>
          <p:nvPr/>
        </p:nvSpPr>
        <p:spPr>
          <a:xfrm>
            <a:off x="157000" y="1952625"/>
            <a:ext cx="4122900" cy="4801314"/>
          </a:xfrm>
          <a:prstGeom prst="rect">
            <a:avLst/>
          </a:prstGeom>
        </p:spPr>
        <p:txBody>
          <a:bodyPr wrap="square">
            <a:spAutoFit/>
          </a:bodyPr>
          <a:lstStyle/>
          <a:p>
            <a:r>
              <a:rPr lang="it-IT" dirty="0">
                <a:solidFill>
                  <a:srgbClr val="004258"/>
                </a:solidFill>
                <a:latin typeface="Calibri" panose="020F0502020204030204" pitchFamily="34" charset="0"/>
                <a:cs typeface="Calibri" panose="020F0502020204030204" pitchFamily="34" charset="0"/>
              </a:rPr>
              <a:t>Con il contributo dell’Alleanza, è nato il </a:t>
            </a:r>
            <a:r>
              <a:rPr lang="it-IT" b="1" dirty="0">
                <a:solidFill>
                  <a:srgbClr val="004258"/>
                </a:solidFill>
                <a:latin typeface="Calibri" panose="020F0502020204030204" pitchFamily="34" charset="0"/>
                <a:cs typeface="Calibri" panose="020F0502020204030204" pitchFamily="34" charset="0"/>
                <a:hlinkClick r:id="rId2"/>
              </a:rPr>
              <a:t>portale d’informazione Ansa 2030 </a:t>
            </a:r>
            <a:r>
              <a:rPr lang="it-IT" dirty="0">
                <a:solidFill>
                  <a:srgbClr val="004258"/>
                </a:solidFill>
                <a:latin typeface="Calibri" panose="020F0502020204030204" pitchFamily="34" charset="0"/>
                <a:cs typeface="Calibri" panose="020F0502020204030204" pitchFamily="34" charset="0"/>
              </a:rPr>
              <a:t>dedicato allo sviluppo sostenibile e all’Agenda 2030, con l’obiettivo di diffondere consapevolezza tra i lettori sui temi che toccano da vicino il mondo della sostenibilità. Dai cambiamenti climatici alla perdita di biodiversità, passando per la povertà e la fame nel mondo, la crescita economica e la finanza, il mondo dell’occupazione e le disuguaglianze; </a:t>
            </a:r>
            <a:r>
              <a:rPr lang="it-IT" b="1" dirty="0">
                <a:solidFill>
                  <a:srgbClr val="004258"/>
                </a:solidFill>
                <a:latin typeface="Calibri" panose="020F0502020204030204" pitchFamily="34" charset="0"/>
                <a:cs typeface="Calibri" panose="020F0502020204030204" pitchFamily="34" charset="0"/>
              </a:rPr>
              <a:t>Ansa2030 è una “finestra sul mondo” che guarda al futuro</a:t>
            </a:r>
            <a:r>
              <a:rPr lang="it-IT" dirty="0">
                <a:solidFill>
                  <a:srgbClr val="004258"/>
                </a:solidFill>
                <a:latin typeface="Calibri" panose="020F0502020204030204" pitchFamily="34" charset="0"/>
                <a:cs typeface="Calibri" panose="020F0502020204030204" pitchFamily="34" charset="0"/>
              </a:rPr>
              <a:t>, per offrire un’informazione comprensibile a tutti, coinvolgendo il maggior numero di persone sulle questioni più urgenti da affrontare.</a:t>
            </a:r>
          </a:p>
        </p:txBody>
      </p:sp>
      <p:sp>
        <p:nvSpPr>
          <p:cNvPr id="4" name="Titolo 1">
            <a:extLst>
              <a:ext uri="{FF2B5EF4-FFF2-40B4-BE49-F238E27FC236}">
                <a16:creationId xmlns:a16="http://schemas.microsoft.com/office/drawing/2014/main" id="{26A550ED-04DC-4DB1-AFB8-C8AB0A62E521}"/>
              </a:ext>
            </a:extLst>
          </p:cNvPr>
          <p:cNvSpPr txBox="1">
            <a:spLocks noChangeArrowheads="1"/>
          </p:cNvSpPr>
          <p:nvPr/>
        </p:nvSpPr>
        <p:spPr bwMode="auto">
          <a:xfrm>
            <a:off x="4584700" y="885833"/>
            <a:ext cx="5318504" cy="5689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lvl1pPr>
              <a:defRPr>
                <a:latin typeface="+mj-lt"/>
                <a:ea typeface="+mj-ea"/>
                <a:cs typeface="+mj-cs"/>
              </a:defRPr>
            </a:lvl1pPr>
          </a:lstStyle>
          <a:p>
            <a:r>
              <a:rPr lang="it-IT" altLang="it-IT" sz="2800" b="1" kern="0" dirty="0">
                <a:solidFill>
                  <a:schemeClr val="bg1"/>
                </a:solidFill>
                <a:latin typeface="Calibri" panose="020F0502020204030204" pitchFamily="34" charset="0"/>
              </a:rPr>
              <a:t>Strumenti: ASviS per ANSA2030</a:t>
            </a:r>
          </a:p>
        </p:txBody>
      </p:sp>
    </p:spTree>
    <p:extLst>
      <p:ext uri="{BB962C8B-B14F-4D97-AF65-F5344CB8AC3E}">
        <p14:creationId xmlns:p14="http://schemas.microsoft.com/office/powerpoint/2010/main" val="1249544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425"/>
            <a:ext cx="10693400" cy="1618578"/>
          </a:xfrm>
          <a:prstGeom prst="rect">
            <a:avLst/>
          </a:prstGeom>
        </p:spPr>
      </p:pic>
      <p:sp>
        <p:nvSpPr>
          <p:cNvPr id="7" name="TextBox 7">
            <a:extLst>
              <a:ext uri="{FF2B5EF4-FFF2-40B4-BE49-F238E27FC236}">
                <a16:creationId xmlns:a16="http://schemas.microsoft.com/office/drawing/2014/main" id="{6481FA9F-6380-4FB2-B122-A13CF500D23A}"/>
              </a:ext>
            </a:extLst>
          </p:cNvPr>
          <p:cNvSpPr txBox="1"/>
          <p:nvPr/>
        </p:nvSpPr>
        <p:spPr>
          <a:xfrm>
            <a:off x="120650" y="1541256"/>
            <a:ext cx="10452100" cy="4216539"/>
          </a:xfrm>
          <a:prstGeom prst="rect">
            <a:avLst/>
          </a:prstGeom>
          <a:noFill/>
        </p:spPr>
        <p:txBody>
          <a:bodyPr wrap="square" rtlCol="0">
            <a:spAutoFit/>
          </a:bodyPr>
          <a:lstStyle/>
          <a:p>
            <a:pPr algn="ctr"/>
            <a:r>
              <a:rPr lang="it-IT" sz="2400" b="1" dirty="0">
                <a:solidFill>
                  <a:srgbClr val="004258"/>
                </a:solidFill>
                <a:latin typeface="Calibri" panose="020F0502020204030204" pitchFamily="34" charset="0"/>
                <a:cs typeface="Calibri" panose="020F0502020204030204" pitchFamily="34" charset="0"/>
              </a:rPr>
              <a:t>Catalogo di materiali </a:t>
            </a:r>
          </a:p>
          <a:p>
            <a:pPr algn="ctr"/>
            <a:r>
              <a:rPr lang="it-IT" sz="2400" b="1" dirty="0">
                <a:solidFill>
                  <a:srgbClr val="004258"/>
                </a:solidFill>
                <a:latin typeface="Calibri" panose="020F0502020204030204" pitchFamily="34" charset="0"/>
                <a:cs typeface="Calibri" panose="020F0502020204030204" pitchFamily="34" charset="0"/>
              </a:rPr>
              <a:t>per l’Educazione allo sviluppo sostenibile</a:t>
            </a:r>
            <a:endParaRPr lang="it-IT" sz="2000" dirty="0">
              <a:solidFill>
                <a:srgbClr val="004258"/>
              </a:solidFill>
              <a:latin typeface="Calibri" panose="020F0502020204030204" pitchFamily="34" charset="0"/>
              <a:cs typeface="Calibri" panose="020F0502020204030204" pitchFamily="34" charset="0"/>
            </a:endParaRPr>
          </a:p>
          <a:p>
            <a:pPr algn="just"/>
            <a:r>
              <a:rPr lang="it-IT" sz="2000" dirty="0">
                <a:solidFill>
                  <a:srgbClr val="004258"/>
                </a:solidFill>
                <a:latin typeface="Calibri" panose="020F0502020204030204" pitchFamily="34" charset="0"/>
                <a:cs typeface="Calibri" panose="020F0502020204030204" pitchFamily="34" charset="0"/>
              </a:rPr>
              <a:t>Il gruppo di lavoro trasversale dell’ASviS dedicato all'educazione allo sviluppo sostenibile ha effettuato un </a:t>
            </a:r>
            <a:r>
              <a:rPr lang="it-IT" sz="2000" b="1" dirty="0">
                <a:solidFill>
                  <a:srgbClr val="004258"/>
                </a:solidFill>
                <a:latin typeface="Calibri" panose="020F0502020204030204" pitchFamily="34" charset="0"/>
                <a:cs typeface="Calibri" panose="020F0502020204030204" pitchFamily="34" charset="0"/>
              </a:rPr>
              <a:t>censimento dei materiali prodotti </a:t>
            </a:r>
            <a:r>
              <a:rPr lang="it-IT" sz="2000" dirty="0">
                <a:solidFill>
                  <a:srgbClr val="004258"/>
                </a:solidFill>
                <a:latin typeface="Calibri" panose="020F0502020204030204" pitchFamily="34" charset="0"/>
                <a:cs typeface="Calibri" panose="020F0502020204030204" pitchFamily="34" charset="0"/>
              </a:rPr>
              <a:t>nel corso degli anni da organizzazioni non governative, fondazioni, enti pubblici e mondo dell’istruzione per l’educazione allo sviluppo e alla cittadinanza globale.</a:t>
            </a:r>
          </a:p>
          <a:p>
            <a:pPr algn="just"/>
            <a:endParaRPr lang="it-IT" sz="2000" dirty="0">
              <a:solidFill>
                <a:srgbClr val="004258"/>
              </a:solidFill>
              <a:latin typeface="Calibri" panose="020F0502020204030204" pitchFamily="34" charset="0"/>
              <a:cs typeface="Calibri" panose="020F0502020204030204" pitchFamily="34" charset="0"/>
            </a:endParaRPr>
          </a:p>
          <a:p>
            <a:pPr algn="just"/>
            <a:r>
              <a:rPr lang="it-IT" sz="2000" dirty="0">
                <a:solidFill>
                  <a:srgbClr val="004258"/>
                </a:solidFill>
                <a:latin typeface="Calibri" panose="020F0502020204030204" pitchFamily="34" charset="0"/>
                <a:cs typeface="Calibri" panose="020F0502020204030204" pitchFamily="34" charset="0"/>
              </a:rPr>
              <a:t>A partire da giugno 2016, il gruppo di lavoro ha inoltre dato il via ad una </a:t>
            </a:r>
            <a:r>
              <a:rPr lang="it-IT" sz="2000" b="1" dirty="0">
                <a:solidFill>
                  <a:srgbClr val="004258"/>
                </a:solidFill>
                <a:latin typeface="Calibri" panose="020F0502020204030204" pitchFamily="34" charset="0"/>
                <a:cs typeface="Calibri" panose="020F0502020204030204" pitchFamily="34" charset="0"/>
              </a:rPr>
              <a:t>raccolta, tra gli Aderenti all’ASviS, di materiali valorizzabili ai fini dell’educazione allo sviluppo sostenibile </a:t>
            </a:r>
            <a:r>
              <a:rPr lang="it-IT" sz="2000" dirty="0">
                <a:solidFill>
                  <a:srgbClr val="004258"/>
                </a:solidFill>
                <a:latin typeface="Calibri" panose="020F0502020204030204" pitchFamily="34" charset="0"/>
                <a:cs typeface="Calibri" panose="020F0502020204030204" pitchFamily="34" charset="0"/>
              </a:rPr>
              <a:t>che i coordinatori hanno catalogato secondo le seguenti categorie: riferimento ad uno o più Obiettivi di sviluppo sostenibile, ente che li ha prodotti, educazione formale/non formale, target di età dei destinatari, tipo di supporto (video, presentazione/slide, pubblicazioni, piattaforma online, guide, kit didattici, dispense, giochi), lingua, alternanza scuola-lavoro.</a:t>
            </a:r>
          </a:p>
        </p:txBody>
      </p:sp>
      <p:sp>
        <p:nvSpPr>
          <p:cNvPr id="10" name="Titolo 1">
            <a:extLst>
              <a:ext uri="{FF2B5EF4-FFF2-40B4-BE49-F238E27FC236}">
                <a16:creationId xmlns:a16="http://schemas.microsoft.com/office/drawing/2014/main" id="{6506DBA0-2F14-42B5-B4FC-4AF7BD835DAB}"/>
              </a:ext>
            </a:extLst>
          </p:cNvPr>
          <p:cNvSpPr txBox="1">
            <a:spLocks noChangeArrowheads="1"/>
          </p:cNvSpPr>
          <p:nvPr/>
        </p:nvSpPr>
        <p:spPr bwMode="auto">
          <a:xfrm>
            <a:off x="4584700" y="885833"/>
            <a:ext cx="5318504" cy="5689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lvl1pPr>
              <a:defRPr>
                <a:latin typeface="+mj-lt"/>
                <a:ea typeface="+mj-ea"/>
                <a:cs typeface="+mj-cs"/>
              </a:defRPr>
            </a:lvl1pPr>
          </a:lstStyle>
          <a:p>
            <a:r>
              <a:rPr lang="it-IT" altLang="it-IT" sz="2800" b="1" kern="0" dirty="0">
                <a:solidFill>
                  <a:schemeClr val="bg1"/>
                </a:solidFill>
                <a:latin typeface="Calibri" panose="020F0502020204030204" pitchFamily="34" charset="0"/>
              </a:rPr>
              <a:t>Strumenti: il sito www.asvis.it</a:t>
            </a:r>
          </a:p>
        </p:txBody>
      </p:sp>
      <p:sp>
        <p:nvSpPr>
          <p:cNvPr id="2" name="Rettangolo 1">
            <a:extLst>
              <a:ext uri="{FF2B5EF4-FFF2-40B4-BE49-F238E27FC236}">
                <a16:creationId xmlns:a16="http://schemas.microsoft.com/office/drawing/2014/main" id="{BFC3873D-A933-44A5-B0A0-24A8D5A02FC7}"/>
              </a:ext>
            </a:extLst>
          </p:cNvPr>
          <p:cNvSpPr/>
          <p:nvPr/>
        </p:nvSpPr>
        <p:spPr>
          <a:xfrm>
            <a:off x="3007810" y="5829895"/>
            <a:ext cx="5118774" cy="923330"/>
          </a:xfrm>
          <a:prstGeom prst="rect">
            <a:avLst/>
          </a:prstGeom>
        </p:spPr>
        <p:txBody>
          <a:bodyPr wrap="none">
            <a:spAutoFit/>
          </a:bodyPr>
          <a:lstStyle/>
          <a:p>
            <a:r>
              <a:rPr lang="it-IT" dirty="0">
                <a:solidFill>
                  <a:srgbClr val="004258"/>
                </a:solidFill>
                <a:latin typeface="Calibri" panose="020F0502020204030204" pitchFamily="34" charset="0"/>
                <a:cs typeface="Calibri" panose="020F0502020204030204" pitchFamily="34" charset="0"/>
              </a:rPr>
              <a:t>Consulta i materiali per le scuole raccolti dall'ASviS:</a:t>
            </a:r>
          </a:p>
          <a:p>
            <a:r>
              <a:rPr lang="it-IT" dirty="0">
                <a:solidFill>
                  <a:srgbClr val="004258"/>
                </a:solidFill>
                <a:latin typeface="Calibri" panose="020F0502020204030204" pitchFamily="34" charset="0"/>
                <a:cs typeface="Calibri" panose="020F0502020204030204" pitchFamily="34" charset="0"/>
                <a:hlinkClick r:id="rId3"/>
              </a:rPr>
              <a:t>asvis.it/educazione-allo-sviluppo-sostenibile/</a:t>
            </a:r>
            <a:endParaRPr lang="it-IT" dirty="0">
              <a:solidFill>
                <a:srgbClr val="004258"/>
              </a:solidFill>
              <a:latin typeface="Calibri" panose="020F0502020204030204" pitchFamily="34" charset="0"/>
              <a:cs typeface="Calibri" panose="020F0502020204030204" pitchFamily="34" charset="0"/>
            </a:endParaRPr>
          </a:p>
          <a:p>
            <a:r>
              <a:rPr lang="it-IT" dirty="0">
                <a:solidFill>
                  <a:srgbClr val="004258"/>
                </a:solidFill>
                <a:latin typeface="Calibri" panose="020F0502020204030204" pitchFamily="34" charset="0"/>
                <a:cs typeface="Calibri" panose="020F0502020204030204" pitchFamily="34" charset="0"/>
              </a:rPr>
              <a:t>E il sito dedicato al Goal 4: </a:t>
            </a:r>
            <a:r>
              <a:rPr lang="it-IT" dirty="0">
                <a:latin typeface="Calibri" panose="020F0502020204030204" pitchFamily="34" charset="0"/>
                <a:cs typeface="Calibri" panose="020F0502020204030204" pitchFamily="34" charset="0"/>
                <a:hlinkClick r:id="rId4"/>
              </a:rPr>
              <a:t>asvis.it/goal4</a:t>
            </a:r>
            <a:endParaRPr lang="it-IT" dirty="0">
              <a:solidFill>
                <a:srgbClr val="004258"/>
              </a:solidFill>
              <a:latin typeface="Calibri" panose="020F0502020204030204" pitchFamily="34" charset="0"/>
              <a:cs typeface="Calibri" panose="020F0502020204030204" pitchFamily="34" charset="0"/>
            </a:endParaRPr>
          </a:p>
        </p:txBody>
      </p:sp>
      <p:sp>
        <p:nvSpPr>
          <p:cNvPr id="11" name="Freccia a destra 10">
            <a:extLst>
              <a:ext uri="{FF2B5EF4-FFF2-40B4-BE49-F238E27FC236}">
                <a16:creationId xmlns:a16="http://schemas.microsoft.com/office/drawing/2014/main" id="{D627C6DB-8500-47E8-B6BA-CB27E0C81578}"/>
              </a:ext>
            </a:extLst>
          </p:cNvPr>
          <p:cNvSpPr/>
          <p:nvPr/>
        </p:nvSpPr>
        <p:spPr>
          <a:xfrm>
            <a:off x="1959353" y="6054228"/>
            <a:ext cx="685800" cy="474663"/>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ttangolo con angoli arrotondati 11">
            <a:extLst>
              <a:ext uri="{FF2B5EF4-FFF2-40B4-BE49-F238E27FC236}">
                <a16:creationId xmlns:a16="http://schemas.microsoft.com/office/drawing/2014/main" id="{41D46144-DE80-44D9-8334-106BBC8F9118}"/>
              </a:ext>
            </a:extLst>
          </p:cNvPr>
          <p:cNvSpPr/>
          <p:nvPr/>
        </p:nvSpPr>
        <p:spPr>
          <a:xfrm>
            <a:off x="2968295" y="5752367"/>
            <a:ext cx="5197803" cy="1087316"/>
          </a:xfrm>
          <a:prstGeom prst="roundRect">
            <a:avLst/>
          </a:prstGeom>
          <a:noFill/>
          <a:ln w="57150" cap="flat" cmpd="sng" algn="ctr">
            <a:solidFill>
              <a:srgbClr val="004258"/>
            </a:solidFill>
            <a:prstDash val="solid"/>
          </a:ln>
          <a:effectLst/>
        </p:spPr>
        <p:txBody>
          <a:bodyPr rtlCol="0" anchor="ctr"/>
          <a:lstStyle/>
          <a:p>
            <a:pPr algn="ctr"/>
            <a:endParaRPr lang="it-IT" kern="0">
              <a:solidFill>
                <a:prstClr val="white"/>
              </a:solidFill>
              <a:latin typeface="Calibri"/>
            </a:endParaRPr>
          </a:p>
        </p:txBody>
      </p:sp>
    </p:spTree>
    <p:extLst>
      <p:ext uri="{BB962C8B-B14F-4D97-AF65-F5344CB8AC3E}">
        <p14:creationId xmlns:p14="http://schemas.microsoft.com/office/powerpoint/2010/main" val="3554956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425"/>
            <a:ext cx="10693400" cy="1618578"/>
          </a:xfrm>
          <a:prstGeom prst="rect">
            <a:avLst/>
          </a:prstGeom>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08585"/>
            <a:ext cx="10693400" cy="751742"/>
          </a:xfrm>
          <a:prstGeom prst="rect">
            <a:avLst/>
          </a:prstGeom>
        </p:spPr>
      </p:pic>
      <p:sp>
        <p:nvSpPr>
          <p:cNvPr id="8" name="Titolo 1">
            <a:extLst>
              <a:ext uri="{FF2B5EF4-FFF2-40B4-BE49-F238E27FC236}">
                <a16:creationId xmlns:a16="http://schemas.microsoft.com/office/drawing/2014/main" id="{BCEAADE9-E649-4065-ADDF-9C7AF8270327}"/>
              </a:ext>
            </a:extLst>
          </p:cNvPr>
          <p:cNvSpPr txBox="1">
            <a:spLocks noChangeArrowheads="1"/>
          </p:cNvSpPr>
          <p:nvPr/>
        </p:nvSpPr>
        <p:spPr bwMode="auto">
          <a:xfrm>
            <a:off x="4584700" y="885833"/>
            <a:ext cx="5318504" cy="5689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lvl1pPr>
              <a:defRPr>
                <a:latin typeface="+mj-lt"/>
                <a:ea typeface="+mj-ea"/>
                <a:cs typeface="+mj-cs"/>
              </a:defRPr>
            </a:lvl1pPr>
          </a:lstStyle>
          <a:p>
            <a:r>
              <a:rPr lang="it-IT" altLang="it-IT" sz="2400" b="1" kern="0" dirty="0">
                <a:solidFill>
                  <a:schemeClr val="bg1"/>
                </a:solidFill>
                <a:latin typeface="Calibri" panose="020F0502020204030204" pitchFamily="34" charset="0"/>
              </a:rPr>
              <a:t>Le campagne di sensibilizzazione</a:t>
            </a:r>
          </a:p>
        </p:txBody>
      </p:sp>
      <p:sp>
        <p:nvSpPr>
          <p:cNvPr id="11" name="TextBox 5">
            <a:extLst>
              <a:ext uri="{FF2B5EF4-FFF2-40B4-BE49-F238E27FC236}">
                <a16:creationId xmlns:a16="http://schemas.microsoft.com/office/drawing/2014/main" id="{136BCD6F-CC9D-41A3-9F42-C6C659DAE9E3}"/>
              </a:ext>
            </a:extLst>
          </p:cNvPr>
          <p:cNvSpPr txBox="1"/>
          <p:nvPr/>
        </p:nvSpPr>
        <p:spPr>
          <a:xfrm>
            <a:off x="-24064" y="2016322"/>
            <a:ext cx="5060582" cy="4770537"/>
          </a:xfrm>
          <a:prstGeom prst="rect">
            <a:avLst/>
          </a:prstGeom>
          <a:noFill/>
        </p:spPr>
        <p:txBody>
          <a:bodyPr wrap="square" rtlCol="0">
            <a:spAutoFit/>
          </a:bodyPr>
          <a:lstStyle/>
          <a:p>
            <a:pPr marL="285750" indent="-285750" algn="just"/>
            <a:r>
              <a:rPr lang="it-IT" altLang="it-IT" sz="1900" dirty="0">
                <a:solidFill>
                  <a:schemeClr val="accent1">
                    <a:lumMod val="50000"/>
                  </a:schemeClr>
                </a:solidFill>
                <a:cs typeface="Tahoma" panose="020B0604030504040204" pitchFamily="34" charset="0"/>
              </a:rPr>
              <a:t>	</a:t>
            </a:r>
            <a:r>
              <a:rPr lang="it-IT" altLang="it-IT" sz="1900" dirty="0">
                <a:solidFill>
                  <a:srgbClr val="004258"/>
                </a:solidFill>
                <a:latin typeface="Calibri" panose="020F0502020204030204" pitchFamily="34" charset="0"/>
                <a:cs typeface="Calibri" panose="020F0502020204030204" pitchFamily="34" charset="0"/>
              </a:rPr>
              <a:t>Alcune tra le iniziative di engagement multi-canale di maggior successo:  </a:t>
            </a:r>
          </a:p>
          <a:p>
            <a:pPr marL="285750" lvl="1" indent="-285750" algn="just"/>
            <a:r>
              <a:rPr lang="it-IT" altLang="it-IT" sz="1900" dirty="0">
                <a:solidFill>
                  <a:srgbClr val="004258"/>
                </a:solidFill>
                <a:latin typeface="Calibri" panose="020F0502020204030204" pitchFamily="34" charset="0"/>
                <a:cs typeface="Calibri" panose="020F0502020204030204" pitchFamily="34" charset="0"/>
              </a:rPr>
              <a:t>	</a:t>
            </a:r>
          </a:p>
          <a:p>
            <a:pPr marL="285750" lvl="1" indent="-285750" algn="just">
              <a:buFont typeface="Arial" panose="020B0604020202020204" pitchFamily="34" charset="0"/>
              <a:buChar char="•"/>
            </a:pPr>
            <a:r>
              <a:rPr lang="it-IT" altLang="it-IT" sz="1900" b="1" dirty="0">
                <a:solidFill>
                  <a:srgbClr val="004258"/>
                </a:solidFill>
                <a:latin typeface="Calibri" panose="020F0502020204030204" pitchFamily="34" charset="0"/>
                <a:cs typeface="Calibri" panose="020F0502020204030204" pitchFamily="34" charset="0"/>
              </a:rPr>
              <a:t>#METTIAMOMANOALFUTURO</a:t>
            </a:r>
            <a:r>
              <a:rPr lang="it-IT" altLang="it-IT" sz="1900" dirty="0">
                <a:solidFill>
                  <a:srgbClr val="004258"/>
                </a:solidFill>
                <a:latin typeface="Calibri" panose="020F0502020204030204" pitchFamily="34" charset="0"/>
                <a:cs typeface="Calibri" panose="020F0502020204030204" pitchFamily="34" charset="0"/>
              </a:rPr>
              <a:t>, per il Festival dello Sviluppo Sostenibile 2019, con oltre </a:t>
            </a:r>
            <a:r>
              <a:rPr lang="it-IT" altLang="it-IT" sz="1900" b="1" dirty="0">
                <a:solidFill>
                  <a:srgbClr val="004258"/>
                </a:solidFill>
                <a:latin typeface="Calibri" panose="020F0502020204030204" pitchFamily="34" charset="0"/>
                <a:cs typeface="Calibri" panose="020F0502020204030204" pitchFamily="34" charset="0"/>
              </a:rPr>
              <a:t>5 milioni di </a:t>
            </a:r>
            <a:r>
              <a:rPr lang="it-IT" altLang="it-IT" sz="1900" b="1" dirty="0" err="1">
                <a:solidFill>
                  <a:srgbClr val="004258"/>
                </a:solidFill>
                <a:latin typeface="Calibri" panose="020F0502020204030204" pitchFamily="34" charset="0"/>
                <a:cs typeface="Calibri" panose="020F0502020204030204" pitchFamily="34" charset="0"/>
              </a:rPr>
              <a:t>impression</a:t>
            </a:r>
            <a:r>
              <a:rPr lang="it-IT" altLang="it-IT" sz="1900" dirty="0">
                <a:solidFill>
                  <a:srgbClr val="004258"/>
                </a:solidFill>
                <a:latin typeface="Calibri" panose="020F0502020204030204" pitchFamily="34" charset="0"/>
                <a:cs typeface="Calibri" panose="020F0502020204030204" pitchFamily="34" charset="0"/>
              </a:rPr>
              <a:t>. </a:t>
            </a:r>
          </a:p>
          <a:p>
            <a:pPr marL="285750" lvl="1" indent="-285750" algn="just">
              <a:buFont typeface="Courier New"/>
              <a:buChar char="o"/>
            </a:pPr>
            <a:endParaRPr lang="it-IT" altLang="it-IT" sz="1900" dirty="0">
              <a:solidFill>
                <a:srgbClr val="004258"/>
              </a:solidFill>
              <a:latin typeface="Calibri" panose="020F0502020204030204" pitchFamily="34" charset="0"/>
              <a:cs typeface="Calibri" panose="020F0502020204030204" pitchFamily="34" charset="0"/>
            </a:endParaRPr>
          </a:p>
          <a:p>
            <a:pPr marL="285750" lvl="1" indent="-285750" algn="just">
              <a:buFont typeface="Arial" panose="020B0604020202020204" pitchFamily="34" charset="0"/>
              <a:buChar char="•"/>
            </a:pPr>
            <a:r>
              <a:rPr lang="it-IT" altLang="it-IT" sz="1900" b="1" dirty="0">
                <a:solidFill>
                  <a:srgbClr val="004258"/>
                </a:solidFill>
                <a:latin typeface="Calibri" panose="020F0502020204030204" pitchFamily="34" charset="0"/>
                <a:cs typeface="Calibri" panose="020F0502020204030204" pitchFamily="34" charset="0"/>
              </a:rPr>
              <a:t>Un Goal al giorno</a:t>
            </a:r>
            <a:r>
              <a:rPr lang="it-IT" altLang="it-IT" sz="1900" dirty="0">
                <a:solidFill>
                  <a:srgbClr val="004258"/>
                </a:solidFill>
                <a:latin typeface="Calibri" panose="020F0502020204030204" pitchFamily="34" charset="0"/>
                <a:cs typeface="Calibri" panose="020F0502020204030204" pitchFamily="34" charset="0"/>
              </a:rPr>
              <a:t>, che diffonde ogni anno i principali risultati e le proposte di policy tratte dal Rapporto ASviS annuale. </a:t>
            </a:r>
          </a:p>
          <a:p>
            <a:pPr marL="285750" lvl="1" indent="-285750" algn="just">
              <a:buFont typeface="Arial" panose="020B0604020202020204" pitchFamily="34" charset="0"/>
              <a:buChar char="•"/>
            </a:pPr>
            <a:endParaRPr lang="it-IT" altLang="it-IT" sz="1900" dirty="0">
              <a:solidFill>
                <a:srgbClr val="004258"/>
              </a:solidFill>
              <a:latin typeface="Calibri" panose="020F0502020204030204" pitchFamily="34" charset="0"/>
              <a:cs typeface="Calibri" panose="020F0502020204030204" pitchFamily="34" charset="0"/>
            </a:endParaRPr>
          </a:p>
          <a:p>
            <a:pPr marL="285750" lvl="1" indent="-285750" algn="just">
              <a:buFont typeface="Arial" panose="020B0604020202020204" pitchFamily="34" charset="0"/>
              <a:buChar char="•"/>
            </a:pPr>
            <a:r>
              <a:rPr lang="it-IT" altLang="it-IT" sz="1900" dirty="0">
                <a:solidFill>
                  <a:srgbClr val="004258"/>
                </a:solidFill>
                <a:latin typeface="Calibri" panose="020F0502020204030204" pitchFamily="34" charset="0"/>
                <a:cs typeface="Calibri" panose="020F0502020204030204" pitchFamily="34" charset="0"/>
              </a:rPr>
              <a:t>La </a:t>
            </a:r>
            <a:r>
              <a:rPr lang="it-IT" altLang="it-IT" sz="1900" i="1" dirty="0" err="1">
                <a:solidFill>
                  <a:srgbClr val="004258"/>
                </a:solidFill>
                <a:latin typeface="Calibri" panose="020F0502020204030204" pitchFamily="34" charset="0"/>
                <a:cs typeface="Calibri" panose="020F0502020204030204" pitchFamily="34" charset="0"/>
              </a:rPr>
              <a:t>call</a:t>
            </a:r>
            <a:r>
              <a:rPr lang="it-IT" altLang="it-IT" sz="1900" i="1" dirty="0">
                <a:solidFill>
                  <a:srgbClr val="004258"/>
                </a:solidFill>
                <a:latin typeface="Calibri" panose="020F0502020204030204" pitchFamily="34" charset="0"/>
                <a:cs typeface="Calibri" panose="020F0502020204030204" pitchFamily="34" charset="0"/>
              </a:rPr>
              <a:t> </a:t>
            </a:r>
            <a:r>
              <a:rPr lang="it-IT" altLang="it-IT" sz="1900" i="1" dirty="0" err="1">
                <a:solidFill>
                  <a:srgbClr val="004258"/>
                </a:solidFill>
                <a:latin typeface="Calibri" panose="020F0502020204030204" pitchFamily="34" charset="0"/>
                <a:cs typeface="Calibri" panose="020F0502020204030204" pitchFamily="34" charset="0"/>
              </a:rPr>
              <a:t>to</a:t>
            </a:r>
            <a:r>
              <a:rPr lang="it-IT" altLang="it-IT" sz="1900" i="1" dirty="0">
                <a:solidFill>
                  <a:srgbClr val="004258"/>
                </a:solidFill>
                <a:latin typeface="Calibri" panose="020F0502020204030204" pitchFamily="34" charset="0"/>
                <a:cs typeface="Calibri" panose="020F0502020204030204" pitchFamily="34" charset="0"/>
              </a:rPr>
              <a:t> </a:t>
            </a:r>
            <a:r>
              <a:rPr lang="it-IT" altLang="it-IT" sz="1900" i="1" dirty="0" err="1">
                <a:solidFill>
                  <a:srgbClr val="004258"/>
                </a:solidFill>
                <a:latin typeface="Calibri" panose="020F0502020204030204" pitchFamily="34" charset="0"/>
                <a:cs typeface="Calibri" panose="020F0502020204030204" pitchFamily="34" charset="0"/>
              </a:rPr>
              <a:t>action</a:t>
            </a:r>
            <a:r>
              <a:rPr lang="it-IT" altLang="it-IT" sz="1900" i="1" dirty="0">
                <a:solidFill>
                  <a:srgbClr val="004258"/>
                </a:solidFill>
                <a:latin typeface="Calibri" panose="020F0502020204030204" pitchFamily="34" charset="0"/>
                <a:cs typeface="Calibri" panose="020F0502020204030204" pitchFamily="34" charset="0"/>
              </a:rPr>
              <a:t> </a:t>
            </a:r>
            <a:r>
              <a:rPr lang="it-IT" altLang="it-IT" sz="1900" b="1" dirty="0">
                <a:solidFill>
                  <a:srgbClr val="004258"/>
                </a:solidFill>
                <a:latin typeface="Calibri" panose="020F0502020204030204" pitchFamily="34" charset="0"/>
                <a:cs typeface="Calibri" panose="020F0502020204030204" pitchFamily="34" charset="0"/>
              </a:rPr>
              <a:t>#2030whatareUdoing, </a:t>
            </a:r>
            <a:r>
              <a:rPr lang="it-IT" altLang="it-IT" sz="1900" dirty="0">
                <a:solidFill>
                  <a:srgbClr val="004258"/>
                </a:solidFill>
                <a:latin typeface="Calibri" panose="020F0502020204030204" pitchFamily="34" charset="0"/>
                <a:cs typeface="Calibri" panose="020F0502020204030204" pitchFamily="34" charset="0"/>
              </a:rPr>
              <a:t>che ha visto la condivisione di più di </a:t>
            </a:r>
            <a:r>
              <a:rPr lang="it-IT" altLang="it-IT" sz="1900" b="1" dirty="0">
                <a:solidFill>
                  <a:srgbClr val="004258"/>
                </a:solidFill>
                <a:latin typeface="Calibri" panose="020F0502020204030204" pitchFamily="34" charset="0"/>
                <a:cs typeface="Calibri" panose="020F0502020204030204" pitchFamily="34" charset="0"/>
              </a:rPr>
              <a:t>mille buone pratiche sullo sviluppo sostenibile</a:t>
            </a:r>
            <a:r>
              <a:rPr lang="it-IT" altLang="it-IT" sz="1900" dirty="0">
                <a:solidFill>
                  <a:srgbClr val="004258"/>
                </a:solidFill>
                <a:latin typeface="Calibri" panose="020F0502020204030204" pitchFamily="34" charset="0"/>
                <a:cs typeface="Calibri" panose="020F0502020204030204" pitchFamily="34" charset="0"/>
              </a:rPr>
              <a:t> sui social media. </a:t>
            </a:r>
          </a:p>
          <a:p>
            <a:endParaRPr lang="it-IT" sz="1900" dirty="0"/>
          </a:p>
        </p:txBody>
      </p:sp>
      <p:pic>
        <p:nvPicPr>
          <p:cNvPr id="12" name="Immagine 11">
            <a:extLst>
              <a:ext uri="{FF2B5EF4-FFF2-40B4-BE49-F238E27FC236}">
                <a16:creationId xmlns:a16="http://schemas.microsoft.com/office/drawing/2014/main" id="{56626944-A678-4702-8B2D-A0C25CD256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0534" y="2638425"/>
            <a:ext cx="4942611" cy="2778319"/>
          </a:xfrm>
          <a:prstGeom prst="rect">
            <a:avLst/>
          </a:prstGeom>
        </p:spPr>
      </p:pic>
    </p:spTree>
    <p:extLst>
      <p:ext uri="{BB962C8B-B14F-4D97-AF65-F5344CB8AC3E}">
        <p14:creationId xmlns:p14="http://schemas.microsoft.com/office/powerpoint/2010/main" val="2698057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425"/>
            <a:ext cx="10693400" cy="1618578"/>
          </a:xfrm>
          <a:prstGeom prst="rect">
            <a:avLst/>
          </a:prstGeom>
        </p:spPr>
      </p:pic>
      <p:sp>
        <p:nvSpPr>
          <p:cNvPr id="8" name="Titolo 1">
            <a:extLst>
              <a:ext uri="{FF2B5EF4-FFF2-40B4-BE49-F238E27FC236}">
                <a16:creationId xmlns:a16="http://schemas.microsoft.com/office/drawing/2014/main" id="{BCEAADE9-E649-4065-ADDF-9C7AF8270327}"/>
              </a:ext>
            </a:extLst>
          </p:cNvPr>
          <p:cNvSpPr txBox="1">
            <a:spLocks noChangeArrowheads="1"/>
          </p:cNvSpPr>
          <p:nvPr/>
        </p:nvSpPr>
        <p:spPr bwMode="auto">
          <a:xfrm>
            <a:off x="4584700" y="885833"/>
            <a:ext cx="5318504" cy="5689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lvl1pPr>
              <a:defRPr>
                <a:latin typeface="+mj-lt"/>
                <a:ea typeface="+mj-ea"/>
                <a:cs typeface="+mj-cs"/>
              </a:defRPr>
            </a:lvl1pPr>
          </a:lstStyle>
          <a:p>
            <a:r>
              <a:rPr lang="it-IT" altLang="it-IT" sz="2400" b="1" kern="0" dirty="0">
                <a:solidFill>
                  <a:schemeClr val="bg1"/>
                </a:solidFill>
                <a:latin typeface="Calibri" panose="020F0502020204030204" pitchFamily="34" charset="0"/>
              </a:rPr>
              <a:t>Le campagne di sensibilizzazione</a:t>
            </a:r>
          </a:p>
        </p:txBody>
      </p:sp>
      <p:sp>
        <p:nvSpPr>
          <p:cNvPr id="7" name="TextBox 7">
            <a:extLst>
              <a:ext uri="{FF2B5EF4-FFF2-40B4-BE49-F238E27FC236}">
                <a16:creationId xmlns:a16="http://schemas.microsoft.com/office/drawing/2014/main" id="{6481FA9F-6380-4FB2-B122-A13CF500D23A}"/>
              </a:ext>
            </a:extLst>
          </p:cNvPr>
          <p:cNvSpPr txBox="1"/>
          <p:nvPr/>
        </p:nvSpPr>
        <p:spPr>
          <a:xfrm>
            <a:off x="152400" y="1780639"/>
            <a:ext cx="10452100" cy="3308598"/>
          </a:xfrm>
          <a:prstGeom prst="rect">
            <a:avLst/>
          </a:prstGeom>
          <a:noFill/>
        </p:spPr>
        <p:txBody>
          <a:bodyPr wrap="square" rtlCol="0">
            <a:spAutoFit/>
          </a:bodyPr>
          <a:lstStyle/>
          <a:p>
            <a:pPr algn="just"/>
            <a:r>
              <a:rPr lang="it-IT" sz="1900" dirty="0">
                <a:solidFill>
                  <a:srgbClr val="004258"/>
                </a:solidFill>
                <a:latin typeface="Calibri" panose="020F0502020204030204" pitchFamily="34" charset="0"/>
                <a:cs typeface="Calibri" panose="020F0502020204030204" pitchFamily="34" charset="0"/>
              </a:rPr>
              <a:t>Ispirata dalla mobilitazione globale dei </a:t>
            </a:r>
            <a:r>
              <a:rPr lang="it-IT" sz="1900" i="1" dirty="0" err="1">
                <a:solidFill>
                  <a:srgbClr val="004258"/>
                </a:solidFill>
                <a:latin typeface="Calibri" panose="020F0502020204030204" pitchFamily="34" charset="0"/>
                <a:cs typeface="Calibri" panose="020F0502020204030204" pitchFamily="34" charset="0"/>
              </a:rPr>
              <a:t>Fridays</a:t>
            </a:r>
            <a:r>
              <a:rPr lang="it-IT" sz="1900" i="1" dirty="0">
                <a:solidFill>
                  <a:srgbClr val="004258"/>
                </a:solidFill>
                <a:latin typeface="Calibri" panose="020F0502020204030204" pitchFamily="34" charset="0"/>
                <a:cs typeface="Calibri" panose="020F0502020204030204" pitchFamily="34" charset="0"/>
              </a:rPr>
              <a:t> for Future</a:t>
            </a:r>
            <a:r>
              <a:rPr lang="it-IT" sz="1900" dirty="0">
                <a:solidFill>
                  <a:srgbClr val="004258"/>
                </a:solidFill>
                <a:latin typeface="Calibri" panose="020F0502020204030204" pitchFamily="34" charset="0"/>
                <a:cs typeface="Calibri" panose="020F0502020204030204" pitchFamily="34" charset="0"/>
              </a:rPr>
              <a:t>, l’obiettivo di questa iniziativa è di trasformare il sabato, il giorno in cui la maggior parte delle persone fa la spesa settimanale, nel giorno dell’impegno per </a:t>
            </a:r>
            <a:r>
              <a:rPr lang="it-IT" sz="1900" b="1" dirty="0">
                <a:solidFill>
                  <a:srgbClr val="004258"/>
                </a:solidFill>
                <a:latin typeface="Calibri" panose="020F0502020204030204" pitchFamily="34" charset="0"/>
                <a:cs typeface="Calibri" panose="020F0502020204030204" pitchFamily="34" charset="0"/>
              </a:rPr>
              <a:t>la produzione e il consumo responsabili</a:t>
            </a:r>
            <a:r>
              <a:rPr lang="it-IT" sz="1900" dirty="0">
                <a:solidFill>
                  <a:srgbClr val="004258"/>
                </a:solidFill>
                <a:latin typeface="Calibri" panose="020F0502020204030204" pitchFamily="34" charset="0"/>
                <a:cs typeface="Calibri" panose="020F0502020204030204" pitchFamily="34" charset="0"/>
              </a:rPr>
              <a:t> </a:t>
            </a:r>
            <a:r>
              <a:rPr lang="it-IT" sz="1900" b="1" dirty="0">
                <a:solidFill>
                  <a:srgbClr val="004258"/>
                </a:solidFill>
                <a:latin typeface="Calibri" panose="020F0502020204030204" pitchFamily="34" charset="0"/>
                <a:cs typeface="Calibri" panose="020F0502020204030204" pitchFamily="34" charset="0"/>
              </a:rPr>
              <a:t>per lo sviluppo sostenibile. </a:t>
            </a:r>
          </a:p>
          <a:p>
            <a:pPr algn="just"/>
            <a:endParaRPr lang="it-IT" sz="1900" dirty="0">
              <a:solidFill>
                <a:srgbClr val="004258"/>
              </a:solidFill>
              <a:latin typeface="Calibri" panose="020F0502020204030204" pitchFamily="34" charset="0"/>
              <a:cs typeface="Calibri" panose="020F0502020204030204" pitchFamily="34" charset="0"/>
            </a:endParaRPr>
          </a:p>
          <a:p>
            <a:pPr algn="just"/>
            <a:r>
              <a:rPr lang="it-IT" sz="1900" dirty="0">
                <a:solidFill>
                  <a:srgbClr val="004258"/>
                </a:solidFill>
                <a:latin typeface="Calibri" panose="020F0502020204030204" pitchFamily="34" charset="0"/>
                <a:cs typeface="Calibri" panose="020F0502020204030204" pitchFamily="34" charset="0"/>
              </a:rPr>
              <a:t>Il primo passo di questo percorso si è svolto il </a:t>
            </a:r>
            <a:r>
              <a:rPr lang="it-IT" sz="1900" b="1" dirty="0">
                <a:solidFill>
                  <a:srgbClr val="004258"/>
                </a:solidFill>
                <a:latin typeface="Calibri" panose="020F0502020204030204" pitchFamily="34" charset="0"/>
                <a:cs typeface="Calibri" panose="020F0502020204030204" pitchFamily="34" charset="0"/>
              </a:rPr>
              <a:t>28 settembre 2019</a:t>
            </a:r>
            <a:r>
              <a:rPr lang="it-IT" sz="1900" dirty="0">
                <a:solidFill>
                  <a:srgbClr val="004258"/>
                </a:solidFill>
                <a:latin typeface="Calibri" panose="020F0502020204030204" pitchFamily="34" charset="0"/>
                <a:cs typeface="Calibri" panose="020F0502020204030204" pitchFamily="34" charset="0"/>
              </a:rPr>
              <a:t>, il giorno dopo la settimana di sciopero globale per il clima. </a:t>
            </a:r>
          </a:p>
          <a:p>
            <a:pPr algn="just"/>
            <a:endParaRPr lang="it-IT" sz="1900" dirty="0">
              <a:solidFill>
                <a:srgbClr val="004258"/>
              </a:solidFill>
              <a:latin typeface="Calibri" panose="020F0502020204030204" pitchFamily="34" charset="0"/>
              <a:cs typeface="Calibri" panose="020F0502020204030204" pitchFamily="34" charset="0"/>
            </a:endParaRPr>
          </a:p>
          <a:p>
            <a:pPr algn="just"/>
            <a:r>
              <a:rPr lang="it-IT" sz="1900" dirty="0">
                <a:solidFill>
                  <a:srgbClr val="004258"/>
                </a:solidFill>
                <a:latin typeface="Calibri" panose="020F0502020204030204" pitchFamily="34" charset="0"/>
                <a:cs typeface="Calibri" panose="020F0502020204030204" pitchFamily="34" charset="0"/>
              </a:rPr>
              <a:t>L’iniziativa è stata lanciata nella </a:t>
            </a:r>
            <a:r>
              <a:rPr lang="it-IT" sz="1900" b="1" dirty="0">
                <a:solidFill>
                  <a:srgbClr val="004258"/>
                </a:solidFill>
                <a:latin typeface="Calibri" panose="020F0502020204030204" pitchFamily="34" charset="0"/>
                <a:cs typeface="Calibri" panose="020F0502020204030204" pitchFamily="34" charset="0"/>
              </a:rPr>
              <a:t>SDG </a:t>
            </a:r>
            <a:r>
              <a:rPr lang="it-IT" sz="1900" b="1" dirty="0" err="1">
                <a:solidFill>
                  <a:srgbClr val="004258"/>
                </a:solidFill>
                <a:latin typeface="Calibri" panose="020F0502020204030204" pitchFamily="34" charset="0"/>
                <a:cs typeface="Calibri" panose="020F0502020204030204" pitchFamily="34" charset="0"/>
              </a:rPr>
              <a:t>Action</a:t>
            </a:r>
            <a:r>
              <a:rPr lang="it-IT" sz="1900" b="1" dirty="0">
                <a:solidFill>
                  <a:srgbClr val="004258"/>
                </a:solidFill>
                <a:latin typeface="Calibri" panose="020F0502020204030204" pitchFamily="34" charset="0"/>
                <a:cs typeface="Calibri" panose="020F0502020204030204" pitchFamily="34" charset="0"/>
              </a:rPr>
              <a:t> Zone del Palazzo di Vetro</a:t>
            </a:r>
            <a:r>
              <a:rPr lang="it-IT" sz="1900" dirty="0">
                <a:solidFill>
                  <a:srgbClr val="004258"/>
                </a:solidFill>
                <a:latin typeface="Calibri" panose="020F0502020204030204" pitchFamily="34" charset="0"/>
                <a:cs typeface="Calibri" panose="020F0502020204030204" pitchFamily="34" charset="0"/>
              </a:rPr>
              <a:t> durante </a:t>
            </a:r>
            <a:r>
              <a:rPr lang="it-IT" sz="1900" b="1" dirty="0">
                <a:solidFill>
                  <a:srgbClr val="004258"/>
                </a:solidFill>
                <a:latin typeface="Calibri" panose="020F0502020204030204" pitchFamily="34" charset="0"/>
                <a:cs typeface="Calibri" panose="020F0502020204030204" pitchFamily="34" charset="0"/>
              </a:rPr>
              <a:t>l’Assemblea Generale delle Nazioni Unite </a:t>
            </a:r>
            <a:r>
              <a:rPr lang="it-IT" sz="1900" dirty="0">
                <a:solidFill>
                  <a:srgbClr val="004258"/>
                </a:solidFill>
                <a:latin typeface="Calibri" panose="020F0502020204030204" pitchFamily="34" charset="0"/>
                <a:cs typeface="Calibri" panose="020F0502020204030204" pitchFamily="34" charset="0"/>
              </a:rPr>
              <a:t>del 2019 a New York. </a:t>
            </a:r>
          </a:p>
          <a:p>
            <a:pPr algn="just"/>
            <a:endParaRPr lang="it-IT" sz="1900" b="1" dirty="0">
              <a:solidFill>
                <a:srgbClr val="004258"/>
              </a:solidFill>
              <a:latin typeface="Calibri" panose="020F0502020204030204" pitchFamily="34" charset="0"/>
              <a:cs typeface="Calibri" panose="020F0502020204030204" pitchFamily="34" charset="0"/>
            </a:endParaRPr>
          </a:p>
          <a:p>
            <a:pPr algn="just"/>
            <a:r>
              <a:rPr lang="it-IT" sz="1900" b="1" dirty="0">
                <a:solidFill>
                  <a:srgbClr val="004258"/>
                </a:solidFill>
                <a:latin typeface="Calibri" panose="020F0502020204030204" pitchFamily="34" charset="0"/>
                <a:cs typeface="Calibri" panose="020F0502020204030204" pitchFamily="34" charset="0"/>
              </a:rPr>
              <a:t>L’hashtag #</a:t>
            </a:r>
            <a:r>
              <a:rPr lang="it-IT" sz="1900" b="1" dirty="0" err="1">
                <a:solidFill>
                  <a:srgbClr val="004258"/>
                </a:solidFill>
                <a:latin typeface="Calibri" panose="020F0502020204030204" pitchFamily="34" charset="0"/>
                <a:cs typeface="Calibri" panose="020F0502020204030204" pitchFamily="34" charset="0"/>
              </a:rPr>
              <a:t>SaturdaysforFuture</a:t>
            </a:r>
            <a:r>
              <a:rPr lang="it-IT" sz="1900" b="1" dirty="0">
                <a:solidFill>
                  <a:srgbClr val="004258"/>
                </a:solidFill>
                <a:latin typeface="Calibri" panose="020F0502020204030204" pitchFamily="34" charset="0"/>
                <a:cs typeface="Calibri" panose="020F0502020204030204" pitchFamily="34" charset="0"/>
              </a:rPr>
              <a:t> ha raggiunto oltre 11 milioni di </a:t>
            </a:r>
            <a:r>
              <a:rPr lang="it-IT" sz="1900" b="1" dirty="0" err="1">
                <a:solidFill>
                  <a:srgbClr val="004258"/>
                </a:solidFill>
                <a:latin typeface="Calibri" panose="020F0502020204030204" pitchFamily="34" charset="0"/>
                <a:cs typeface="Calibri" panose="020F0502020204030204" pitchFamily="34" charset="0"/>
              </a:rPr>
              <a:t>impressions</a:t>
            </a:r>
            <a:r>
              <a:rPr lang="it-IT" sz="1900" b="1" dirty="0">
                <a:solidFill>
                  <a:srgbClr val="004258"/>
                </a:solidFill>
                <a:latin typeface="Calibri" panose="020F0502020204030204" pitchFamily="34" charset="0"/>
                <a:cs typeface="Calibri" panose="020F0502020204030204" pitchFamily="34" charset="0"/>
              </a:rPr>
              <a:t> </a:t>
            </a:r>
            <a:r>
              <a:rPr lang="it-IT" sz="1900" dirty="0">
                <a:solidFill>
                  <a:srgbClr val="004258"/>
                </a:solidFill>
                <a:latin typeface="Calibri" panose="020F0502020204030204" pitchFamily="34" charset="0"/>
                <a:cs typeface="Calibri" panose="020F0502020204030204" pitchFamily="34" charset="0"/>
              </a:rPr>
              <a:t>sui social media. </a:t>
            </a:r>
          </a:p>
        </p:txBody>
      </p:sp>
      <p:pic>
        <p:nvPicPr>
          <p:cNvPr id="9" name="Immagine 8">
            <a:extLst>
              <a:ext uri="{FF2B5EF4-FFF2-40B4-BE49-F238E27FC236}">
                <a16:creationId xmlns:a16="http://schemas.microsoft.com/office/drawing/2014/main" id="{0E5CBD37-3BEC-47B4-9C04-E5561BF93D8E}"/>
              </a:ext>
            </a:extLst>
          </p:cNvPr>
          <p:cNvPicPr>
            <a:picLocks noChangeAspect="1"/>
          </p:cNvPicPr>
          <p:nvPr/>
        </p:nvPicPr>
        <p:blipFill rotWithShape="1">
          <a:blip r:embed="rId3"/>
          <a:srcRect l="1" r="696"/>
          <a:stretch/>
        </p:blipFill>
        <p:spPr>
          <a:xfrm>
            <a:off x="1210054" y="5107296"/>
            <a:ext cx="8686800" cy="2407929"/>
          </a:xfrm>
          <a:prstGeom prst="rect">
            <a:avLst/>
          </a:prstGeom>
        </p:spPr>
      </p:pic>
      <p:pic>
        <p:nvPicPr>
          <p:cNvPr id="5" name="Immagine 4">
            <a:extLst>
              <a:ext uri="{FF2B5EF4-FFF2-40B4-BE49-F238E27FC236}">
                <a16:creationId xmlns:a16="http://schemas.microsoft.com/office/drawing/2014/main" id="{CF5011E3-1AA1-458E-83B8-02BDEC7F1341}"/>
              </a:ext>
            </a:extLst>
          </p:cNvPr>
          <p:cNvPicPr>
            <a:picLocks noChangeAspect="1"/>
          </p:cNvPicPr>
          <p:nvPr/>
        </p:nvPicPr>
        <p:blipFill>
          <a:blip r:embed="rId4"/>
          <a:stretch>
            <a:fillRect/>
          </a:stretch>
        </p:blipFill>
        <p:spPr>
          <a:xfrm>
            <a:off x="7267162" y="6954371"/>
            <a:ext cx="2895851" cy="512108"/>
          </a:xfrm>
          <a:prstGeom prst="rect">
            <a:avLst/>
          </a:prstGeom>
        </p:spPr>
      </p:pic>
    </p:spTree>
    <p:extLst>
      <p:ext uri="{BB962C8B-B14F-4D97-AF65-F5344CB8AC3E}">
        <p14:creationId xmlns:p14="http://schemas.microsoft.com/office/powerpoint/2010/main" val="1687683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862"/>
            <a:ext cx="10693400" cy="1618578"/>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08585"/>
            <a:ext cx="10693400" cy="751742"/>
          </a:xfrm>
          <a:prstGeom prst="rect">
            <a:avLst/>
          </a:prstGeom>
        </p:spPr>
      </p:pic>
      <p:sp>
        <p:nvSpPr>
          <p:cNvPr id="6" name="TextBox 1">
            <a:extLst>
              <a:ext uri="{FF2B5EF4-FFF2-40B4-BE49-F238E27FC236}">
                <a16:creationId xmlns:a16="http://schemas.microsoft.com/office/drawing/2014/main" id="{A6512B6A-6685-4FF7-B455-C49A65CDAC65}"/>
              </a:ext>
            </a:extLst>
          </p:cNvPr>
          <p:cNvSpPr txBox="1">
            <a:spLocks noChangeArrowheads="1"/>
          </p:cNvSpPr>
          <p:nvPr/>
        </p:nvSpPr>
        <p:spPr bwMode="auto">
          <a:xfrm>
            <a:off x="4429125" y="836613"/>
            <a:ext cx="518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it-IT" altLang="it-IT" b="1" dirty="0">
                <a:solidFill>
                  <a:srgbClr val="FFFFFF"/>
                </a:solidFill>
                <a:latin typeface="Calibri" panose="020F0502020204030204" pitchFamily="34" charset="0"/>
              </a:rPr>
              <a:t>Cosa significa «un mondo sostenibile»?</a:t>
            </a:r>
          </a:p>
        </p:txBody>
      </p:sp>
      <p:sp>
        <p:nvSpPr>
          <p:cNvPr id="5" name="CasellaDiTesto 2">
            <a:extLst>
              <a:ext uri="{FF2B5EF4-FFF2-40B4-BE49-F238E27FC236}">
                <a16:creationId xmlns:a16="http://schemas.microsoft.com/office/drawing/2014/main" id="{2B598425-C5EE-4F6C-81B7-E4BD7BF156C8}"/>
              </a:ext>
            </a:extLst>
          </p:cNvPr>
          <p:cNvSpPr txBox="1">
            <a:spLocks noChangeArrowheads="1"/>
          </p:cNvSpPr>
          <p:nvPr/>
        </p:nvSpPr>
        <p:spPr bwMode="auto">
          <a:xfrm>
            <a:off x="361835" y="2723273"/>
            <a:ext cx="3429000" cy="319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it-IT" altLang="it-IT" sz="2200" dirty="0">
                <a:solidFill>
                  <a:srgbClr val="004258"/>
                </a:solidFill>
                <a:latin typeface="Calibri" panose="020F0502020204030204" pitchFamily="34" charset="0"/>
                <a:cs typeface="Calibri" panose="020F0502020204030204" pitchFamily="34" charset="0"/>
              </a:rPr>
              <a:t>È </a:t>
            </a:r>
            <a:r>
              <a:rPr lang="it-IT" altLang="it-IT" sz="2200" b="1" dirty="0">
                <a:solidFill>
                  <a:srgbClr val="004258"/>
                </a:solidFill>
                <a:latin typeface="Calibri" panose="020F0502020204030204" pitchFamily="34" charset="0"/>
                <a:cs typeface="Calibri" panose="020F0502020204030204" pitchFamily="34" charset="0"/>
              </a:rPr>
              <a:t>sostenibile</a:t>
            </a:r>
            <a:r>
              <a:rPr lang="it-IT" altLang="it-IT" sz="2200" dirty="0">
                <a:solidFill>
                  <a:srgbClr val="004258"/>
                </a:solidFill>
                <a:latin typeface="Calibri" panose="020F0502020204030204" pitchFamily="34" charset="0"/>
                <a:cs typeface="Calibri" panose="020F0502020204030204" pitchFamily="34" charset="0"/>
              </a:rPr>
              <a:t> un mondo in </a:t>
            </a:r>
            <a:r>
              <a:rPr lang="it-IT" altLang="it-IT" sz="2200" b="1" dirty="0">
                <a:solidFill>
                  <a:srgbClr val="004258"/>
                </a:solidFill>
                <a:latin typeface="Calibri" panose="020F0502020204030204" pitchFamily="34" charset="0"/>
                <a:cs typeface="Calibri" panose="020F0502020204030204" pitchFamily="34" charset="0"/>
              </a:rPr>
              <a:t>equilibrio</a:t>
            </a:r>
            <a:r>
              <a:rPr lang="it-IT" altLang="it-IT" sz="2200" dirty="0">
                <a:solidFill>
                  <a:srgbClr val="004258"/>
                </a:solidFill>
                <a:latin typeface="Calibri" panose="020F0502020204030204" pitchFamily="34" charset="0"/>
                <a:cs typeface="Calibri" panose="020F0502020204030204" pitchFamily="34" charset="0"/>
              </a:rPr>
              <a:t> nell’uso delle risorse</a:t>
            </a:r>
          </a:p>
          <a:p>
            <a:endParaRPr lang="it-IT" altLang="it-IT" sz="2200" dirty="0">
              <a:solidFill>
                <a:srgbClr val="004258"/>
              </a:solidFill>
              <a:latin typeface="Calibri" panose="020F0502020204030204" pitchFamily="34" charset="0"/>
              <a:cs typeface="Calibri" panose="020F0502020204030204" pitchFamily="34" charset="0"/>
            </a:endParaRPr>
          </a:p>
          <a:p>
            <a:r>
              <a:rPr lang="it-IT" altLang="it-IT" sz="2200" dirty="0">
                <a:solidFill>
                  <a:srgbClr val="004258"/>
                </a:solidFill>
                <a:latin typeface="Calibri" panose="020F0502020204030204" pitchFamily="34" charset="0"/>
                <a:cs typeface="Calibri" panose="020F0502020204030204" pitchFamily="34" charset="0"/>
              </a:rPr>
              <a:t>vita delle </a:t>
            </a:r>
            <a:r>
              <a:rPr lang="it-IT" altLang="it-IT" sz="2200" b="1" dirty="0">
                <a:solidFill>
                  <a:srgbClr val="004258"/>
                </a:solidFill>
                <a:latin typeface="Calibri" panose="020F0502020204030204" pitchFamily="34" charset="0"/>
                <a:cs typeface="Calibri" panose="020F0502020204030204" pitchFamily="34" charset="0"/>
              </a:rPr>
              <a:t>future generazioni</a:t>
            </a:r>
            <a:endParaRPr lang="it-IT" altLang="it-IT" sz="2200" dirty="0">
              <a:solidFill>
                <a:srgbClr val="004258"/>
              </a:solidFill>
              <a:latin typeface="Calibri" panose="020F0502020204030204" pitchFamily="34" charset="0"/>
              <a:cs typeface="Calibri" panose="020F0502020204030204" pitchFamily="34" charset="0"/>
            </a:endParaRPr>
          </a:p>
          <a:p>
            <a:endParaRPr lang="it-IT" altLang="it-IT" sz="2200" dirty="0">
              <a:solidFill>
                <a:srgbClr val="004258"/>
              </a:solidFill>
              <a:latin typeface="Calibri" panose="020F0502020204030204" pitchFamily="34" charset="0"/>
              <a:cs typeface="Calibri" panose="020F0502020204030204" pitchFamily="34" charset="0"/>
            </a:endParaRPr>
          </a:p>
          <a:p>
            <a:r>
              <a:rPr lang="it-IT" altLang="it-IT" sz="2200" dirty="0">
                <a:solidFill>
                  <a:srgbClr val="004258"/>
                </a:solidFill>
                <a:latin typeface="Calibri" panose="020F0502020204030204" pitchFamily="34" charset="0"/>
                <a:cs typeface="Calibri" panose="020F0502020204030204" pitchFamily="34" charset="0"/>
              </a:rPr>
              <a:t>La sostenibilità riguarda </a:t>
            </a:r>
            <a:r>
              <a:rPr lang="it-IT" altLang="it-IT" sz="2200" b="1" dirty="0">
                <a:solidFill>
                  <a:srgbClr val="004258"/>
                </a:solidFill>
                <a:latin typeface="Calibri" panose="020F0502020204030204" pitchFamily="34" charset="0"/>
                <a:cs typeface="Calibri" panose="020F0502020204030204" pitchFamily="34" charset="0"/>
              </a:rPr>
              <a:t>l’ambiente</a:t>
            </a:r>
            <a:r>
              <a:rPr lang="it-IT" altLang="it-IT" sz="2200" dirty="0">
                <a:solidFill>
                  <a:srgbClr val="004258"/>
                </a:solidFill>
                <a:latin typeface="Calibri" panose="020F0502020204030204" pitchFamily="34" charset="0"/>
                <a:cs typeface="Calibri" panose="020F0502020204030204" pitchFamily="34" charset="0"/>
              </a:rPr>
              <a:t>, ma anche le </a:t>
            </a:r>
            <a:r>
              <a:rPr lang="it-IT" altLang="it-IT" sz="2200" b="1" dirty="0">
                <a:solidFill>
                  <a:srgbClr val="004258"/>
                </a:solidFill>
                <a:latin typeface="Calibri" panose="020F0502020204030204" pitchFamily="34" charset="0"/>
                <a:cs typeface="Calibri" panose="020F0502020204030204" pitchFamily="34" charset="0"/>
              </a:rPr>
              <a:t>condizioni sociali</a:t>
            </a:r>
            <a:endParaRPr lang="it-IT" altLang="it-IT" sz="2200" dirty="0">
              <a:solidFill>
                <a:srgbClr val="004258"/>
              </a:solidFill>
              <a:latin typeface="Calibri" panose="020F0502020204030204" pitchFamily="34" charset="0"/>
              <a:cs typeface="Calibri" panose="020F0502020204030204" pitchFamily="34" charset="0"/>
            </a:endParaRPr>
          </a:p>
        </p:txBody>
      </p:sp>
      <p:pic>
        <p:nvPicPr>
          <p:cNvPr id="7" name="Immagine 6" descr="Immagine che contiene stanza, disegnando&#10;&#10;Descrizione generata automaticamente">
            <a:extLst>
              <a:ext uri="{FF2B5EF4-FFF2-40B4-BE49-F238E27FC236}">
                <a16:creationId xmlns:a16="http://schemas.microsoft.com/office/drawing/2014/main" id="{1ABB885E-D0A8-4F12-BAE9-528CE0EA9C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972" r="9159"/>
          <a:stretch/>
        </p:blipFill>
        <p:spPr>
          <a:xfrm>
            <a:off x="3975100" y="1507761"/>
            <a:ext cx="6553200" cy="5218476"/>
          </a:xfrm>
          <a:prstGeom prst="rect">
            <a:avLst/>
          </a:prstGeom>
        </p:spPr>
      </p:pic>
    </p:spTree>
    <p:extLst>
      <p:ext uri="{BB962C8B-B14F-4D97-AF65-F5344CB8AC3E}">
        <p14:creationId xmlns:p14="http://schemas.microsoft.com/office/powerpoint/2010/main" val="571606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8853"/>
            <a:ext cx="10693400" cy="1618578"/>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08585"/>
            <a:ext cx="10693400" cy="751742"/>
          </a:xfrm>
          <a:prstGeom prst="rect">
            <a:avLst/>
          </a:prstGeom>
        </p:spPr>
      </p:pic>
      <p:pic>
        <p:nvPicPr>
          <p:cNvPr id="5" name="Immagine 4">
            <a:extLst>
              <a:ext uri="{FF2B5EF4-FFF2-40B4-BE49-F238E27FC236}">
                <a16:creationId xmlns:a16="http://schemas.microsoft.com/office/drawing/2014/main" id="{133D4B21-DFCC-472C-B797-EA024EFCCA80}"/>
              </a:ext>
            </a:extLst>
          </p:cNvPr>
          <p:cNvPicPr>
            <a:picLocks noChangeAspect="1"/>
          </p:cNvPicPr>
          <p:nvPr/>
        </p:nvPicPr>
        <p:blipFill rotWithShape="1">
          <a:blip r:embed="rId5">
            <a:extLst>
              <a:ext uri="{28A0092B-C50C-407E-A947-70E740481C1C}">
                <a14:useLocalDpi xmlns:a14="http://schemas.microsoft.com/office/drawing/2010/main" val="0"/>
              </a:ext>
            </a:extLst>
          </a:blip>
          <a:srcRect l="59124" b="36034"/>
          <a:stretch/>
        </p:blipFill>
        <p:spPr>
          <a:xfrm>
            <a:off x="2527300" y="2701901"/>
            <a:ext cx="5334000" cy="2832124"/>
          </a:xfrm>
          <a:prstGeom prst="rect">
            <a:avLst/>
          </a:prstGeom>
        </p:spPr>
      </p:pic>
      <p:sp>
        <p:nvSpPr>
          <p:cNvPr id="6" name="Segnaposto contenuto 2">
            <a:extLst>
              <a:ext uri="{FF2B5EF4-FFF2-40B4-BE49-F238E27FC236}">
                <a16:creationId xmlns:a16="http://schemas.microsoft.com/office/drawing/2014/main" id="{6F6784F4-EBC1-4382-8987-444CFDA9F8F1}"/>
              </a:ext>
            </a:extLst>
          </p:cNvPr>
          <p:cNvSpPr txBox="1">
            <a:spLocks noChangeArrowheads="1"/>
          </p:cNvSpPr>
          <p:nvPr/>
        </p:nvSpPr>
        <p:spPr bwMode="auto">
          <a:xfrm>
            <a:off x="546100" y="1542714"/>
            <a:ext cx="9861394" cy="9722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it-IT" sz="2200" dirty="0">
                <a:solidFill>
                  <a:srgbClr val="004258"/>
                </a:solidFill>
              </a:rPr>
              <a:t>Per creare un mondo più sostenibile</a:t>
            </a:r>
          </a:p>
          <a:p>
            <a:pPr algn="ctr"/>
            <a:r>
              <a:rPr lang="it-IT" sz="2200" b="1" dirty="0">
                <a:solidFill>
                  <a:srgbClr val="004258"/>
                </a:solidFill>
              </a:rPr>
              <a:t>gli individui devono diventare agenti del cambiamento</a:t>
            </a:r>
            <a:r>
              <a:rPr lang="it-IT" sz="2200" dirty="0">
                <a:solidFill>
                  <a:srgbClr val="004258"/>
                </a:solidFill>
              </a:rPr>
              <a:t>. I prossimi dieci anni saranno decisivi per segnare il presente e il futuro dell’umanità e del pianeta. </a:t>
            </a:r>
          </a:p>
        </p:txBody>
      </p:sp>
      <p:sp>
        <p:nvSpPr>
          <p:cNvPr id="7" name="Rettangolo 6">
            <a:extLst>
              <a:ext uri="{FF2B5EF4-FFF2-40B4-BE49-F238E27FC236}">
                <a16:creationId xmlns:a16="http://schemas.microsoft.com/office/drawing/2014/main" id="{B5BDB8E6-9DBA-43BE-862F-9AE35252EFAD}"/>
              </a:ext>
            </a:extLst>
          </p:cNvPr>
          <p:cNvSpPr/>
          <p:nvPr/>
        </p:nvSpPr>
        <p:spPr>
          <a:xfrm>
            <a:off x="260506" y="5534025"/>
            <a:ext cx="10013794" cy="1107996"/>
          </a:xfrm>
          <a:prstGeom prst="rect">
            <a:avLst/>
          </a:prstGeom>
        </p:spPr>
        <p:txBody>
          <a:bodyPr wrap="square">
            <a:spAutoFit/>
          </a:bodyPr>
          <a:lstStyle/>
          <a:p>
            <a:pPr lvl="0" algn="ctr"/>
            <a:r>
              <a:rPr lang="it-IT" sz="2200" dirty="0">
                <a:solidFill>
                  <a:srgbClr val="004258"/>
                </a:solidFill>
              </a:rPr>
              <a:t>L’</a:t>
            </a:r>
            <a:r>
              <a:rPr lang="it-IT" sz="2200" b="1" dirty="0">
                <a:solidFill>
                  <a:srgbClr val="004258"/>
                </a:solidFill>
              </a:rPr>
              <a:t>educazione</a:t>
            </a:r>
            <a:r>
              <a:rPr lang="it-IT" sz="2200" dirty="0">
                <a:solidFill>
                  <a:srgbClr val="004258"/>
                </a:solidFill>
              </a:rPr>
              <a:t> è cruciale per il raggiungimento dello sviluppo sostenibile</a:t>
            </a:r>
          </a:p>
          <a:p>
            <a:pPr algn="ctr"/>
            <a:r>
              <a:rPr lang="it-IT" altLang="it-IT" sz="2200" kern="0" dirty="0">
                <a:solidFill>
                  <a:srgbClr val="004258"/>
                </a:solidFill>
                <a:latin typeface="Calibri" panose="020F0502020204030204" pitchFamily="34" charset="0"/>
              </a:rPr>
              <a:t>È necessario che </a:t>
            </a:r>
            <a:r>
              <a:rPr lang="it-IT" altLang="it-IT" sz="2200" b="1" kern="0" dirty="0">
                <a:solidFill>
                  <a:srgbClr val="004258"/>
                </a:solidFill>
                <a:latin typeface="Calibri" panose="020F0502020204030204" pitchFamily="34" charset="0"/>
              </a:rPr>
              <a:t>l’insieme della società civile, le parti sociali e le autorità pubbliche</a:t>
            </a:r>
            <a:r>
              <a:rPr lang="it-IT" altLang="it-IT" sz="2200" kern="0" dirty="0">
                <a:solidFill>
                  <a:srgbClr val="004258"/>
                </a:solidFill>
                <a:latin typeface="Calibri" panose="020F0502020204030204" pitchFamily="34" charset="0"/>
              </a:rPr>
              <a:t> trovino forme efficaci di collaborazione, superando i particolarismi. </a:t>
            </a:r>
          </a:p>
        </p:txBody>
      </p:sp>
      <p:sp>
        <p:nvSpPr>
          <p:cNvPr id="8" name="CasellaDiTesto 7">
            <a:extLst>
              <a:ext uri="{FF2B5EF4-FFF2-40B4-BE49-F238E27FC236}">
                <a16:creationId xmlns:a16="http://schemas.microsoft.com/office/drawing/2014/main" id="{4B159B26-8352-4B64-98A0-FE49D401703A}"/>
              </a:ext>
            </a:extLst>
          </p:cNvPr>
          <p:cNvSpPr txBox="1"/>
          <p:nvPr/>
        </p:nvSpPr>
        <p:spPr>
          <a:xfrm>
            <a:off x="8013700" y="4238625"/>
            <a:ext cx="2209800" cy="738664"/>
          </a:xfrm>
          <a:prstGeom prst="rect">
            <a:avLst/>
          </a:prstGeom>
          <a:noFill/>
        </p:spPr>
        <p:txBody>
          <a:bodyPr wrap="square" rtlCol="0">
            <a:spAutoFit/>
          </a:bodyPr>
          <a:lstStyle/>
          <a:p>
            <a:pPr algn="r"/>
            <a:r>
              <a:rPr lang="it-IT" sz="1400" dirty="0">
                <a:solidFill>
                  <a:srgbClr val="004258"/>
                </a:solidFill>
              </a:rPr>
              <a:t>Michelangelo Pistoletto, </a:t>
            </a:r>
          </a:p>
          <a:p>
            <a:pPr algn="r"/>
            <a:r>
              <a:rPr lang="it-IT" sz="1400" i="1" dirty="0">
                <a:solidFill>
                  <a:srgbClr val="004258"/>
                </a:solidFill>
              </a:rPr>
              <a:t>Terzo Paradiso</a:t>
            </a:r>
          </a:p>
          <a:p>
            <a:pPr algn="r"/>
            <a:r>
              <a:rPr lang="it-IT" sz="1400" dirty="0">
                <a:solidFill>
                  <a:srgbClr val="004258"/>
                </a:solidFill>
              </a:rPr>
              <a:t>terzoparadiso.org </a:t>
            </a:r>
          </a:p>
        </p:txBody>
      </p:sp>
      <p:sp>
        <p:nvSpPr>
          <p:cNvPr id="4" name="Segnaposto numero diapositiva 3">
            <a:extLst>
              <a:ext uri="{FF2B5EF4-FFF2-40B4-BE49-F238E27FC236}">
                <a16:creationId xmlns:a16="http://schemas.microsoft.com/office/drawing/2014/main" id="{F864C6CA-B0ED-498A-8E40-9BF5F79C5905}"/>
              </a:ext>
            </a:extLst>
          </p:cNvPr>
          <p:cNvSpPr>
            <a:spLocks noGrp="1"/>
          </p:cNvSpPr>
          <p:nvPr>
            <p:ph type="sldNum" sz="quarter" idx="7"/>
          </p:nvPr>
        </p:nvSpPr>
        <p:spPr/>
        <p:txBody>
          <a:bodyPr/>
          <a:lstStyle/>
          <a:p>
            <a:fld id="{B6F15528-21DE-4FAA-801E-634DDDAF4B2B}" type="slidenum">
              <a:rPr lang="it-IT" smtClean="0"/>
              <a:t>35</a:t>
            </a:fld>
            <a:endParaRPr lang="it-IT"/>
          </a:p>
        </p:txBody>
      </p:sp>
    </p:spTree>
    <p:extLst>
      <p:ext uri="{BB962C8B-B14F-4D97-AF65-F5344CB8AC3E}">
        <p14:creationId xmlns:p14="http://schemas.microsoft.com/office/powerpoint/2010/main" val="11263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425"/>
            <a:ext cx="10693400" cy="1618578"/>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08585"/>
            <a:ext cx="10693400" cy="751742"/>
          </a:xfrm>
          <a:prstGeom prst="rect">
            <a:avLst/>
          </a:prstGeom>
        </p:spPr>
      </p:pic>
      <p:sp>
        <p:nvSpPr>
          <p:cNvPr id="6" name="Segnaposto contenuto 2">
            <a:extLst>
              <a:ext uri="{FF2B5EF4-FFF2-40B4-BE49-F238E27FC236}">
                <a16:creationId xmlns:a16="http://schemas.microsoft.com/office/drawing/2014/main" id="{BE729A0D-35C0-4E83-94BE-8E7219F387C4}"/>
              </a:ext>
            </a:extLst>
          </p:cNvPr>
          <p:cNvSpPr txBox="1">
            <a:spLocks noChangeArrowheads="1"/>
          </p:cNvSpPr>
          <p:nvPr/>
        </p:nvSpPr>
        <p:spPr bwMode="auto">
          <a:xfrm>
            <a:off x="133004" y="2395257"/>
            <a:ext cx="3924993" cy="383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20000"/>
              </a:spcBef>
            </a:pPr>
            <a:r>
              <a:rPr lang="it-IT" altLang="it-IT" sz="3600" i="1" dirty="0">
                <a:solidFill>
                  <a:srgbClr val="004258"/>
                </a:solidFill>
                <a:latin typeface="Calibri" panose="020F0502020204030204" pitchFamily="34" charset="0"/>
              </a:rPr>
              <a:t>Grazie per </a:t>
            </a:r>
          </a:p>
          <a:p>
            <a:pPr algn="ctr">
              <a:spcBef>
                <a:spcPct val="20000"/>
              </a:spcBef>
            </a:pPr>
            <a:r>
              <a:rPr lang="it-IT" altLang="it-IT" sz="3600" i="1" dirty="0">
                <a:solidFill>
                  <a:srgbClr val="004258"/>
                </a:solidFill>
                <a:latin typeface="Calibri" panose="020F0502020204030204" pitchFamily="34" charset="0"/>
              </a:rPr>
              <a:t>l’attenzione</a:t>
            </a:r>
          </a:p>
          <a:p>
            <a:pPr>
              <a:spcBef>
                <a:spcPct val="20000"/>
              </a:spcBef>
            </a:pPr>
            <a:endParaRPr lang="it-IT" altLang="it-IT" i="1" dirty="0">
              <a:solidFill>
                <a:srgbClr val="1F354D"/>
              </a:solidFill>
              <a:latin typeface="Calibri" panose="020F0502020204030204" pitchFamily="34" charset="0"/>
            </a:endParaRPr>
          </a:p>
          <a:p>
            <a:pPr>
              <a:spcBef>
                <a:spcPct val="20000"/>
              </a:spcBef>
            </a:pPr>
            <a:endParaRPr lang="it-IT" altLang="it-IT" i="1" dirty="0">
              <a:solidFill>
                <a:srgbClr val="1F354D"/>
              </a:solidFill>
              <a:latin typeface="Calibri" panose="020F0502020204030204" pitchFamily="34" charset="0"/>
            </a:endParaRPr>
          </a:p>
          <a:p>
            <a:pPr algn="ctr">
              <a:spcBef>
                <a:spcPct val="20000"/>
              </a:spcBef>
            </a:pPr>
            <a:r>
              <a:rPr lang="it-IT" altLang="it-IT" dirty="0">
                <a:latin typeface="Calibri" panose="020F0502020204030204" pitchFamily="34" charset="0"/>
                <a:hlinkClick r:id="rId5"/>
              </a:rPr>
              <a:t>alemanno.martina@asvis.net</a:t>
            </a:r>
            <a:r>
              <a:rPr lang="it-IT" altLang="it-IT" dirty="0">
                <a:latin typeface="Calibri" panose="020F0502020204030204" pitchFamily="34" charset="0"/>
              </a:rPr>
              <a:t> </a:t>
            </a:r>
          </a:p>
          <a:p>
            <a:pPr algn="ctr">
              <a:spcBef>
                <a:spcPct val="20000"/>
              </a:spcBef>
            </a:pPr>
            <a:endParaRPr lang="it-IT" altLang="it-IT" sz="2000" dirty="0">
              <a:latin typeface="Calibri" panose="020F0502020204030204" pitchFamily="34" charset="0"/>
            </a:endParaRPr>
          </a:p>
          <a:p>
            <a:pPr algn="ctr">
              <a:spcBef>
                <a:spcPct val="20000"/>
              </a:spcBef>
            </a:pPr>
            <a:r>
              <a:rPr lang="it-IT" altLang="it-IT" dirty="0">
                <a:latin typeface="Calibri" panose="020F0502020204030204" pitchFamily="34" charset="0"/>
                <a:hlinkClick r:id="rId6"/>
              </a:rPr>
              <a:t>www.asvis.it</a:t>
            </a:r>
            <a:r>
              <a:rPr lang="it-IT" altLang="it-IT" dirty="0">
                <a:latin typeface="Calibri" panose="020F0502020204030204" pitchFamily="34" charset="0"/>
              </a:rPr>
              <a:t> </a:t>
            </a:r>
          </a:p>
        </p:txBody>
      </p:sp>
      <p:pic>
        <p:nvPicPr>
          <p:cNvPr id="5" name="Immagine 4">
            <a:extLst>
              <a:ext uri="{FF2B5EF4-FFF2-40B4-BE49-F238E27FC236}">
                <a16:creationId xmlns:a16="http://schemas.microsoft.com/office/drawing/2014/main" id="{648E1D47-8CDE-46BD-B35F-9CB0766E67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505" r="2168"/>
          <a:stretch/>
        </p:blipFill>
        <p:spPr>
          <a:xfrm>
            <a:off x="4191000" y="1705667"/>
            <a:ext cx="6489700" cy="4789293"/>
          </a:xfrm>
          <a:prstGeom prst="rect">
            <a:avLst/>
          </a:prstGeom>
        </p:spPr>
      </p:pic>
      <p:sp>
        <p:nvSpPr>
          <p:cNvPr id="4" name="Segnaposto numero diapositiva 3">
            <a:extLst>
              <a:ext uri="{FF2B5EF4-FFF2-40B4-BE49-F238E27FC236}">
                <a16:creationId xmlns:a16="http://schemas.microsoft.com/office/drawing/2014/main" id="{71B031DE-C67E-4272-A8A7-0C790BF354D6}"/>
              </a:ext>
            </a:extLst>
          </p:cNvPr>
          <p:cNvSpPr>
            <a:spLocks noGrp="1"/>
          </p:cNvSpPr>
          <p:nvPr>
            <p:ph type="sldNum" sz="quarter" idx="7"/>
          </p:nvPr>
        </p:nvSpPr>
        <p:spPr/>
        <p:txBody>
          <a:bodyPr/>
          <a:lstStyle/>
          <a:p>
            <a:fld id="{B6F15528-21DE-4FAA-801E-634DDDAF4B2B}" type="slidenum">
              <a:rPr lang="it-IT" smtClean="0"/>
              <a:t>36</a:t>
            </a:fld>
            <a:endParaRPr lang="it-IT"/>
          </a:p>
        </p:txBody>
      </p:sp>
    </p:spTree>
    <p:extLst>
      <p:ext uri="{BB962C8B-B14F-4D97-AF65-F5344CB8AC3E}">
        <p14:creationId xmlns:p14="http://schemas.microsoft.com/office/powerpoint/2010/main" val="229530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862"/>
            <a:ext cx="10693400" cy="1618578"/>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08585"/>
            <a:ext cx="10693400" cy="751742"/>
          </a:xfrm>
          <a:prstGeom prst="rect">
            <a:avLst/>
          </a:prstGeom>
        </p:spPr>
      </p:pic>
      <p:sp>
        <p:nvSpPr>
          <p:cNvPr id="7" name="CasellaDiTesto 6">
            <a:extLst>
              <a:ext uri="{FF2B5EF4-FFF2-40B4-BE49-F238E27FC236}">
                <a16:creationId xmlns:a16="http://schemas.microsoft.com/office/drawing/2014/main" id="{CE6AC0A7-CB61-4138-BBB7-F35D9B3F7A56}"/>
              </a:ext>
            </a:extLst>
          </p:cNvPr>
          <p:cNvSpPr txBox="1"/>
          <p:nvPr/>
        </p:nvSpPr>
        <p:spPr>
          <a:xfrm>
            <a:off x="4648200" y="809625"/>
            <a:ext cx="6108700" cy="523220"/>
          </a:xfrm>
          <a:prstGeom prst="rect">
            <a:avLst/>
          </a:prstGeom>
          <a:noFill/>
        </p:spPr>
        <p:txBody>
          <a:bodyPr wrap="square" rtlCol="0">
            <a:spAutoFit/>
          </a:bodyPr>
          <a:lstStyle/>
          <a:p>
            <a:r>
              <a:rPr lang="it-IT" sz="2800" b="1" dirty="0">
                <a:solidFill>
                  <a:schemeClr val="bg1"/>
                </a:solidFill>
              </a:rPr>
              <a:t>Le tappe di avvicinamento</a:t>
            </a:r>
          </a:p>
        </p:txBody>
      </p:sp>
      <p:pic>
        <p:nvPicPr>
          <p:cNvPr id="6" name="Immagine 5">
            <a:extLst>
              <a:ext uri="{FF2B5EF4-FFF2-40B4-BE49-F238E27FC236}">
                <a16:creationId xmlns:a16="http://schemas.microsoft.com/office/drawing/2014/main" id="{49FE001E-6F69-4EE7-AC63-B2A9266F696B}"/>
              </a:ext>
            </a:extLst>
          </p:cNvPr>
          <p:cNvPicPr>
            <a:picLocks noChangeAspect="1"/>
          </p:cNvPicPr>
          <p:nvPr/>
        </p:nvPicPr>
        <p:blipFill rotWithShape="1">
          <a:blip r:embed="rId5">
            <a:extLst>
              <a:ext uri="{28A0092B-C50C-407E-A947-70E740481C1C}">
                <a14:useLocalDpi xmlns:a14="http://schemas.microsoft.com/office/drawing/2010/main" val="0"/>
              </a:ext>
            </a:extLst>
          </a:blip>
          <a:srcRect t="4191"/>
          <a:stretch/>
        </p:blipFill>
        <p:spPr>
          <a:xfrm>
            <a:off x="304800" y="1800225"/>
            <a:ext cx="10083800" cy="4089264"/>
          </a:xfrm>
          <a:prstGeom prst="rect">
            <a:avLst/>
          </a:prstGeom>
        </p:spPr>
      </p:pic>
      <p:sp>
        <p:nvSpPr>
          <p:cNvPr id="8" name="Freccia in giù 7">
            <a:extLst>
              <a:ext uri="{FF2B5EF4-FFF2-40B4-BE49-F238E27FC236}">
                <a16:creationId xmlns:a16="http://schemas.microsoft.com/office/drawing/2014/main" id="{CBF4D27F-F620-4321-A564-ADF7060785B5}"/>
              </a:ext>
            </a:extLst>
          </p:cNvPr>
          <p:cNvSpPr/>
          <p:nvPr/>
        </p:nvSpPr>
        <p:spPr>
          <a:xfrm>
            <a:off x="1917699" y="5211756"/>
            <a:ext cx="564071" cy="703269"/>
          </a:xfrm>
          <a:prstGeom prst="downArrow">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defTabSz="504200"/>
            <a:endParaRPr lang="en-GB" sz="1985">
              <a:solidFill>
                <a:prstClr val="black"/>
              </a:solidFill>
              <a:latin typeface="Calibri"/>
            </a:endParaRPr>
          </a:p>
        </p:txBody>
      </p:sp>
      <p:sp>
        <p:nvSpPr>
          <p:cNvPr id="9" name="CasellaDiTesto 8">
            <a:extLst>
              <a:ext uri="{FF2B5EF4-FFF2-40B4-BE49-F238E27FC236}">
                <a16:creationId xmlns:a16="http://schemas.microsoft.com/office/drawing/2014/main" id="{541EA51C-D6DB-4BF9-BE0B-F051A053ED90}"/>
              </a:ext>
            </a:extLst>
          </p:cNvPr>
          <p:cNvSpPr txBox="1"/>
          <p:nvPr/>
        </p:nvSpPr>
        <p:spPr>
          <a:xfrm>
            <a:off x="945223" y="5973756"/>
            <a:ext cx="8586509" cy="703269"/>
          </a:xfrm>
          <a:prstGeom prst="rect">
            <a:avLst/>
          </a:prstGeom>
          <a:noFill/>
          <a:ln w="38100">
            <a:solidFill>
              <a:srgbClr val="C00000"/>
            </a:solidFill>
          </a:ln>
        </p:spPr>
        <p:txBody>
          <a:bodyPr wrap="square" rtlCol="0">
            <a:spAutoFit/>
          </a:bodyPr>
          <a:lstStyle/>
          <a:p>
            <a:pPr algn="ctr" defTabSz="504200"/>
            <a:r>
              <a:rPr lang="it-IT" sz="1985" b="1" dirty="0">
                <a:solidFill>
                  <a:srgbClr val="1F3E4F"/>
                </a:solidFill>
                <a:latin typeface="Calibri"/>
              </a:rPr>
              <a:t>Lo sviluppo sostenibile soddisfa i bisogni del presente senza compromettere la capacità delle future generazioni di soddisfare i propri.</a:t>
            </a:r>
          </a:p>
        </p:txBody>
      </p:sp>
      <p:sp>
        <p:nvSpPr>
          <p:cNvPr id="10" name="CasellaDiTesto 9">
            <a:extLst>
              <a:ext uri="{FF2B5EF4-FFF2-40B4-BE49-F238E27FC236}">
                <a16:creationId xmlns:a16="http://schemas.microsoft.com/office/drawing/2014/main" id="{1BFB7119-E93F-4735-A28D-859BB1574A03}"/>
              </a:ext>
            </a:extLst>
          </p:cNvPr>
          <p:cNvSpPr txBox="1"/>
          <p:nvPr/>
        </p:nvSpPr>
        <p:spPr>
          <a:xfrm>
            <a:off x="6675500" y="1534895"/>
            <a:ext cx="3713099" cy="703269"/>
          </a:xfrm>
          <a:prstGeom prst="rect">
            <a:avLst/>
          </a:prstGeom>
          <a:noFill/>
          <a:ln w="38100">
            <a:solidFill>
              <a:srgbClr val="C00000"/>
            </a:solidFill>
          </a:ln>
        </p:spPr>
        <p:txBody>
          <a:bodyPr wrap="square" rtlCol="0">
            <a:spAutoFit/>
          </a:bodyPr>
          <a:lstStyle/>
          <a:p>
            <a:pPr algn="ctr" defTabSz="504200"/>
            <a:r>
              <a:rPr lang="it-IT" sz="1985" dirty="0">
                <a:solidFill>
                  <a:srgbClr val="1F3E4F"/>
                </a:solidFill>
                <a:latin typeface="Calibri"/>
              </a:rPr>
              <a:t>2015: Papa Francesco pubblica l’Enciclica </a:t>
            </a:r>
            <a:r>
              <a:rPr lang="it-IT" sz="1985" i="1" dirty="0">
                <a:solidFill>
                  <a:srgbClr val="1F3E4F"/>
                </a:solidFill>
                <a:latin typeface="Calibri"/>
              </a:rPr>
              <a:t>Laudato </a:t>
            </a:r>
            <a:r>
              <a:rPr lang="it-IT" sz="1985" i="1" dirty="0" err="1">
                <a:solidFill>
                  <a:srgbClr val="1F3E4F"/>
                </a:solidFill>
                <a:latin typeface="Calibri"/>
              </a:rPr>
              <a:t>si’</a:t>
            </a:r>
            <a:endParaRPr lang="it-IT" sz="1985" dirty="0">
              <a:solidFill>
                <a:srgbClr val="1F3E4F"/>
              </a:solidFill>
              <a:latin typeface="Calibri"/>
            </a:endParaRPr>
          </a:p>
        </p:txBody>
      </p:sp>
      <p:sp>
        <p:nvSpPr>
          <p:cNvPr id="11" name="Freccia in giù 10">
            <a:extLst>
              <a:ext uri="{FF2B5EF4-FFF2-40B4-BE49-F238E27FC236}">
                <a16:creationId xmlns:a16="http://schemas.microsoft.com/office/drawing/2014/main" id="{89F7DF4C-C5B3-4AB6-8255-3A65172C2275}"/>
              </a:ext>
            </a:extLst>
          </p:cNvPr>
          <p:cNvSpPr/>
          <p:nvPr/>
        </p:nvSpPr>
        <p:spPr>
          <a:xfrm rot="10800000">
            <a:off x="9092299" y="2322431"/>
            <a:ext cx="369201" cy="1203046"/>
          </a:xfrm>
          <a:prstGeom prst="downArrow">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defTabSz="504200"/>
            <a:endParaRPr lang="en-GB" sz="1985">
              <a:solidFill>
                <a:prstClr val="black"/>
              </a:solidFill>
              <a:latin typeface="Calibri"/>
            </a:endParaRPr>
          </a:p>
        </p:txBody>
      </p:sp>
      <p:sp>
        <p:nvSpPr>
          <p:cNvPr id="5" name="Segnaposto numero diapositiva 4">
            <a:extLst>
              <a:ext uri="{FF2B5EF4-FFF2-40B4-BE49-F238E27FC236}">
                <a16:creationId xmlns:a16="http://schemas.microsoft.com/office/drawing/2014/main" id="{89E650D4-9238-4B16-A49B-DE59C9F72829}"/>
              </a:ext>
            </a:extLst>
          </p:cNvPr>
          <p:cNvSpPr>
            <a:spLocks noGrp="1"/>
          </p:cNvSpPr>
          <p:nvPr>
            <p:ph type="sldNum" sz="quarter" idx="7"/>
          </p:nvPr>
        </p:nvSpPr>
        <p:spPr/>
        <p:txBody>
          <a:bodyPr/>
          <a:lstStyle/>
          <a:p>
            <a:fld id="{B6F15528-21DE-4FAA-801E-634DDDAF4B2B}" type="slidenum">
              <a:rPr lang="it-IT" smtClean="0"/>
              <a:t>4</a:t>
            </a:fld>
            <a:endParaRPr lang="it-IT"/>
          </a:p>
        </p:txBody>
      </p:sp>
    </p:spTree>
    <p:extLst>
      <p:ext uri="{BB962C8B-B14F-4D97-AF65-F5344CB8AC3E}">
        <p14:creationId xmlns:p14="http://schemas.microsoft.com/office/powerpoint/2010/main" val="1652342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1">
            <a:extLst>
              <a:ext uri="{FF2B5EF4-FFF2-40B4-BE49-F238E27FC236}">
                <a16:creationId xmlns:a16="http://schemas.microsoft.com/office/drawing/2014/main" id="{DBF0CF17-6058-4AA6-A1B1-EE53A4FA7AB2}"/>
              </a:ext>
            </a:extLst>
          </p:cNvPr>
          <p:cNvSpPr txBox="1">
            <a:spLocks noChangeArrowheads="1"/>
          </p:cNvSpPr>
          <p:nvPr/>
        </p:nvSpPr>
        <p:spPr bwMode="auto">
          <a:xfrm>
            <a:off x="546100" y="1876425"/>
            <a:ext cx="9601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1008400" eaLnBrk="0" fontAlgn="base" hangingPunct="0">
              <a:spcBef>
                <a:spcPct val="0"/>
              </a:spcBef>
              <a:spcAft>
                <a:spcPct val="0"/>
              </a:spcAft>
            </a:pPr>
            <a:r>
              <a:rPr lang="it-IT" altLang="it-IT" sz="2800" b="1" dirty="0">
                <a:solidFill>
                  <a:srgbClr val="1F354D"/>
                </a:solidFill>
                <a:latin typeface="Calibri" panose="020F0502020204030204" pitchFamily="34" charset="0"/>
              </a:rPr>
              <a:t>Il 25 settembre 2015 , l’Assemblea Generale dell’ONU adotta </a:t>
            </a:r>
            <a:r>
              <a:rPr lang="it-IT" altLang="it-IT" sz="2800" b="1" dirty="0">
                <a:solidFill>
                  <a:srgbClr val="1F354D"/>
                </a:solidFill>
                <a:latin typeface="Calibri" panose="020F0502020204030204" pitchFamily="34" charset="0"/>
                <a:hlinkClick r:id="rId3"/>
              </a:rPr>
              <a:t>l’</a:t>
            </a:r>
            <a:r>
              <a:rPr lang="it-IT" altLang="ja-JP" sz="2800" b="1" dirty="0">
                <a:solidFill>
                  <a:srgbClr val="009999"/>
                </a:solidFill>
                <a:latin typeface="Calibri" panose="020F0502020204030204" pitchFamily="34" charset="0"/>
                <a:cs typeface="Calibri" panose="020F0502020204030204" pitchFamily="34" charset="0"/>
                <a:hlinkClick r:id="rId3"/>
              </a:rPr>
              <a:t>Agenda 2030 </a:t>
            </a:r>
            <a:r>
              <a:rPr lang="it-IT" altLang="ja-JP" sz="2800" b="1" dirty="0">
                <a:solidFill>
                  <a:srgbClr val="1F354D"/>
                </a:solidFill>
                <a:latin typeface="Calibri" panose="020F0502020204030204" pitchFamily="34" charset="0"/>
                <a:cs typeface="Calibri" panose="020F0502020204030204" pitchFamily="34" charset="0"/>
                <a:hlinkClick r:id="rId3"/>
              </a:rPr>
              <a:t>e i </a:t>
            </a:r>
            <a:r>
              <a:rPr lang="it-IT" altLang="ja-JP" sz="2800" b="1" dirty="0" err="1">
                <a:solidFill>
                  <a:srgbClr val="1F354D"/>
                </a:solidFill>
                <a:latin typeface="Calibri" panose="020F0502020204030204" pitchFamily="34" charset="0"/>
                <a:cs typeface="Calibri" panose="020F0502020204030204" pitchFamily="34" charset="0"/>
                <a:hlinkClick r:id="rId3"/>
              </a:rPr>
              <a:t>Sustainable</a:t>
            </a:r>
            <a:r>
              <a:rPr lang="it-IT" altLang="ja-JP" sz="2800" b="1" dirty="0">
                <a:solidFill>
                  <a:srgbClr val="1F354D"/>
                </a:solidFill>
                <a:latin typeface="Calibri" panose="020F0502020204030204" pitchFamily="34" charset="0"/>
                <a:cs typeface="Calibri" panose="020F0502020204030204" pitchFamily="34" charset="0"/>
                <a:hlinkClick r:id="rId3"/>
              </a:rPr>
              <a:t> Development Goals (SDGs)</a:t>
            </a:r>
            <a:endParaRPr lang="it-IT" altLang="ja-JP" sz="2800" b="1" dirty="0">
              <a:solidFill>
                <a:srgbClr val="1F354D"/>
              </a:solidFill>
              <a:latin typeface="Calibri" panose="020F0502020204030204" pitchFamily="34" charset="0"/>
              <a:cs typeface="Calibri" panose="020F0502020204030204" pitchFamily="34" charset="0"/>
            </a:endParaRPr>
          </a:p>
        </p:txBody>
      </p:sp>
      <p:sp>
        <p:nvSpPr>
          <p:cNvPr id="12293" name="TextBox 1">
            <a:extLst>
              <a:ext uri="{FF2B5EF4-FFF2-40B4-BE49-F238E27FC236}">
                <a16:creationId xmlns:a16="http://schemas.microsoft.com/office/drawing/2014/main" id="{DF8A44CE-7862-4D3E-988B-D2A34D248128}"/>
              </a:ext>
            </a:extLst>
          </p:cNvPr>
          <p:cNvSpPr txBox="1">
            <a:spLocks noChangeArrowheads="1"/>
          </p:cNvSpPr>
          <p:nvPr/>
        </p:nvSpPr>
        <p:spPr bwMode="auto">
          <a:xfrm>
            <a:off x="4473122" y="885825"/>
            <a:ext cx="5880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008400" eaLnBrk="0" fontAlgn="base" hangingPunct="0">
              <a:spcBef>
                <a:spcPct val="0"/>
              </a:spcBef>
              <a:spcAft>
                <a:spcPct val="0"/>
              </a:spcAft>
            </a:pPr>
            <a:r>
              <a:rPr lang="it-IT" altLang="it-IT" sz="2800" b="1" dirty="0">
                <a:solidFill>
                  <a:srgbClr val="FFFFFF"/>
                </a:solidFill>
                <a:latin typeface="Calibri" panose="020F0502020204030204" pitchFamily="34" charset="0"/>
              </a:rPr>
              <a:t>Un segnale di speranza: l’Agenda 2030</a:t>
            </a:r>
          </a:p>
        </p:txBody>
      </p:sp>
      <p:pic>
        <p:nvPicPr>
          <p:cNvPr id="7" name="Immagine 6">
            <a:extLst>
              <a:ext uri="{FF2B5EF4-FFF2-40B4-BE49-F238E27FC236}">
                <a16:creationId xmlns:a16="http://schemas.microsoft.com/office/drawing/2014/main" id="{B16EC5FA-BD6B-44A8-84F4-E96D3D915E1F}"/>
              </a:ext>
            </a:extLst>
          </p:cNvPr>
          <p:cNvPicPr>
            <a:picLocks noChangeAspect="1"/>
          </p:cNvPicPr>
          <p:nvPr/>
        </p:nvPicPr>
        <p:blipFill rotWithShape="1">
          <a:blip r:embed="rId4">
            <a:extLst>
              <a:ext uri="{28A0092B-C50C-407E-A947-70E740481C1C}">
                <a14:useLocalDpi xmlns:a14="http://schemas.microsoft.com/office/drawing/2010/main" val="0"/>
              </a:ext>
            </a:extLst>
          </a:blip>
          <a:srcRect t="4219" b="2052"/>
          <a:stretch/>
        </p:blipFill>
        <p:spPr>
          <a:xfrm>
            <a:off x="2755220" y="3095625"/>
            <a:ext cx="7925479" cy="3171562"/>
          </a:xfrm>
          <a:prstGeom prst="rect">
            <a:avLst/>
          </a:prstGeom>
        </p:spPr>
      </p:pic>
      <p:sp>
        <p:nvSpPr>
          <p:cNvPr id="2" name="Rettangolo 1">
            <a:extLst>
              <a:ext uri="{FF2B5EF4-FFF2-40B4-BE49-F238E27FC236}">
                <a16:creationId xmlns:a16="http://schemas.microsoft.com/office/drawing/2014/main" id="{89846498-4964-487B-85BD-94A732ED6478}"/>
              </a:ext>
            </a:extLst>
          </p:cNvPr>
          <p:cNvSpPr/>
          <p:nvPr/>
        </p:nvSpPr>
        <p:spPr>
          <a:xfrm>
            <a:off x="427660" y="3594207"/>
            <a:ext cx="2327560" cy="2677656"/>
          </a:xfrm>
          <a:prstGeom prst="rect">
            <a:avLst/>
          </a:prstGeom>
        </p:spPr>
        <p:txBody>
          <a:bodyPr wrap="none">
            <a:spAutoFit/>
          </a:bodyPr>
          <a:lstStyle/>
          <a:p>
            <a:pPr defTabSz="1008400" eaLnBrk="0" fontAlgn="base" hangingPunct="0">
              <a:spcBef>
                <a:spcPct val="0"/>
              </a:spcBef>
              <a:spcAft>
                <a:spcPct val="0"/>
              </a:spcAft>
            </a:pPr>
            <a:r>
              <a:rPr lang="it-IT" altLang="it-IT" sz="2800" b="1" dirty="0">
                <a:solidFill>
                  <a:srgbClr val="1F354D"/>
                </a:solidFill>
                <a:latin typeface="Calibri" panose="020F0502020204030204" pitchFamily="34" charset="0"/>
                <a:cs typeface="Calibri" panose="020F0502020204030204" pitchFamily="34" charset="0"/>
              </a:rPr>
              <a:t>193 Paesi</a:t>
            </a:r>
          </a:p>
          <a:p>
            <a:pPr defTabSz="1008400" eaLnBrk="0" fontAlgn="base" hangingPunct="0">
              <a:spcBef>
                <a:spcPct val="0"/>
              </a:spcBef>
              <a:spcAft>
                <a:spcPct val="0"/>
              </a:spcAft>
            </a:pPr>
            <a:endParaRPr lang="it-IT" altLang="it-IT" sz="2800" dirty="0">
              <a:solidFill>
                <a:srgbClr val="1F354D"/>
              </a:solidFill>
              <a:latin typeface="Calibri" panose="020F0502020204030204" pitchFamily="34" charset="0"/>
              <a:cs typeface="Calibri" panose="020F0502020204030204" pitchFamily="34" charset="0"/>
            </a:endParaRPr>
          </a:p>
          <a:p>
            <a:pPr defTabSz="1008400" eaLnBrk="0" fontAlgn="base" hangingPunct="0">
              <a:spcBef>
                <a:spcPct val="0"/>
              </a:spcBef>
              <a:spcAft>
                <a:spcPct val="0"/>
              </a:spcAft>
            </a:pPr>
            <a:r>
              <a:rPr lang="it-IT" altLang="it-IT" sz="2800" dirty="0">
                <a:solidFill>
                  <a:srgbClr val="1F354D"/>
                </a:solidFill>
                <a:latin typeface="Calibri" panose="020F0502020204030204" pitchFamily="34" charset="0"/>
                <a:cs typeface="Calibri" panose="020F0502020204030204" pitchFamily="34" charset="0"/>
              </a:rPr>
              <a:t>Tre principi: </a:t>
            </a:r>
          </a:p>
          <a:p>
            <a:pPr defTabSz="1008400" eaLnBrk="0" fontAlgn="base" hangingPunct="0">
              <a:spcBef>
                <a:spcPct val="0"/>
              </a:spcBef>
              <a:spcAft>
                <a:spcPct val="0"/>
              </a:spcAft>
            </a:pPr>
            <a:r>
              <a:rPr lang="it-IT" altLang="it-IT" sz="2800" dirty="0">
                <a:solidFill>
                  <a:srgbClr val="009999"/>
                </a:solidFill>
                <a:latin typeface="Calibri" panose="020F0502020204030204" pitchFamily="34" charset="0"/>
                <a:cs typeface="Calibri" panose="020F0502020204030204" pitchFamily="34" charset="0"/>
              </a:rPr>
              <a:t>Integrazione </a:t>
            </a:r>
          </a:p>
          <a:p>
            <a:pPr defTabSz="1008400" eaLnBrk="0" fontAlgn="base" hangingPunct="0">
              <a:spcBef>
                <a:spcPct val="0"/>
              </a:spcBef>
              <a:spcAft>
                <a:spcPct val="0"/>
              </a:spcAft>
            </a:pPr>
            <a:r>
              <a:rPr lang="it-IT" altLang="it-IT" sz="2800" dirty="0">
                <a:solidFill>
                  <a:srgbClr val="009999"/>
                </a:solidFill>
                <a:latin typeface="Calibri" panose="020F0502020204030204" pitchFamily="34" charset="0"/>
                <a:cs typeface="Calibri" panose="020F0502020204030204" pitchFamily="34" charset="0"/>
              </a:rPr>
              <a:t>Universalità</a:t>
            </a:r>
          </a:p>
          <a:p>
            <a:pPr defTabSz="1008400" eaLnBrk="0" fontAlgn="base" hangingPunct="0">
              <a:spcBef>
                <a:spcPct val="0"/>
              </a:spcBef>
              <a:spcAft>
                <a:spcPct val="0"/>
              </a:spcAft>
            </a:pPr>
            <a:r>
              <a:rPr lang="it-IT" altLang="it-IT" sz="2800" dirty="0">
                <a:solidFill>
                  <a:srgbClr val="009999"/>
                </a:solidFill>
                <a:latin typeface="Calibri" panose="020F0502020204030204" pitchFamily="34" charset="0"/>
                <a:cs typeface="Calibri" panose="020F0502020204030204" pitchFamily="34" charset="0"/>
              </a:rPr>
              <a:t>Partecipazione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6225"/>
            <a:ext cx="10693400" cy="1618578"/>
          </a:xfrm>
          <a:prstGeom prst="rect">
            <a:avLst/>
          </a:prstGeom>
        </p:spPr>
      </p:pic>
      <p:pic>
        <p:nvPicPr>
          <p:cNvPr id="7" name="Immagine 6" descr="Immagine che contiene stanza, orologio&#10;&#10;Descrizione generata automaticamente">
            <a:extLst>
              <a:ext uri="{FF2B5EF4-FFF2-40B4-BE49-F238E27FC236}">
                <a16:creationId xmlns:a16="http://schemas.microsoft.com/office/drawing/2014/main" id="{96D239F1-7397-4417-9A86-44F9E9D54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300" y="1495425"/>
            <a:ext cx="5499100" cy="4154510"/>
          </a:xfrm>
          <a:prstGeom prst="rect">
            <a:avLst/>
          </a:prstGeom>
        </p:spPr>
      </p:pic>
      <p:sp>
        <p:nvSpPr>
          <p:cNvPr id="10" name="CasellaDiTesto 9">
            <a:extLst>
              <a:ext uri="{FF2B5EF4-FFF2-40B4-BE49-F238E27FC236}">
                <a16:creationId xmlns:a16="http://schemas.microsoft.com/office/drawing/2014/main" id="{A2A85198-56C7-4A61-A916-5885E1E58C06}"/>
              </a:ext>
            </a:extLst>
          </p:cNvPr>
          <p:cNvSpPr txBox="1"/>
          <p:nvPr/>
        </p:nvSpPr>
        <p:spPr>
          <a:xfrm>
            <a:off x="469900" y="1876425"/>
            <a:ext cx="2057400" cy="2246769"/>
          </a:xfrm>
          <a:prstGeom prst="rect">
            <a:avLst/>
          </a:prstGeom>
          <a:noFill/>
        </p:spPr>
        <p:txBody>
          <a:bodyPr wrap="square" rtlCol="0">
            <a:spAutoFit/>
          </a:bodyPr>
          <a:lstStyle/>
          <a:p>
            <a:r>
              <a:rPr lang="it-IT" sz="2800" b="1" dirty="0">
                <a:solidFill>
                  <a:srgbClr val="004258"/>
                </a:solidFill>
              </a:rPr>
              <a:t>Persone</a:t>
            </a:r>
          </a:p>
          <a:p>
            <a:r>
              <a:rPr lang="it-IT" sz="2800" b="1" dirty="0">
                <a:solidFill>
                  <a:srgbClr val="004258"/>
                </a:solidFill>
              </a:rPr>
              <a:t>Prosperità</a:t>
            </a:r>
          </a:p>
          <a:p>
            <a:r>
              <a:rPr lang="it-IT" sz="2800" b="1" dirty="0">
                <a:solidFill>
                  <a:srgbClr val="004258"/>
                </a:solidFill>
              </a:rPr>
              <a:t>Pace</a:t>
            </a:r>
          </a:p>
          <a:p>
            <a:r>
              <a:rPr lang="it-IT" sz="2800" b="1" dirty="0">
                <a:solidFill>
                  <a:srgbClr val="004258"/>
                </a:solidFill>
              </a:rPr>
              <a:t>Pianeta</a:t>
            </a:r>
          </a:p>
          <a:p>
            <a:r>
              <a:rPr lang="it-IT" sz="2800" b="1" dirty="0">
                <a:solidFill>
                  <a:srgbClr val="004258"/>
                </a:solidFill>
              </a:rPr>
              <a:t>Partnership</a:t>
            </a:r>
          </a:p>
        </p:txBody>
      </p:sp>
      <p:sp>
        <p:nvSpPr>
          <p:cNvPr id="2" name="CasellaDiTesto 1">
            <a:extLst>
              <a:ext uri="{FF2B5EF4-FFF2-40B4-BE49-F238E27FC236}">
                <a16:creationId xmlns:a16="http://schemas.microsoft.com/office/drawing/2014/main" id="{91FAA148-7FC7-4525-9C9C-1CE8B3F3D166}"/>
              </a:ext>
            </a:extLst>
          </p:cNvPr>
          <p:cNvSpPr txBox="1"/>
          <p:nvPr/>
        </p:nvSpPr>
        <p:spPr>
          <a:xfrm>
            <a:off x="2732462" y="1974750"/>
            <a:ext cx="2256675" cy="1938992"/>
          </a:xfrm>
          <a:prstGeom prst="rect">
            <a:avLst/>
          </a:prstGeom>
          <a:noFill/>
        </p:spPr>
        <p:txBody>
          <a:bodyPr wrap="square" rtlCol="0">
            <a:spAutoFit/>
          </a:bodyPr>
          <a:lstStyle/>
          <a:p>
            <a:r>
              <a:rPr lang="it-IT" sz="12000" b="1" dirty="0">
                <a:solidFill>
                  <a:srgbClr val="004258"/>
                </a:solidFill>
                <a:effectLst>
                  <a:outerShdw blurRad="50800" dist="50800" dir="5400000" algn="ctr" rotWithShape="0">
                    <a:schemeClr val="accent5">
                      <a:lumMod val="40000"/>
                      <a:lumOff val="60000"/>
                      <a:alpha val="92000"/>
                    </a:schemeClr>
                  </a:outerShdw>
                </a:effectLst>
              </a:rPr>
              <a:t>5 P</a:t>
            </a:r>
          </a:p>
        </p:txBody>
      </p:sp>
      <p:sp>
        <p:nvSpPr>
          <p:cNvPr id="4" name="CasellaDiTesto 3">
            <a:extLst>
              <a:ext uri="{FF2B5EF4-FFF2-40B4-BE49-F238E27FC236}">
                <a16:creationId xmlns:a16="http://schemas.microsoft.com/office/drawing/2014/main" id="{D435FD41-4A55-4071-BE36-E9E454902743}"/>
              </a:ext>
            </a:extLst>
          </p:cNvPr>
          <p:cNvSpPr txBox="1"/>
          <p:nvPr/>
        </p:nvSpPr>
        <p:spPr>
          <a:xfrm>
            <a:off x="279400" y="4203141"/>
            <a:ext cx="10134600" cy="2554545"/>
          </a:xfrm>
          <a:prstGeom prst="rect">
            <a:avLst/>
          </a:prstGeom>
          <a:noFill/>
        </p:spPr>
        <p:txBody>
          <a:bodyPr wrap="square" rtlCol="0">
            <a:spAutoFit/>
          </a:bodyPr>
          <a:lstStyle/>
          <a:p>
            <a:r>
              <a:rPr lang="it-IT" sz="2400" dirty="0">
                <a:solidFill>
                  <a:srgbClr val="004258"/>
                </a:solidFill>
              </a:rPr>
              <a:t>Ogni SDG si riferisce a una </a:t>
            </a:r>
          </a:p>
          <a:p>
            <a:r>
              <a:rPr lang="it-IT" sz="2400" dirty="0">
                <a:solidFill>
                  <a:srgbClr val="004258"/>
                </a:solidFill>
              </a:rPr>
              <a:t>dimensione del sistema </a:t>
            </a:r>
          </a:p>
          <a:p>
            <a:r>
              <a:rPr lang="it-IT" sz="2400" dirty="0">
                <a:solidFill>
                  <a:srgbClr val="004258"/>
                </a:solidFill>
              </a:rPr>
              <a:t>umano-planetario che evolve </a:t>
            </a:r>
          </a:p>
          <a:p>
            <a:r>
              <a:rPr lang="it-IT" sz="2400" dirty="0">
                <a:solidFill>
                  <a:srgbClr val="004258"/>
                </a:solidFill>
              </a:rPr>
              <a:t>nello spazio e nel tempo. </a:t>
            </a:r>
          </a:p>
          <a:p>
            <a:endParaRPr lang="it-IT" sz="1600" dirty="0">
              <a:solidFill>
                <a:srgbClr val="004258"/>
              </a:solidFill>
            </a:endParaRPr>
          </a:p>
          <a:p>
            <a:pPr algn="ctr"/>
            <a:r>
              <a:rPr lang="it-IT" sz="2400" b="1" dirty="0">
                <a:solidFill>
                  <a:srgbClr val="004258"/>
                </a:solidFill>
              </a:rPr>
              <a:t>Tutti insieme puntano a realizzare quell’equilibrio globale rappresentato dalla sostenibilità dell’intero sistema</a:t>
            </a:r>
            <a:endParaRPr lang="it-IT" b="1" dirty="0">
              <a:solidFill>
                <a:srgbClr val="004258"/>
              </a:solidFill>
            </a:endParaRPr>
          </a:p>
        </p:txBody>
      </p:sp>
      <p:pic>
        <p:nvPicPr>
          <p:cNvPr id="8" name="Immagine 7">
            <a:extLst>
              <a:ext uri="{FF2B5EF4-FFF2-40B4-BE49-F238E27FC236}">
                <a16:creationId xmlns:a16="http://schemas.microsoft.com/office/drawing/2014/main" id="{1DEB7D80-B21D-470C-9729-ED4EBD41D2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708585"/>
            <a:ext cx="10693400" cy="751742"/>
          </a:xfrm>
          <a:prstGeom prst="rect">
            <a:avLst/>
          </a:prstGeom>
        </p:spPr>
      </p:pic>
      <p:sp>
        <p:nvSpPr>
          <p:cNvPr id="9" name="TextBox 1">
            <a:extLst>
              <a:ext uri="{FF2B5EF4-FFF2-40B4-BE49-F238E27FC236}">
                <a16:creationId xmlns:a16="http://schemas.microsoft.com/office/drawing/2014/main" id="{6A618F76-D0B7-43D9-B0D6-73347B6D5544}"/>
              </a:ext>
            </a:extLst>
          </p:cNvPr>
          <p:cNvSpPr txBox="1">
            <a:spLocks noChangeArrowheads="1"/>
          </p:cNvSpPr>
          <p:nvPr/>
        </p:nvSpPr>
        <p:spPr bwMode="auto">
          <a:xfrm>
            <a:off x="4889500" y="809625"/>
            <a:ext cx="5256897" cy="49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008400" eaLnBrk="0" fontAlgn="base" hangingPunct="0">
              <a:spcBef>
                <a:spcPct val="0"/>
              </a:spcBef>
              <a:spcAft>
                <a:spcPct val="0"/>
              </a:spcAft>
            </a:pPr>
            <a:r>
              <a:rPr lang="it-IT" altLang="it-IT" sz="2647" b="1" dirty="0">
                <a:solidFill>
                  <a:srgbClr val="FFFFFF"/>
                </a:solidFill>
                <a:latin typeface="Calibri" panose="020F0502020204030204" pitchFamily="34" charset="0"/>
              </a:rPr>
              <a:t>L’Agenda 2030 e gli SDGs</a:t>
            </a:r>
          </a:p>
        </p:txBody>
      </p:sp>
      <p:sp>
        <p:nvSpPr>
          <p:cNvPr id="5" name="Segnaposto numero diapositiva 4">
            <a:extLst>
              <a:ext uri="{FF2B5EF4-FFF2-40B4-BE49-F238E27FC236}">
                <a16:creationId xmlns:a16="http://schemas.microsoft.com/office/drawing/2014/main" id="{22D4330D-20A7-45C3-BA49-B17319608037}"/>
              </a:ext>
            </a:extLst>
          </p:cNvPr>
          <p:cNvSpPr>
            <a:spLocks noGrp="1"/>
          </p:cNvSpPr>
          <p:nvPr>
            <p:ph type="sldNum" sz="quarter" idx="7"/>
          </p:nvPr>
        </p:nvSpPr>
        <p:spPr/>
        <p:txBody>
          <a:bodyPr/>
          <a:lstStyle/>
          <a:p>
            <a:fld id="{B6F15528-21DE-4FAA-801E-634DDDAF4B2B}" type="slidenum">
              <a:rPr lang="it-IT" smtClean="0"/>
              <a:t>6</a:t>
            </a:fld>
            <a:endParaRPr lang="it-IT"/>
          </a:p>
        </p:txBody>
      </p:sp>
    </p:spTree>
    <p:extLst>
      <p:ext uri="{BB962C8B-B14F-4D97-AF65-F5344CB8AC3E}">
        <p14:creationId xmlns:p14="http://schemas.microsoft.com/office/powerpoint/2010/main" val="3362023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contenuto 2">
            <a:extLst>
              <a:ext uri="{FF2B5EF4-FFF2-40B4-BE49-F238E27FC236}">
                <a16:creationId xmlns:a16="http://schemas.microsoft.com/office/drawing/2014/main" id="{01A18B50-A7BD-4A9D-B9DC-CC6F5F169677}"/>
              </a:ext>
            </a:extLst>
          </p:cNvPr>
          <p:cNvSpPr>
            <a:spLocks noGrp="1" noChangeArrowheads="1"/>
          </p:cNvSpPr>
          <p:nvPr>
            <p:ph idx="1"/>
          </p:nvPr>
        </p:nvSpPr>
        <p:spPr bwMode="auto">
          <a:xfrm>
            <a:off x="241300" y="1800225"/>
            <a:ext cx="102108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p>
            <a:pPr marL="0" indent="0" algn="ctr">
              <a:buNone/>
            </a:pPr>
            <a:r>
              <a:rPr lang="it-IT" altLang="it-IT" sz="2400" b="1" i="1" dirty="0">
                <a:solidFill>
                  <a:srgbClr val="009999"/>
                </a:solidFill>
                <a:latin typeface="Calibri" panose="020F0502020204030204" pitchFamily="34" charset="0"/>
                <a:cs typeface="Calibri" panose="020F0502020204030204" pitchFamily="34" charset="0"/>
              </a:rPr>
              <a:t>The new agenda </a:t>
            </a:r>
            <a:r>
              <a:rPr lang="it-IT" altLang="it-IT" sz="2400" b="1" i="1" dirty="0" err="1">
                <a:solidFill>
                  <a:srgbClr val="009999"/>
                </a:solidFill>
                <a:latin typeface="Calibri" panose="020F0502020204030204" pitchFamily="34" charset="0"/>
                <a:cs typeface="Calibri" panose="020F0502020204030204" pitchFamily="34" charset="0"/>
              </a:rPr>
              <a:t>is</a:t>
            </a:r>
            <a:r>
              <a:rPr lang="it-IT" altLang="it-IT" sz="2400" b="1" i="1" dirty="0">
                <a:solidFill>
                  <a:srgbClr val="009999"/>
                </a:solidFill>
                <a:latin typeface="Calibri" panose="020F0502020204030204" pitchFamily="34" charset="0"/>
                <a:cs typeface="Calibri" panose="020F0502020204030204" pitchFamily="34" charset="0"/>
              </a:rPr>
              <a:t> a promise by leaders to all people </a:t>
            </a:r>
            <a:r>
              <a:rPr lang="it-IT" altLang="it-IT" sz="2400" b="1" i="1" dirty="0" err="1">
                <a:solidFill>
                  <a:srgbClr val="009999"/>
                </a:solidFill>
                <a:latin typeface="Calibri" panose="020F0502020204030204" pitchFamily="34" charset="0"/>
                <a:cs typeface="Calibri" panose="020F0502020204030204" pitchFamily="34" charset="0"/>
              </a:rPr>
              <a:t>everywhere</a:t>
            </a:r>
            <a:r>
              <a:rPr lang="it-IT" altLang="it-IT" sz="2400" b="1" i="1" dirty="0">
                <a:solidFill>
                  <a:srgbClr val="009999"/>
                </a:solidFill>
                <a:latin typeface="Calibri" panose="020F0502020204030204" pitchFamily="34" charset="0"/>
                <a:cs typeface="Calibri" panose="020F0502020204030204" pitchFamily="34" charset="0"/>
              </a:rPr>
              <a:t>. It </a:t>
            </a:r>
            <a:r>
              <a:rPr lang="it-IT" altLang="it-IT" sz="2400" b="1" i="1" dirty="0" err="1">
                <a:solidFill>
                  <a:srgbClr val="009999"/>
                </a:solidFill>
                <a:latin typeface="Calibri" panose="020F0502020204030204" pitchFamily="34" charset="0"/>
                <a:cs typeface="Calibri" panose="020F0502020204030204" pitchFamily="34" charset="0"/>
              </a:rPr>
              <a:t>is</a:t>
            </a:r>
            <a:r>
              <a:rPr lang="it-IT" altLang="it-IT" sz="2400" b="1" i="1" dirty="0">
                <a:solidFill>
                  <a:srgbClr val="009999"/>
                </a:solidFill>
                <a:latin typeface="Calibri" panose="020F0502020204030204" pitchFamily="34" charset="0"/>
                <a:cs typeface="Calibri" panose="020F0502020204030204" pitchFamily="34" charset="0"/>
              </a:rPr>
              <a:t> an agenda for </a:t>
            </a:r>
            <a:r>
              <a:rPr lang="it-IT" altLang="it-IT" sz="2400" b="1" i="1" u="sng" dirty="0">
                <a:solidFill>
                  <a:srgbClr val="009999"/>
                </a:solidFill>
                <a:latin typeface="Calibri" panose="020F0502020204030204" pitchFamily="34" charset="0"/>
                <a:cs typeface="Calibri" panose="020F0502020204030204" pitchFamily="34" charset="0"/>
              </a:rPr>
              <a:t>people</a:t>
            </a:r>
            <a:r>
              <a:rPr lang="it-IT" altLang="it-IT" sz="2400" b="1" i="1" dirty="0">
                <a:solidFill>
                  <a:srgbClr val="009999"/>
                </a:solidFill>
                <a:latin typeface="Calibri" panose="020F0502020204030204" pitchFamily="34" charset="0"/>
                <a:cs typeface="Calibri" panose="020F0502020204030204" pitchFamily="34" charset="0"/>
              </a:rPr>
              <a:t>, to end </a:t>
            </a:r>
            <a:r>
              <a:rPr lang="it-IT" altLang="it-IT" sz="2400" b="1" i="1" dirty="0" err="1">
                <a:solidFill>
                  <a:srgbClr val="009999"/>
                </a:solidFill>
                <a:latin typeface="Calibri" panose="020F0502020204030204" pitchFamily="34" charset="0"/>
                <a:cs typeface="Calibri" panose="020F0502020204030204" pitchFamily="34" charset="0"/>
              </a:rPr>
              <a:t>poverty</a:t>
            </a:r>
            <a:r>
              <a:rPr lang="it-IT" altLang="it-IT" sz="2400" b="1" i="1" dirty="0">
                <a:solidFill>
                  <a:srgbClr val="009999"/>
                </a:solidFill>
                <a:latin typeface="Calibri" panose="020F0502020204030204" pitchFamily="34" charset="0"/>
                <a:cs typeface="Calibri" panose="020F0502020204030204" pitchFamily="34" charset="0"/>
              </a:rPr>
              <a:t> in all </a:t>
            </a:r>
            <a:r>
              <a:rPr lang="it-IT" altLang="it-IT" sz="2400" b="1" i="1" dirty="0" err="1">
                <a:solidFill>
                  <a:srgbClr val="009999"/>
                </a:solidFill>
                <a:latin typeface="Calibri" panose="020F0502020204030204" pitchFamily="34" charset="0"/>
                <a:cs typeface="Calibri" panose="020F0502020204030204" pitchFamily="34" charset="0"/>
              </a:rPr>
              <a:t>its</a:t>
            </a:r>
            <a:r>
              <a:rPr lang="it-IT" altLang="it-IT" sz="2400" b="1" i="1" dirty="0">
                <a:solidFill>
                  <a:srgbClr val="009999"/>
                </a:solidFill>
                <a:latin typeface="Calibri" panose="020F0502020204030204" pitchFamily="34" charset="0"/>
                <a:cs typeface="Calibri" panose="020F0502020204030204" pitchFamily="34" charset="0"/>
              </a:rPr>
              <a:t> </a:t>
            </a:r>
            <a:r>
              <a:rPr lang="it-IT" altLang="it-IT" sz="2400" b="1" i="1" dirty="0" err="1">
                <a:solidFill>
                  <a:srgbClr val="009999"/>
                </a:solidFill>
                <a:latin typeface="Calibri" panose="020F0502020204030204" pitchFamily="34" charset="0"/>
                <a:cs typeface="Calibri" panose="020F0502020204030204" pitchFamily="34" charset="0"/>
              </a:rPr>
              <a:t>forms</a:t>
            </a:r>
            <a:r>
              <a:rPr lang="it-IT" altLang="it-IT" sz="2400" b="1" i="1" dirty="0">
                <a:solidFill>
                  <a:srgbClr val="009999"/>
                </a:solidFill>
                <a:latin typeface="Calibri" panose="020F0502020204030204" pitchFamily="34" charset="0"/>
                <a:cs typeface="Calibri" panose="020F0502020204030204" pitchFamily="34" charset="0"/>
              </a:rPr>
              <a:t> – an agenda for the </a:t>
            </a:r>
            <a:r>
              <a:rPr lang="it-IT" altLang="it-IT" sz="2400" b="1" i="1" u="sng" dirty="0" err="1">
                <a:solidFill>
                  <a:srgbClr val="009999"/>
                </a:solidFill>
                <a:latin typeface="Calibri" panose="020F0502020204030204" pitchFamily="34" charset="0"/>
                <a:cs typeface="Calibri" panose="020F0502020204030204" pitchFamily="34" charset="0"/>
              </a:rPr>
              <a:t>planet</a:t>
            </a:r>
            <a:r>
              <a:rPr lang="it-IT" altLang="it-IT" sz="2400" b="1" i="1" dirty="0">
                <a:solidFill>
                  <a:srgbClr val="009999"/>
                </a:solidFill>
                <a:latin typeface="Calibri" panose="020F0502020204030204" pitchFamily="34" charset="0"/>
                <a:cs typeface="Calibri" panose="020F0502020204030204" pitchFamily="34" charset="0"/>
              </a:rPr>
              <a:t>, </a:t>
            </a:r>
            <a:r>
              <a:rPr lang="it-IT" altLang="it-IT" sz="2400" b="1" i="1" dirty="0" err="1">
                <a:solidFill>
                  <a:srgbClr val="009999"/>
                </a:solidFill>
                <a:latin typeface="Calibri" panose="020F0502020204030204" pitchFamily="34" charset="0"/>
                <a:cs typeface="Calibri" panose="020F0502020204030204" pitchFamily="34" charset="0"/>
              </a:rPr>
              <a:t>our</a:t>
            </a:r>
            <a:r>
              <a:rPr lang="it-IT" altLang="it-IT" sz="2400" b="1" i="1" dirty="0">
                <a:solidFill>
                  <a:srgbClr val="009999"/>
                </a:solidFill>
                <a:latin typeface="Calibri" panose="020F0502020204030204" pitchFamily="34" charset="0"/>
                <a:cs typeface="Calibri" panose="020F0502020204030204" pitchFamily="34" charset="0"/>
              </a:rPr>
              <a:t> common home.</a:t>
            </a:r>
            <a:endParaRPr lang="it-IT" altLang="it-IT" sz="2400" b="1" dirty="0">
              <a:solidFill>
                <a:srgbClr val="009999"/>
              </a:solidFill>
              <a:latin typeface="Calibri" panose="020F0502020204030204" pitchFamily="34" charset="0"/>
              <a:cs typeface="Calibri" panose="020F0502020204030204" pitchFamily="34" charset="0"/>
            </a:endParaRPr>
          </a:p>
          <a:p>
            <a:pPr marL="0" indent="0" algn="ctr">
              <a:buNone/>
            </a:pPr>
            <a:r>
              <a:rPr lang="it-IT" altLang="it-IT" sz="1800" dirty="0">
                <a:solidFill>
                  <a:srgbClr val="1F354D"/>
                </a:solidFill>
                <a:latin typeface="Calibri" panose="020F0502020204030204" pitchFamily="34" charset="0"/>
                <a:cs typeface="Calibri" panose="020F0502020204030204" pitchFamily="34" charset="0"/>
              </a:rPr>
              <a:t>(</a:t>
            </a:r>
            <a:r>
              <a:rPr lang="it-IT" altLang="it-IT" sz="1800" dirty="0" err="1">
                <a:solidFill>
                  <a:srgbClr val="1F354D"/>
                </a:solidFill>
                <a:latin typeface="Calibri" panose="020F0502020204030204" pitchFamily="34" charset="0"/>
                <a:cs typeface="Calibri" panose="020F0502020204030204" pitchFamily="34" charset="0"/>
              </a:rPr>
              <a:t>Ban</a:t>
            </a:r>
            <a:r>
              <a:rPr lang="it-IT" altLang="it-IT" sz="1800" dirty="0">
                <a:solidFill>
                  <a:srgbClr val="1F354D"/>
                </a:solidFill>
                <a:latin typeface="Calibri" panose="020F0502020204030204" pitchFamily="34" charset="0"/>
                <a:cs typeface="Calibri" panose="020F0502020204030204" pitchFamily="34" charset="0"/>
              </a:rPr>
              <a:t> </a:t>
            </a:r>
            <a:r>
              <a:rPr lang="it-IT" altLang="it-IT" sz="1800" dirty="0" err="1">
                <a:solidFill>
                  <a:srgbClr val="1F354D"/>
                </a:solidFill>
                <a:latin typeface="Calibri" panose="020F0502020204030204" pitchFamily="34" charset="0"/>
                <a:cs typeface="Calibri" panose="020F0502020204030204" pitchFamily="34" charset="0"/>
              </a:rPr>
              <a:t>Ki</a:t>
            </a:r>
            <a:r>
              <a:rPr lang="it-IT" altLang="it-IT" sz="1800" dirty="0">
                <a:solidFill>
                  <a:srgbClr val="1F354D"/>
                </a:solidFill>
                <a:latin typeface="Calibri" panose="020F0502020204030204" pitchFamily="34" charset="0"/>
                <a:cs typeface="Calibri" panose="020F0502020204030204" pitchFamily="34" charset="0"/>
              </a:rPr>
              <a:t>-moon, Segretario Generale delle Nazioni Unite)</a:t>
            </a:r>
          </a:p>
          <a:p>
            <a:pPr marL="0" indent="0">
              <a:buNone/>
            </a:pPr>
            <a:endParaRPr lang="it-IT" altLang="it-IT" sz="1600" dirty="0">
              <a:solidFill>
                <a:srgbClr val="1F354D"/>
              </a:solidFill>
              <a:latin typeface="Calibri" panose="020F0502020204030204" pitchFamily="34" charset="0"/>
              <a:cs typeface="Calibri" panose="020F0502020204030204" pitchFamily="34" charset="0"/>
            </a:endParaRPr>
          </a:p>
          <a:p>
            <a:r>
              <a:rPr lang="it-IT" sz="1950" dirty="0">
                <a:solidFill>
                  <a:srgbClr val="004258"/>
                </a:solidFill>
                <a:latin typeface="Calibri"/>
              </a:rPr>
              <a:t>Imparare a leggere la complessità dei fenomeni: </a:t>
            </a:r>
            <a:r>
              <a:rPr lang="it-IT" altLang="it-IT" sz="1950" b="1" dirty="0">
                <a:solidFill>
                  <a:srgbClr val="004258"/>
                </a:solidFill>
                <a:latin typeface="Calibri" panose="020F0502020204030204" pitchFamily="34" charset="0"/>
                <a:cs typeface="Calibri" panose="020F0502020204030204" pitchFamily="34" charset="0"/>
              </a:rPr>
              <a:t>visione integrata delle diverse dimensioni </a:t>
            </a:r>
            <a:r>
              <a:rPr lang="it-IT" altLang="it-IT" sz="1950" dirty="0">
                <a:solidFill>
                  <a:srgbClr val="004258"/>
                </a:solidFill>
                <a:latin typeface="Calibri" panose="020F0502020204030204" pitchFamily="34" charset="0"/>
                <a:cs typeface="Calibri" panose="020F0502020204030204" pitchFamily="34" charset="0"/>
              </a:rPr>
              <a:t>dello sviluppo, </a:t>
            </a:r>
            <a:r>
              <a:rPr lang="it-IT" altLang="it-IT" sz="1950" b="1" dirty="0">
                <a:solidFill>
                  <a:srgbClr val="004258"/>
                </a:solidFill>
                <a:latin typeface="Calibri"/>
                <a:cs typeface="Calibri" panose="020F0502020204030204" pitchFamily="34" charset="0"/>
              </a:rPr>
              <a:t>s</a:t>
            </a:r>
            <a:r>
              <a:rPr lang="it-IT" sz="1950" b="1" dirty="0">
                <a:solidFill>
                  <a:srgbClr val="004258"/>
                </a:solidFill>
                <a:latin typeface="Calibri"/>
              </a:rPr>
              <a:t>uperamento</a:t>
            </a:r>
            <a:r>
              <a:rPr lang="it-IT" sz="1950" dirty="0">
                <a:solidFill>
                  <a:srgbClr val="004258"/>
                </a:solidFill>
                <a:latin typeface="Calibri"/>
              </a:rPr>
              <a:t> degli aspetti puramente ambientali. </a:t>
            </a:r>
            <a:r>
              <a:rPr lang="it-IT" sz="1950" b="1" dirty="0">
                <a:solidFill>
                  <a:srgbClr val="004258"/>
                </a:solidFill>
                <a:latin typeface="Calibri"/>
              </a:rPr>
              <a:t>Nessuna gerarchia tra gli SDGs</a:t>
            </a:r>
            <a:endParaRPr lang="it-IT" altLang="it-IT" sz="1950" dirty="0">
              <a:solidFill>
                <a:srgbClr val="004258"/>
              </a:solidFill>
              <a:latin typeface="Calibri" panose="020F0502020204030204" pitchFamily="34" charset="0"/>
              <a:cs typeface="Calibri" panose="020F0502020204030204" pitchFamily="34" charset="0"/>
            </a:endParaRPr>
          </a:p>
          <a:p>
            <a:r>
              <a:rPr lang="it-IT" altLang="it-IT" sz="1950" dirty="0">
                <a:solidFill>
                  <a:srgbClr val="004258"/>
                </a:solidFill>
                <a:latin typeface="Calibri" panose="020F0502020204030204" pitchFamily="34" charset="0"/>
                <a:cs typeface="Calibri" panose="020F0502020204030204" pitchFamily="34" charset="0"/>
              </a:rPr>
              <a:t>forte coinvolgimento di </a:t>
            </a:r>
            <a:r>
              <a:rPr lang="it-IT" altLang="it-IT" sz="1950" b="1" dirty="0">
                <a:solidFill>
                  <a:srgbClr val="004258"/>
                </a:solidFill>
                <a:latin typeface="Calibri" panose="020F0502020204030204" pitchFamily="34" charset="0"/>
                <a:cs typeface="Calibri" panose="020F0502020204030204" pitchFamily="34" charset="0"/>
              </a:rPr>
              <a:t>tutte le componenti della società, </a:t>
            </a:r>
            <a:r>
              <a:rPr lang="it-IT" sz="1950" b="1" dirty="0">
                <a:solidFill>
                  <a:srgbClr val="1F3E4F"/>
                </a:solidFill>
                <a:latin typeface="Calibri"/>
                <a:cs typeface="Arial" panose="020B0604020202020204" pitchFamily="34" charset="0"/>
              </a:rPr>
              <a:t>dalle imprese al settore pubblico, dalla società civile, dalle università e centri di ricerca agli operatori dell’informazione e della cultura, nonché i media</a:t>
            </a:r>
          </a:p>
          <a:p>
            <a:pPr eaLnBrk="1" fontAlgn="auto" hangingPunct="1">
              <a:spcBef>
                <a:spcPts val="0"/>
              </a:spcBef>
              <a:spcAft>
                <a:spcPts val="0"/>
              </a:spcAft>
            </a:pPr>
            <a:r>
              <a:rPr lang="it-IT" sz="1950" dirty="0">
                <a:solidFill>
                  <a:srgbClr val="004258"/>
                </a:solidFill>
                <a:latin typeface="Calibri"/>
                <a:ea typeface="+mn-ea"/>
                <a:cs typeface="+mn-cs"/>
              </a:rPr>
              <a:t>L’Agenda non è </a:t>
            </a:r>
            <a:r>
              <a:rPr lang="it-IT" sz="1950" i="1" dirty="0" err="1">
                <a:solidFill>
                  <a:srgbClr val="004258"/>
                </a:solidFill>
                <a:latin typeface="Calibri"/>
                <a:ea typeface="+mn-ea"/>
                <a:cs typeface="+mn-cs"/>
              </a:rPr>
              <a:t>legally</a:t>
            </a:r>
            <a:r>
              <a:rPr lang="it-IT" sz="1950" i="1" dirty="0">
                <a:solidFill>
                  <a:srgbClr val="004258"/>
                </a:solidFill>
                <a:latin typeface="Calibri"/>
                <a:ea typeface="+mn-ea"/>
                <a:cs typeface="+mn-cs"/>
              </a:rPr>
              <a:t> </a:t>
            </a:r>
            <a:r>
              <a:rPr lang="it-IT" sz="1950" i="1" dirty="0" err="1">
                <a:solidFill>
                  <a:srgbClr val="004258"/>
                </a:solidFill>
                <a:latin typeface="Calibri"/>
                <a:ea typeface="+mn-ea"/>
                <a:cs typeface="+mn-cs"/>
              </a:rPr>
              <a:t>binding</a:t>
            </a:r>
            <a:r>
              <a:rPr lang="it-IT" sz="1950" dirty="0">
                <a:solidFill>
                  <a:srgbClr val="004258"/>
                </a:solidFill>
                <a:latin typeface="Calibri"/>
                <a:ea typeface="+mn-ea"/>
                <a:cs typeface="+mn-cs"/>
              </a:rPr>
              <a:t>…</a:t>
            </a:r>
          </a:p>
          <a:p>
            <a:pPr lvl="0"/>
            <a:r>
              <a:rPr lang="it-IT" sz="1950" dirty="0">
                <a:solidFill>
                  <a:srgbClr val="004258"/>
                </a:solidFill>
                <a:latin typeface="Calibri"/>
                <a:ea typeface="+mn-ea"/>
                <a:cs typeface="Arial" panose="020B0604020202020204" pitchFamily="34" charset="0"/>
              </a:rPr>
              <a:t>…</a:t>
            </a:r>
            <a:r>
              <a:rPr lang="it-IT" sz="1950" dirty="0">
                <a:solidFill>
                  <a:srgbClr val="1F497D">
                    <a:lumMod val="75000"/>
                  </a:srgbClr>
                </a:solidFill>
                <a:latin typeface="Calibri"/>
                <a:ea typeface="+mn-ea"/>
                <a:cs typeface="Arial" panose="020B0604020202020204" pitchFamily="34" charset="0"/>
              </a:rPr>
              <a:t>il processo di cambiamento viene </a:t>
            </a:r>
            <a:r>
              <a:rPr lang="it-IT" sz="1950" b="1" dirty="0">
                <a:solidFill>
                  <a:srgbClr val="1F497D">
                    <a:lumMod val="75000"/>
                  </a:srgbClr>
                </a:solidFill>
                <a:latin typeface="Calibri"/>
                <a:ea typeface="+mn-ea"/>
                <a:cs typeface="Arial" panose="020B0604020202020204" pitchFamily="34" charset="0"/>
              </a:rPr>
              <a:t>monitorato</a:t>
            </a:r>
            <a:r>
              <a:rPr lang="it-IT" sz="1950" dirty="0">
                <a:solidFill>
                  <a:srgbClr val="1F497D">
                    <a:lumMod val="75000"/>
                  </a:srgbClr>
                </a:solidFill>
                <a:latin typeface="Calibri"/>
                <a:ea typeface="+mn-ea"/>
                <a:cs typeface="Arial" panose="020B0604020202020204" pitchFamily="34" charset="0"/>
              </a:rPr>
              <a:t> attraverso un sistema basato su 17 Obiettivi, 169 target e 240 indicatori. </a:t>
            </a:r>
            <a:r>
              <a:rPr lang="it-IT" sz="1950" b="1" dirty="0">
                <a:solidFill>
                  <a:srgbClr val="1F497D">
                    <a:lumMod val="75000"/>
                  </a:srgbClr>
                </a:solidFill>
                <a:latin typeface="Calibri"/>
                <a:ea typeface="+mn-ea"/>
                <a:cs typeface="Arial" panose="020B0604020202020204" pitchFamily="34" charset="0"/>
              </a:rPr>
              <a:t>Ciascun Paese viene valutato periodicamente in sede ONU </a:t>
            </a:r>
            <a:r>
              <a:rPr lang="it-IT" altLang="it-IT" sz="1950" dirty="0">
                <a:solidFill>
                  <a:srgbClr val="004258"/>
                </a:solidFill>
                <a:latin typeface="Calibri" panose="020F0502020204030204" pitchFamily="34" charset="0"/>
                <a:cs typeface="Calibri" panose="020F0502020204030204" pitchFamily="34" charset="0"/>
              </a:rPr>
              <a:t>e deve </a:t>
            </a:r>
            <a:r>
              <a:rPr lang="it-IT" altLang="it-IT" sz="1950" b="1" dirty="0">
                <a:solidFill>
                  <a:srgbClr val="004258"/>
                </a:solidFill>
                <a:latin typeface="Calibri" panose="020F0502020204030204" pitchFamily="34" charset="0"/>
                <a:cs typeface="Calibri" panose="020F0502020204030204" pitchFamily="34" charset="0"/>
              </a:rPr>
              <a:t>impegnarsi a definire una propria strategia di sviluppo sostenibile</a:t>
            </a:r>
            <a:endParaRPr lang="it-IT" altLang="it-IT" dirty="0"/>
          </a:p>
        </p:txBody>
      </p:sp>
      <p:sp>
        <p:nvSpPr>
          <p:cNvPr id="13315" name="TextBox 1">
            <a:extLst>
              <a:ext uri="{FF2B5EF4-FFF2-40B4-BE49-F238E27FC236}">
                <a16:creationId xmlns:a16="http://schemas.microsoft.com/office/drawing/2014/main" id="{D4FB12A8-8FDC-4753-A0D0-86D594139A15}"/>
              </a:ext>
            </a:extLst>
          </p:cNvPr>
          <p:cNvSpPr txBox="1">
            <a:spLocks noChangeArrowheads="1"/>
          </p:cNvSpPr>
          <p:nvPr/>
        </p:nvSpPr>
        <p:spPr bwMode="auto">
          <a:xfrm>
            <a:off x="5195203" y="924791"/>
            <a:ext cx="5256897" cy="49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008400" eaLnBrk="0" fontAlgn="base" hangingPunct="0">
              <a:spcBef>
                <a:spcPct val="0"/>
              </a:spcBef>
              <a:spcAft>
                <a:spcPct val="0"/>
              </a:spcAft>
            </a:pPr>
            <a:r>
              <a:rPr lang="it-IT" altLang="it-IT" sz="2647" b="1" dirty="0">
                <a:solidFill>
                  <a:srgbClr val="FFFFFF"/>
                </a:solidFill>
                <a:latin typeface="Calibri" panose="020F0502020204030204" pitchFamily="34" charset="0"/>
              </a:rPr>
              <a:t>L’Agenda 2030 e gli SDGs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2653"/>
            <a:ext cx="10693400" cy="1618578"/>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08585"/>
            <a:ext cx="10693400" cy="751742"/>
          </a:xfrm>
          <a:prstGeom prst="rect">
            <a:avLst/>
          </a:prstGeom>
        </p:spPr>
      </p:pic>
      <p:sp>
        <p:nvSpPr>
          <p:cNvPr id="6" name="TextBox 1">
            <a:extLst>
              <a:ext uri="{FF2B5EF4-FFF2-40B4-BE49-F238E27FC236}">
                <a16:creationId xmlns:a16="http://schemas.microsoft.com/office/drawing/2014/main" id="{E0E76655-C7F3-4308-9627-25DA8A20F6BB}"/>
              </a:ext>
            </a:extLst>
          </p:cNvPr>
          <p:cNvSpPr txBox="1">
            <a:spLocks noChangeArrowheads="1"/>
          </p:cNvSpPr>
          <p:nvPr/>
        </p:nvSpPr>
        <p:spPr bwMode="auto">
          <a:xfrm>
            <a:off x="5270500" y="733425"/>
            <a:ext cx="4391949" cy="49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008400" eaLnBrk="0" fontAlgn="base" hangingPunct="0">
              <a:spcBef>
                <a:spcPct val="0"/>
              </a:spcBef>
              <a:spcAft>
                <a:spcPct val="0"/>
              </a:spcAft>
            </a:pPr>
            <a:r>
              <a:rPr lang="it-IT" altLang="it-IT" sz="2647" b="1" dirty="0">
                <a:solidFill>
                  <a:srgbClr val="FFFFFF"/>
                </a:solidFill>
                <a:latin typeface="Calibri" panose="020F0502020204030204" pitchFamily="34" charset="0"/>
              </a:rPr>
              <a:t>Quale approccio?</a:t>
            </a:r>
          </a:p>
        </p:txBody>
      </p:sp>
      <p:sp>
        <p:nvSpPr>
          <p:cNvPr id="8" name="CasellaDiTesto 7">
            <a:extLst>
              <a:ext uri="{FF2B5EF4-FFF2-40B4-BE49-F238E27FC236}">
                <a16:creationId xmlns:a16="http://schemas.microsoft.com/office/drawing/2014/main" id="{938049B8-DF31-452F-B2F8-39DAB035203D}"/>
              </a:ext>
            </a:extLst>
          </p:cNvPr>
          <p:cNvSpPr txBox="1"/>
          <p:nvPr/>
        </p:nvSpPr>
        <p:spPr>
          <a:xfrm>
            <a:off x="805181" y="3430905"/>
            <a:ext cx="2407919" cy="1618577"/>
          </a:xfrm>
          <a:prstGeom prst="rect">
            <a:avLst/>
          </a:prstGeom>
          <a:noFill/>
        </p:spPr>
        <p:txBody>
          <a:bodyPr wrap="square" rtlCol="0">
            <a:spAutoFit/>
          </a:bodyPr>
          <a:lstStyle/>
          <a:p>
            <a:endParaRPr lang="it-IT" dirty="0"/>
          </a:p>
        </p:txBody>
      </p:sp>
      <p:pic>
        <p:nvPicPr>
          <p:cNvPr id="5" name="Immagine 4" descr="Immagine che contiene disegnando, orologio&#10;&#10;Descrizione generata automaticamente">
            <a:extLst>
              <a:ext uri="{FF2B5EF4-FFF2-40B4-BE49-F238E27FC236}">
                <a16:creationId xmlns:a16="http://schemas.microsoft.com/office/drawing/2014/main" id="{A7576389-DAAE-4CDA-A383-6E5E50EC7D8D}"/>
              </a:ext>
            </a:extLst>
          </p:cNvPr>
          <p:cNvPicPr>
            <a:picLocks noChangeAspect="1"/>
          </p:cNvPicPr>
          <p:nvPr/>
        </p:nvPicPr>
        <p:blipFill rotWithShape="1">
          <a:blip r:embed="rId5">
            <a:extLst>
              <a:ext uri="{28A0092B-C50C-407E-A947-70E740481C1C}">
                <a14:useLocalDpi xmlns:a14="http://schemas.microsoft.com/office/drawing/2010/main" val="0"/>
              </a:ext>
            </a:extLst>
          </a:blip>
          <a:srcRect t="6846" b="5819"/>
          <a:stretch/>
        </p:blipFill>
        <p:spPr>
          <a:xfrm>
            <a:off x="0" y="1876425"/>
            <a:ext cx="10693400" cy="4669550"/>
          </a:xfrm>
          <a:prstGeom prst="rect">
            <a:avLst/>
          </a:prstGeom>
        </p:spPr>
      </p:pic>
    </p:spTree>
    <p:extLst>
      <p:ext uri="{BB962C8B-B14F-4D97-AF65-F5344CB8AC3E}">
        <p14:creationId xmlns:p14="http://schemas.microsoft.com/office/powerpoint/2010/main" val="176841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6225"/>
            <a:ext cx="10693400" cy="1618578"/>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839683"/>
            <a:ext cx="10693400" cy="751742"/>
          </a:xfrm>
          <a:prstGeom prst="rect">
            <a:avLst/>
          </a:prstGeom>
        </p:spPr>
      </p:pic>
      <p:sp>
        <p:nvSpPr>
          <p:cNvPr id="6" name="TextBox 1">
            <a:extLst>
              <a:ext uri="{FF2B5EF4-FFF2-40B4-BE49-F238E27FC236}">
                <a16:creationId xmlns:a16="http://schemas.microsoft.com/office/drawing/2014/main" id="{E0E76655-C7F3-4308-9627-25DA8A20F6BB}"/>
              </a:ext>
            </a:extLst>
          </p:cNvPr>
          <p:cNvSpPr txBox="1">
            <a:spLocks noChangeArrowheads="1"/>
          </p:cNvSpPr>
          <p:nvPr/>
        </p:nvSpPr>
        <p:spPr bwMode="auto">
          <a:xfrm>
            <a:off x="4405552" y="809625"/>
            <a:ext cx="5256897" cy="49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008400" eaLnBrk="0" fontAlgn="base" hangingPunct="0">
              <a:spcBef>
                <a:spcPct val="0"/>
              </a:spcBef>
              <a:spcAft>
                <a:spcPct val="0"/>
              </a:spcAft>
            </a:pPr>
            <a:r>
              <a:rPr lang="it-IT" altLang="it-IT" sz="2647" b="1" dirty="0">
                <a:solidFill>
                  <a:srgbClr val="FFFFFF"/>
                </a:solidFill>
                <a:latin typeface="Calibri" panose="020F0502020204030204" pitchFamily="34" charset="0"/>
              </a:rPr>
              <a:t>Cosa pensano le persone</a:t>
            </a:r>
          </a:p>
        </p:txBody>
      </p:sp>
      <p:pic>
        <p:nvPicPr>
          <p:cNvPr id="10" name="Immagine 9" descr="Immagine che contiene oggetto, antenna&#10;&#10;Descrizione generata automaticamente">
            <a:extLst>
              <a:ext uri="{FF2B5EF4-FFF2-40B4-BE49-F238E27FC236}">
                <a16:creationId xmlns:a16="http://schemas.microsoft.com/office/drawing/2014/main" id="{459B6DB8-C61E-4831-81F0-B7E8A35AF51E}"/>
              </a:ext>
            </a:extLst>
          </p:cNvPr>
          <p:cNvPicPr>
            <a:picLocks noChangeAspect="1"/>
          </p:cNvPicPr>
          <p:nvPr/>
        </p:nvPicPr>
        <p:blipFill rotWithShape="1">
          <a:blip r:embed="rId5"/>
          <a:srcRect l="6121" r="5902"/>
          <a:stretch/>
        </p:blipFill>
        <p:spPr>
          <a:xfrm>
            <a:off x="431800" y="1840522"/>
            <a:ext cx="9829800" cy="4999161"/>
          </a:xfrm>
          <a:prstGeom prst="rect">
            <a:avLst/>
          </a:prstGeom>
        </p:spPr>
      </p:pic>
      <p:sp>
        <p:nvSpPr>
          <p:cNvPr id="4" name="Segnaposto numero diapositiva 3">
            <a:extLst>
              <a:ext uri="{FF2B5EF4-FFF2-40B4-BE49-F238E27FC236}">
                <a16:creationId xmlns:a16="http://schemas.microsoft.com/office/drawing/2014/main" id="{66C25718-AE83-4498-9CCE-19E17847EDF4}"/>
              </a:ext>
            </a:extLst>
          </p:cNvPr>
          <p:cNvSpPr>
            <a:spLocks noGrp="1"/>
          </p:cNvSpPr>
          <p:nvPr>
            <p:ph type="sldNum" sz="quarter" idx="7"/>
          </p:nvPr>
        </p:nvSpPr>
        <p:spPr/>
        <p:txBody>
          <a:bodyPr/>
          <a:lstStyle/>
          <a:p>
            <a:fld id="{B6F15528-21DE-4FAA-801E-634DDDAF4B2B}" type="slidenum">
              <a:rPr lang="it-IT" smtClean="0"/>
              <a:t>9</a:t>
            </a:fld>
            <a:endParaRPr lang="it-IT"/>
          </a:p>
        </p:txBody>
      </p:sp>
    </p:spTree>
    <p:extLst>
      <p:ext uri="{BB962C8B-B14F-4D97-AF65-F5344CB8AC3E}">
        <p14:creationId xmlns:p14="http://schemas.microsoft.com/office/powerpoint/2010/main" val="1858559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1201</TotalTime>
  <Words>6150</Words>
  <Application>Microsoft Office PowerPoint</Application>
  <PresentationFormat>Personalizzato</PresentationFormat>
  <Paragraphs>462</Paragraphs>
  <Slides>36</Slides>
  <Notes>23</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36</vt:i4>
      </vt:variant>
    </vt:vector>
  </HeadingPairs>
  <TitlesOfParts>
    <vt:vector size="43" baseType="lpstr">
      <vt:lpstr>Arial</vt:lpstr>
      <vt:lpstr>Calibri</vt:lpstr>
      <vt:lpstr>Courier New</vt:lpstr>
      <vt:lpstr>Trebuchet MS</vt:lpstr>
      <vt:lpstr>Wingdings</vt:lpstr>
      <vt:lpstr>Office Theme</vt:lpstr>
      <vt:lpstr>Presentazione vuota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Strumenti: corso e-learning sull’Agenda 2030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SLIDEvuota</dc:title>
  <dc:creator>Martina Alemanno</dc:creator>
  <cp:lastModifiedBy>Martina Alemanno</cp:lastModifiedBy>
  <cp:revision>125</cp:revision>
  <dcterms:created xsi:type="dcterms:W3CDTF">2017-09-27T13:17:47Z</dcterms:created>
  <dcterms:modified xsi:type="dcterms:W3CDTF">2019-12-11T12:33:12Z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reated" pid="2">
    <vt:filetime>2017-09-27T00:00:00Z</vt:filetime>
  </property>
  <property fmtid="{D5CDD505-2E9C-101B-9397-08002B2CF9AE}" name="Creator" pid="3">
    <vt:lpwstr>Adobe Illustrator CC 2015.3 (Macintosh)</vt:lpwstr>
  </property>
  <property fmtid="{D5CDD505-2E9C-101B-9397-08002B2CF9AE}" name="LastSaved" pid="4">
    <vt:filetime>2017-09-27T00:00:00Z</vt:filetime>
  </property>
  <property fmtid="{D5CDD505-2E9C-101B-9397-08002B2CF9AE}" name="NXPowerLiteLastOptimized" pid="5">
    <vt:lpwstr>2182320</vt:lpwstr>
  </property>
  <property fmtid="{D5CDD505-2E9C-101B-9397-08002B2CF9AE}" name="NXPowerLiteSettings" pid="6">
    <vt:lpwstr>C7000400038000</vt:lpwstr>
  </property>
  <property fmtid="{D5CDD505-2E9C-101B-9397-08002B2CF9AE}" name="NXPowerLiteVersion" pid="7">
    <vt:lpwstr>S8.2.3</vt:lpwstr>
  </property>
</Properties>
</file>