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6858000" cx="12192000"/>
  <p:notesSz cx="6858000" cy="9144000"/>
  <p:embeddedFontLst>
    <p:embeddedFont>
      <p:font typeface="Play"/>
      <p:regular r:id="rId48"/>
      <p:bold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0" roundtripDataSignature="AMtx7mg+VHAsD7WBbROLgZmoyl2f2Q2Me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Luca Miggian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4.xml"/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34" Type="http://schemas.openxmlformats.org/officeDocument/2006/relationships/slide" Target="slides/slide29.xml"/><Relationship Id="rId21" Type="http://schemas.openxmlformats.org/officeDocument/2006/relationships/slide" Target="slides/slide16.xml"/><Relationship Id="rId50" Type="http://customschemas.google.com/relationships/presentationmetadata" Target="metadata"/><Relationship Id="rId7" Type="http://schemas.openxmlformats.org/officeDocument/2006/relationships/slide" Target="slides/slide2.xml"/><Relationship Id="rId2" Type="http://schemas.openxmlformats.org/officeDocument/2006/relationships/presProps" Target="presProps.xml"/><Relationship Id="rId29" Type="http://schemas.openxmlformats.org/officeDocument/2006/relationships/slide" Target="slides/slide24.xml"/><Relationship Id="rId16" Type="http://schemas.openxmlformats.org/officeDocument/2006/relationships/slide" Target="slides/slide11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24" Type="http://schemas.openxmlformats.org/officeDocument/2006/relationships/slide" Target="slides/slide19.xml"/><Relationship Id="rId11" Type="http://schemas.openxmlformats.org/officeDocument/2006/relationships/slide" Target="slides/slide6.xml"/><Relationship Id="rId53" Type="http://schemas.openxmlformats.org/officeDocument/2006/relationships/customXml" Target="../customXml/item3.xml"/><Relationship Id="rId5" Type="http://schemas.openxmlformats.org/officeDocument/2006/relationships/notesMaster" Target="notesMasters/notesMaster1.xml"/><Relationship Id="rId44" Type="http://schemas.openxmlformats.org/officeDocument/2006/relationships/slide" Target="slides/slide39.xml"/><Relationship Id="rId31" Type="http://schemas.openxmlformats.org/officeDocument/2006/relationships/slide" Target="slides/slide2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customXml" Target="../customXml/item2.xml"/><Relationship Id="rId43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lay-regular.fntdata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14" Type="http://schemas.openxmlformats.org/officeDocument/2006/relationships/slide" Target="slides/slide9.xml"/><Relationship Id="rId8" Type="http://schemas.openxmlformats.org/officeDocument/2006/relationships/slide" Target="slides/slide3.xml"/><Relationship Id="rId51" Type="http://schemas.openxmlformats.org/officeDocument/2006/relationships/customXml" Target="../customXml/item1.xml"/><Relationship Id="rId3" Type="http://schemas.openxmlformats.org/officeDocument/2006/relationships/commentAuthors" Target="commentAuthors.xml"/><Relationship Id="rId46" Type="http://schemas.openxmlformats.org/officeDocument/2006/relationships/slide" Target="slides/slide41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5" Type="http://schemas.openxmlformats.org/officeDocument/2006/relationships/slide" Target="slides/slide2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41" Type="http://schemas.openxmlformats.org/officeDocument/2006/relationships/slide" Target="slides/slide36.xml"/><Relationship Id="rId20" Type="http://schemas.openxmlformats.org/officeDocument/2006/relationships/slide" Target="slides/slide15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49" Type="http://schemas.openxmlformats.org/officeDocument/2006/relationships/font" Target="fonts/Play-bold.fntdata"/><Relationship Id="rId36" Type="http://schemas.openxmlformats.org/officeDocument/2006/relationships/slide" Target="slides/slide3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5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1-10T16:05:29.402">
    <p:pos x="10" y="10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bTuTEN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Credits 2: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Lorenzo Duina – Earth4All / exhibition</a:t>
            </a:r>
            <a:endParaRPr/>
          </a:p>
        </p:txBody>
      </p:sp>
      <p:sp>
        <p:nvSpPr>
          <p:cNvPr id="102" name="Google Shape;10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9" name="Google Shape;10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6" name="Google Shape;11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Fonte 1: IPCC. 2023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Fonte 2: EEA. 2024</a:t>
            </a:r>
            <a:endParaRPr/>
          </a:p>
        </p:txBody>
      </p:sp>
      <p:sp>
        <p:nvSpPr>
          <p:cNvPr id="162" name="Google Shape;16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3" name="Google Shape;20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Credits 1: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Mondodesign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Credits 2: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Today.com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2" name="Google Shape;23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Credits 2: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Giordano Poloni / Earth4All</a:t>
            </a:r>
            <a:endParaRPr/>
          </a:p>
        </p:txBody>
      </p:sp>
      <p:sp>
        <p:nvSpPr>
          <p:cNvPr id="289" name="Google Shape;28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Credits 2: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/>
              <a:t>Giordano Poloni / Earth4All</a:t>
            </a:r>
            <a:endParaRPr/>
          </a:p>
        </p:txBody>
      </p:sp>
      <p:sp>
        <p:nvSpPr>
          <p:cNvPr id="296" name="Google Shape;296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19" name="Google Shape;319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42" name="Google Shape;342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2" name="Google Shape;38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4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4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4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hyperlink" Target="https://asvis.it/it/ecosistema-futuro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hyperlink" Target="https://demoshelsinki.fi/wp-content/uploads/2020/04/the-imaginary-crisis-web.pdf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hyperlink" Target="https://www.youtube.com/watch?v=aqX0TXb96uA" TargetMode="External"/><Relationship Id="rId5" Type="http://schemas.openxmlformats.org/officeDocument/2006/relationships/hyperlink" Target="https://www.youtube.com/watch?v=j_NepKpnA0Q" TargetMode="External"/><Relationship Id="rId6" Type="http://schemas.openxmlformats.org/officeDocument/2006/relationships/hyperlink" Target="http://www.asvis.it/" TargetMode="External"/><Relationship Id="rId7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hyperlink" Target="https://asvis.it/it/ecosistema-futuro/" TargetMode="External"/><Relationship Id="rId5" Type="http://schemas.openxmlformats.org/officeDocument/2006/relationships/hyperlink" Target="https://asvis.it/archivio-notizie-alleanza/1276-11149/lo-sviluppo-sostenibile-arriva-nella-costituzione-lasvis-plaude-al-risultato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7.jp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1.xml"/><Relationship Id="rId4" Type="http://schemas.openxmlformats.org/officeDocument/2006/relationships/image" Target="../media/image43.jpg"/><Relationship Id="rId5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2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Relationship Id="rId4" Type="http://schemas.openxmlformats.org/officeDocument/2006/relationships/hyperlink" Target="https://knowledge4policy.ec.europa.eu/foresight/tool/megatrends-hub_en" TargetMode="External"/><Relationship Id="rId5" Type="http://schemas.openxmlformats.org/officeDocument/2006/relationships/hyperlink" Target="https://earth4all.life/four-girls-two-futures/" TargetMode="External"/><Relationship Id="rId6" Type="http://schemas.openxmlformats.org/officeDocument/2006/relationships/hyperlink" Target="https://our-future-agenda.shorthandstories.com/pactdecoded/pact-decoded/future-generations/index.html" TargetMode="External"/><Relationship Id="rId7" Type="http://schemas.openxmlformats.org/officeDocument/2006/relationships/hyperlink" Target="https://futuranetwork.eu/public/oltreil2030/files/Documenti_news/MilleScheggeDiFuturo.pdf" TargetMode="External"/><Relationship Id="rId8" Type="http://schemas.openxmlformats.org/officeDocument/2006/relationships/hyperlink" Target="https://www.dubaifuture.ae/the-global-50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jpg"/><Relationship Id="rId4" Type="http://schemas.openxmlformats.org/officeDocument/2006/relationships/hyperlink" Target="https://earth4all.life/onceuponafuture" TargetMode="External"/><Relationship Id="rId5" Type="http://schemas.openxmlformats.org/officeDocument/2006/relationships/hyperlink" Target="https://www.instagram.com/p/C6N8hrXMDNr/?img_index=2&amp;igsh=NHp3enpwcWViYXpj" TargetMode="External"/><Relationship Id="rId6" Type="http://schemas.openxmlformats.org/officeDocument/2006/relationships/hyperlink" Target="https://earth4all.life/news/tutti-per-la-terra-art-exhibition-in-milan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8.png"/><Relationship Id="rId4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jpg"/><Relationship Id="rId4" Type="http://schemas.openxmlformats.org/officeDocument/2006/relationships/hyperlink" Target="https://youtu.be/N0maBdIhMIU" TargetMode="External"/><Relationship Id="rId5" Type="http://schemas.openxmlformats.org/officeDocument/2006/relationships/hyperlink" Target="https://www.muse.it/home/scopri-il-museo/percorso-espositivo/piano-1/un-piano-per-la-sostenibilita/lo-spazio-dedicato-all-agenda-2030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jpg"/><Relationship Id="rId4" Type="http://schemas.openxmlformats.org/officeDocument/2006/relationships/image" Target="../media/image44.jpg"/><Relationship Id="rId5" Type="http://schemas.openxmlformats.org/officeDocument/2006/relationships/image" Target="../media/image30.jpg"/><Relationship Id="rId6" Type="http://schemas.openxmlformats.org/officeDocument/2006/relationships/image" Target="../media/image3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jpg"/><Relationship Id="rId4" Type="http://schemas.openxmlformats.org/officeDocument/2006/relationships/hyperlink" Target="https://iswe.org/research" TargetMode="External"/><Relationship Id="rId5" Type="http://schemas.openxmlformats.org/officeDocument/2006/relationships/hyperlink" Target="https://www.realdeal.eu/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jpg"/><Relationship Id="rId4" Type="http://schemas.openxmlformats.org/officeDocument/2006/relationships/image" Target="../media/image39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jpg"/><Relationship Id="rId4" Type="http://schemas.openxmlformats.org/officeDocument/2006/relationships/image" Target="../media/image45.png"/><Relationship Id="rId5" Type="http://schemas.openxmlformats.org/officeDocument/2006/relationships/image" Target="../media/image42.png"/><Relationship Id="rId6" Type="http://schemas.openxmlformats.org/officeDocument/2006/relationships/image" Target="../media/image36.jpg"/><Relationship Id="rId7" Type="http://schemas.openxmlformats.org/officeDocument/2006/relationships/hyperlink" Target="https://asvis.it/it/ecosistema-futuro/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4.jpg"/><Relationship Id="rId4" Type="http://schemas.openxmlformats.org/officeDocument/2006/relationships/hyperlink" Target="https://www.futurelibrary.no/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4.jpg"/><Relationship Id="rId4" Type="http://schemas.openxmlformats.org/officeDocument/2006/relationships/hyperlink" Target="https://www.youtube.com/watch?v=aqX0TXb96uA" TargetMode="External"/><Relationship Id="rId5" Type="http://schemas.openxmlformats.org/officeDocument/2006/relationships/image" Target="../media/image40.png"/><Relationship Id="rId6" Type="http://schemas.openxmlformats.org/officeDocument/2006/relationships/hyperlink" Target="https://www.youtube.com/watch?v=j_NepKpnA0Q" TargetMode="External"/><Relationship Id="rId7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958849" y="1311045"/>
            <a:ext cx="10013950" cy="1366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Laboratorio di futuro | Immaginiamo il futuro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Extended brief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58849" y="3116345"/>
            <a:ext cx="9060222" cy="258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0" i="0" lang="it-IT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proponiamo di sviluppare idee, prototipi, e visuals che accelerino Ecosistema Futuro, una nuova iniziativa che verrà lanciata nel 2025 e che vuole aiutare cittadin* e politici di oggi a immaginare futuri possibili per migliorare le decisioni di oggi.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0" i="0" lang="it-IT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Ecosistema Futuro è una partnership e ha l’obiettivo di mettere i futuri al centro del dibattito in Italia - attraverso ricerche, campagne di comunicazione, arte, e assemblee </a:t>
            </a:r>
            <a:r>
              <a:rPr b="0" i="0" lang="it-IT" sz="1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https://asvis.it/it/ecosistema-futuro/</a:t>
            </a:r>
            <a:r>
              <a:rPr b="0" i="0" lang="it-IT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0" i="1" lang="it-IT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the process</a:t>
            </a:r>
            <a:r>
              <a:rPr b="0" i="0" lang="it-IT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vogliamo sapere come voi vi immaginate l’Italia nel 2070, creando scenari alternativi.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1376516" y="184566"/>
            <a:ext cx="1057544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futuro è da immaginare… ma siamo capaci?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580103" y="1671484"/>
            <a:ext cx="4444181" cy="3569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889127" y="1617406"/>
            <a:ext cx="3826131" cy="3373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it-IT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“The world faces a </a:t>
            </a:r>
            <a:r>
              <a:rPr b="1" i="1" lang="it-IT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deficit of social imagination</a:t>
            </a:r>
            <a:r>
              <a:rPr b="0" i="1" lang="it-IT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We find it easy to imagine apocalypse and disaster; or to imagine new generations of technology. But we find it much harder than in the past to imagine a better society a generation or more into the future”.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t-IT" sz="12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https://demoshelsinki.fi/wp-content/uploads/2020/04/the-imaginary-crisis-web.pdf</a:t>
            </a:r>
            <a:r>
              <a:rPr b="0" i="0" lang="it-IT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6256849" y="1538682"/>
            <a:ext cx="5355048" cy="4652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Stiamo vivendo un periodo di grandi cambiamenti – climatici, tecnologici, demografici, politici e culturali – e per affrontarli dobbiamo imparare ad immaginare il futuro. </a:t>
            </a:r>
            <a:r>
              <a:rPr b="1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Come vogliamo la nostra società nel 2070? </a:t>
            </a: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Quali sono gli scenari che abbiamo di fronte a noi? Come costruire insieme un futuro che vogliamo? Un futuro sostenibile?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 Italia si è persa la capacità di immaginare il futuro e pensare al lungo-termine. Invece, è urgente stimolare una riflessione sul futuro, o meglio, sui futuri possibili, che coinvolga tutte e tutti.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Per questo nasce Ecosistema Futuro.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anime, illustrazione, Animazione, Cartoni animati&#10;&#10;Descrizione generata automaticamente"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33250" r="6930" t="0"/>
          <a:stretch/>
        </p:blipFill>
        <p:spPr>
          <a:xfrm>
            <a:off x="5962389" y="0"/>
            <a:ext cx="622961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aria aperta, finestra, casa, appartamento&#10;&#10;Descrizione generata automaticamente" id="105" name="Google Shape;105;p17"/>
          <p:cNvPicPr preferRelativeResize="0"/>
          <p:nvPr/>
        </p:nvPicPr>
        <p:blipFill rotWithShape="1">
          <a:blip r:embed="rId4">
            <a:alphaModFix/>
          </a:blip>
          <a:srcRect b="0" l="0" r="26654" t="0"/>
          <a:stretch/>
        </p:blipFill>
        <p:spPr>
          <a:xfrm>
            <a:off x="0" y="34447"/>
            <a:ext cx="5962389" cy="705528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9806940" y="6581451"/>
            <a:ext cx="238506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Web; 2/ Lorenzo Duina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/>
          <p:cNvPicPr preferRelativeResize="0"/>
          <p:nvPr/>
        </p:nvPicPr>
        <p:blipFill rotWithShape="1">
          <a:blip r:embed="rId3">
            <a:alphaModFix/>
          </a:blip>
          <a:srcRect b="0" l="51676" r="8201" t="3804"/>
          <a:stretch/>
        </p:blipFill>
        <p:spPr>
          <a:xfrm>
            <a:off x="0" y="-1"/>
            <a:ext cx="6316152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cielo, nuvola, grattacielo, albero&#10;&#10;Descrizione generata automaticamente" id="112" name="Google Shape;112;p19"/>
          <p:cNvPicPr preferRelativeResize="0"/>
          <p:nvPr/>
        </p:nvPicPr>
        <p:blipFill rotWithShape="1">
          <a:blip r:embed="rId4">
            <a:alphaModFix/>
          </a:blip>
          <a:srcRect b="0" l="30411" r="9375" t="0"/>
          <a:stretch/>
        </p:blipFill>
        <p:spPr>
          <a:xfrm>
            <a:off x="6096001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7315200" y="6581000"/>
            <a:ext cx="487680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UN Foundation / Pact for the Future Decoded; 2. Web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magine che contiene schermata, arte&#10;&#10;Descrizione generata automaticamente" id="119" name="Google Shape;119;p20"/>
          <p:cNvPicPr preferRelativeResize="0"/>
          <p:nvPr/>
        </p:nvPicPr>
        <p:blipFill rotWithShape="1">
          <a:blip r:embed="rId3">
            <a:alphaModFix/>
          </a:blip>
          <a:srcRect b="1" l="17097" r="35348" t="0"/>
          <a:stretch/>
        </p:blipFill>
        <p:spPr>
          <a:xfrm>
            <a:off x="20" y="10"/>
            <a:ext cx="6095980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vestiti, uomo, persona, donna&#10;&#10;Descrizione generata automaticamente" id="120" name="Google Shape;120;p20"/>
          <p:cNvPicPr preferRelativeResize="0"/>
          <p:nvPr/>
        </p:nvPicPr>
        <p:blipFill rotWithShape="1">
          <a:blip r:embed="rId4">
            <a:alphaModFix/>
          </a:blip>
          <a:srcRect b="0" l="25160" r="25063" t="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/>
          <p:nvPr/>
        </p:nvSpPr>
        <p:spPr>
          <a:xfrm>
            <a:off x="9098280" y="6581000"/>
            <a:ext cx="309372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Web; 2/ Roma Capodarte 2024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838301" y="2925705"/>
            <a:ext cx="10515397" cy="19342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Qualcosa su di noi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32" name="Google Shape;13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1"/>
          <p:cNvSpPr txBox="1"/>
          <p:nvPr/>
        </p:nvSpPr>
        <p:spPr>
          <a:xfrm>
            <a:off x="3521330" y="183218"/>
            <a:ext cx="834994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Alleanza Italiana per lo Sviluppo Sostenibile</a:t>
            </a:r>
            <a:endParaRPr/>
          </a:p>
        </p:txBody>
      </p:sp>
      <p:sp>
        <p:nvSpPr>
          <p:cNvPr id="134" name="Google Shape;134;p51"/>
          <p:cNvSpPr txBox="1"/>
          <p:nvPr/>
        </p:nvSpPr>
        <p:spPr>
          <a:xfrm>
            <a:off x="4006850" y="1412875"/>
            <a:ext cx="7378905" cy="413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L’ASviS è una rete di più di 300 aderenti – istituti di ricerca, associazioni di categoria, ONG, sindacati, università, e altri attori della società civile – che nasce per promuovere lo sviluppo sostenibile (ambientale, sociale, economico, istituzionale / democrazia) in Italia attraverso studi, formazione, programmi per le scuole, e attività di comunicazione.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Ogni anno, ASviS, promuove il Festival dello Sviluppo Sostenibile, con centinaia di eventi in tutta Italia, una campagna pubblica sui maggiori media nazionale e concerti.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 saperne di più: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it-IT" sz="18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 Festival dello Sviluppo Sostenibile 2023 </a:t>
            </a:r>
            <a:endParaRPr b="0" i="0" sz="1800" u="sng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it-IT" sz="18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 Festival dello Sviluppo Sostenibile 2024</a:t>
            </a:r>
            <a:endParaRPr b="0" i="0" sz="1800" u="sng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it-IT" sz="18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www.asvis.it</a:t>
            </a:r>
            <a:r>
              <a:rPr b="0" i="0" lang="it-IT" sz="18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magine che contiene testo, Elementi grafici, Carattere, grafica&#10;&#10;Descrizione generata automaticamente" id="135" name="Google Shape;135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0700" y="1412875"/>
            <a:ext cx="3151188" cy="1582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schizzo, design&#10;&#10;Descrizione generata automaticamente" id="140" name="Google Shape;1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3195484" y="188913"/>
            <a:ext cx="864726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Ecosistema Futuro</a:t>
            </a:r>
            <a:endParaRPr b="1" i="0" sz="3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616956" y="1273768"/>
            <a:ext cx="5245225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“Ecosistema futuro” è un’iniziativa promossa dall’Alleanza Italiana per lo Sviluppo Sostenibile (</a:t>
            </a:r>
            <a:r>
              <a:rPr b="0" i="0" lang="it-IT" sz="14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ASviS</a:t>
            </a: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 che verrà lanciata nel 2025.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Ecosistema Futuro nasce con l’</a:t>
            </a:r>
            <a:r>
              <a:rPr b="1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obiettivo di esplorare gli scenari oltre il 2030, coinvolgere il Paese in un dibattito su questi futuri possibili, e delineare insieme la strada per raggiungere lo scenario desiderabile: uno</a:t>
            </a: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1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sviluppo sostenibile</a:t>
            </a: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 che garantisca benessere e qualità della vita per tutte e tutti, rispettando il pianeta, da qui al 2100.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L’Italia, su questi temi, è ancora indietro, bloccata in un dibattito di breve termine che non solo impedisce di pensare politiche di lungo periodo, ma anche di governare l’incertezza e immaginare una società diversa. Le cittadine e i cittadini non hanno gli strumenti e lo spazio per pensare al proprio futuro, individuale e di comunità. Il settore privato e le pubbliche amministrazioni spesso non riescono a prendere le decisioni strategiche necessarie a cogliere le opportunità della transizione digitale ed ecologica in corso. Ma un futuro diverso è possibile, se possiamo immaginarlo.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6813069" y="1282407"/>
            <a:ext cx="512989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"Ecosistema futuro” affonda le sue radici nell’</a:t>
            </a:r>
            <a:r>
              <a:rPr b="0" i="0" lang="it-IT" sz="14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art. 9 della Costituzione italiana</a:t>
            </a: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che riconosce gli interessi delle “future generazioni” tra i principi fondamentali della nostra Repubblica, e trova ispirazione nel Patto del Futuro, approvato dall’Assemblea Generale dell’ONU a settembre 2024.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Ecosistema Futuro è una partnership di vari enti, organizzazioni, esperti e leader che già si occupano di futuro in Italia in vario modo e che hanno unito le forze per crescere insieme. Tutti questi attori concordano che è indispensabile migliorare la capacità di anticipazione e programmazione di medio e lungo termine nel nostro Paese, che per farlo è necessario coinvolgere cittadine e cittadini in una grande riflessione sul futuro, e che scuola e formazione debbano stimolare il pensiero di lungo-termine. 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Nei prossimi anni, Ecosistema Futuro promuoverà sinergie, collaborazioni e progetti strategici nel campo della ricerca, della comunicazione, dell’educazione, della democrazia deliberativa e del dibattito pubblico e politico.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148" name="Google Shape;1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5"/>
          <p:cNvSpPr txBox="1"/>
          <p:nvPr/>
        </p:nvSpPr>
        <p:spPr>
          <a:xfrm>
            <a:off x="909688" y="2968132"/>
            <a:ext cx="10013950" cy="658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Pensa all’Italia di oggi. Cosa vedi attorno a 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32"/>
            <a:ext cx="1219180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6"/>
          <p:cNvSpPr txBox="1"/>
          <p:nvPr/>
        </p:nvSpPr>
        <p:spPr>
          <a:xfrm>
            <a:off x="6713538" y="188913"/>
            <a:ext cx="5129212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L’Italia oggi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540775" y="1563381"/>
            <a:ext cx="2399071" cy="3200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Oggi l’Italia è una delle maggiori economie del mondo, con una cultura viva, territori dinamici e una grande capacità di innovare.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Ma è anche un hotspot climatico, in cui crescono le diseguaglianze e la povertà non diminuisce.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6992" y="963613"/>
            <a:ext cx="7853060" cy="516373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10363200" y="5945087"/>
            <a:ext cx="17253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Fonte: ASviS.2024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64" name="Google Shape;16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 txBox="1"/>
          <p:nvPr/>
        </p:nvSpPr>
        <p:spPr>
          <a:xfrm>
            <a:off x="4449301" y="268120"/>
            <a:ext cx="73395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Trend 1 / Un clima che cambia</a:t>
            </a:r>
            <a:endParaRPr b="1" i="0" sz="3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magine che contiene testo, schermata, linea, Carattere&#10;&#10;Descrizione generata automaticamente" id="166" name="Google Shape;166;p7"/>
          <p:cNvPicPr preferRelativeResize="0"/>
          <p:nvPr/>
        </p:nvPicPr>
        <p:blipFill rotWithShape="1">
          <a:blip r:embed="rId4">
            <a:alphaModFix/>
          </a:blip>
          <a:srcRect b="1838" l="0" r="0" t="21701"/>
          <a:stretch/>
        </p:blipFill>
        <p:spPr>
          <a:xfrm>
            <a:off x="481781" y="1174020"/>
            <a:ext cx="6122902" cy="295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5">
            <a:alphaModFix/>
          </a:blip>
          <a:srcRect b="0" l="0" r="0" t="10303"/>
          <a:stretch/>
        </p:blipFill>
        <p:spPr>
          <a:xfrm>
            <a:off x="6886113" y="3486804"/>
            <a:ext cx="4540708" cy="246529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/>
        </p:nvSpPr>
        <p:spPr>
          <a:xfrm>
            <a:off x="6920347" y="1099997"/>
            <a:ext cx="4868530" cy="2174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Gli scenari climatici attuali oscillano tra i 2-4C (rispetto al periodo preindustriale) di riscaldamento medio globale e i 3.8C-7.5C per l’Europa meridionale entro il 2100. Riusciremo a rallentare o invertire questo trend? Come ci adatteremo al nuovo clima? Cambierà la nostra vita quotidiana? Fermeremo la guerra alla natura?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8"/>
          <p:cNvSpPr txBox="1"/>
          <p:nvPr/>
        </p:nvSpPr>
        <p:spPr>
          <a:xfrm>
            <a:off x="4581833" y="268120"/>
            <a:ext cx="73395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Trend 2 / Una società che cambia</a:t>
            </a:r>
            <a:endParaRPr b="1" i="0" sz="3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6096000" y="1285801"/>
            <a:ext cx="5707431" cy="4091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Secondo l’ISTAT, nel 2065, la popolazione italiana sarà pari a 54,1 milioni, con una flessione, rispetto al 2017 di 6,5 milioni.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L'età media, poi, è destinata ad aumentare di 5 anni, con un picco di invecchiamento tra il 2045 e il 2050.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 prevede quindi nel tempo un aumento della percentuale degli over-65 sulla percentuale della popolazione, e un aumento degli anni di vita, che richiederanno cambiamenti del nel welfare.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Nel prossimo futuro, poi, i residenti saranno sempre più concentrati nelle regioni del Centro Nord e gli immigrati arriveranno a quota 2,6 milioni.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733" y="1121015"/>
            <a:ext cx="5293217" cy="455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83" name="Google Shape;18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9848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9"/>
          <p:cNvSpPr txBox="1"/>
          <p:nvPr/>
        </p:nvSpPr>
        <p:spPr>
          <a:xfrm>
            <a:off x="4612385" y="268120"/>
            <a:ext cx="73395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Trend 3 / Un’economia che cambia</a:t>
            </a:r>
            <a:endParaRPr b="1" i="0" sz="3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6437898" y="1108877"/>
            <a:ext cx="5514063" cy="4652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Come il resto del mondo, economia e società italiana vivranno la rivoluzione dell’AI nella vita quotidiana, nei servizi e nella produzione.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Il volume di dati, la velocità computazionale e l’iperconnettvitià migliorerà l’interoperabilità delle informazioni, modificando la struttura produttiva del Paese, con un impatto sui lavori attuali, con rischi e opportunità.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Tra le questioni la privacy e la sicurezza dei dati personali, i diritti digitali, la creatività, i lavori del futuro, la gestione della transizione,  il tempo libero, l’artigianato, forme di redditi universali per redistribuire la ricchezza prodotta equamente. </a:t>
            </a:r>
            <a:br>
              <a:rPr b="0" i="0" lang="it-IT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magine che contiene cielo, luce, grattacielo, aria aperta&#10;&#10;Descrizione generata automaticamente" id="186" name="Google Shape;186;p9"/>
          <p:cNvPicPr preferRelativeResize="0"/>
          <p:nvPr/>
        </p:nvPicPr>
        <p:blipFill rotWithShape="1">
          <a:blip r:embed="rId4">
            <a:alphaModFix/>
          </a:blip>
          <a:srcRect b="0" l="16769" r="28867" t="0"/>
          <a:stretch/>
        </p:blipFill>
        <p:spPr>
          <a:xfrm>
            <a:off x="0" y="1121015"/>
            <a:ext cx="6126480" cy="4057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191" name="Google Shape;19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0"/>
          <p:cNvSpPr txBox="1"/>
          <p:nvPr/>
        </p:nvSpPr>
        <p:spPr>
          <a:xfrm>
            <a:off x="909687" y="2968132"/>
            <a:ext cx="10515397" cy="1366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Italia 2070. Quanti e quali futuri riesci a immaginare?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9848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2342367" y="188913"/>
            <a:ext cx="950038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Esistono molti futuri possibili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334296" y="1242832"/>
            <a:ext cx="11126184" cy="4191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Equilibrio con la natura</a:t>
            </a:r>
            <a:r>
              <a:rPr b="0" i="0" lang="it-I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------------------------------------------------ </a:t>
            </a: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Catastrofe climatica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Inquinamento ----------------------------- Città armoniche e a misura di persona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Diseguaglianze ----------------------------------------------  Opportunità e diritti per tutte e tutti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Instabilità sociale e violenza ---------------------------------------------------- Democrazia e partecipazione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Vivacità culturale, arte e creatività ------------------------------ Appiattimento culturale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Discriminazioni ------------------------------------- Parità di genere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Insostenibilità --------------- Sviluppo sostenibile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Tecnologia che dà opportunità  ----------------------- Tecnologia che crea povertà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Meno tempo libero ----------------------------------------------- Più tempo libero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Comunità--------------------------------------- Solitudine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Paura ---------------- Speranza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5486400" y="5105105"/>
            <a:ext cx="6317765" cy="1324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Il futuro non si può prevedere, ma si può immaginare, creando scenari alternativi, mappe plausibili per navigare l’incertezza del presente</a:t>
            </a:r>
            <a:endParaRPr b="1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pianta, verdura, erba, Suffrutex&#10;&#10;Descrizione generata automaticamente" id="205" name="Google Shape;205;p12"/>
          <p:cNvPicPr preferRelativeResize="0"/>
          <p:nvPr/>
        </p:nvPicPr>
        <p:blipFill rotWithShape="1">
          <a:blip r:embed="rId4">
            <a:alphaModFix/>
          </a:blip>
          <a:srcRect b="0" l="0" r="20708" t="0"/>
          <a:stretch/>
        </p:blipFill>
        <p:spPr>
          <a:xfrm rot="5400000">
            <a:off x="2662734" y="-2686655"/>
            <a:ext cx="6866535" cy="1219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aria aperta, edificio, veicolo, cielo&#10;&#10;Descrizione generata automaticamente" id="206" name="Google Shape;206;p12"/>
          <p:cNvPicPr preferRelativeResize="0"/>
          <p:nvPr/>
        </p:nvPicPr>
        <p:blipFill rotWithShape="1">
          <a:blip r:embed="rId5">
            <a:alphaModFix/>
          </a:blip>
          <a:srcRect b="2708" l="14769" r="29350" t="-2710"/>
          <a:stretch/>
        </p:blipFill>
        <p:spPr>
          <a:xfrm>
            <a:off x="6222440" y="-210737"/>
            <a:ext cx="5969559" cy="70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/>
        </p:nvSpPr>
        <p:spPr>
          <a:xfrm>
            <a:off x="9806941" y="6639971"/>
            <a:ext cx="238506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Web; 2/ Giordano Poloni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mulino a vento, aria aperta, generatore, cielo&#10;&#10;Descrizione generata automaticamente" id="212" name="Google Shape;212;p13"/>
          <p:cNvPicPr preferRelativeResize="0"/>
          <p:nvPr/>
        </p:nvPicPr>
        <p:blipFill rotWithShape="1">
          <a:blip r:embed="rId3">
            <a:alphaModFix/>
          </a:blip>
          <a:srcRect b="0" l="38429" r="1990" t="0"/>
          <a:stretch/>
        </p:blipFill>
        <p:spPr>
          <a:xfrm>
            <a:off x="0" y="-172065"/>
            <a:ext cx="6282763" cy="7030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3"/>
          <p:cNvSpPr txBox="1"/>
          <p:nvPr>
            <p:ph idx="1" type="subTitle"/>
          </p:nvPr>
        </p:nvSpPr>
        <p:spPr>
          <a:xfrm>
            <a:off x="477838" y="4906963"/>
            <a:ext cx="10356850" cy="2054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t/>
            </a:r>
            <a:endParaRPr b="1" sz="44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t/>
            </a:r>
            <a:endParaRPr b="1" sz="4400"/>
          </a:p>
        </p:txBody>
      </p:sp>
      <p:pic>
        <p:nvPicPr>
          <p:cNvPr descr="Immagine che contiene aria aperta, cielo, inquinamento, fumo&#10;&#10;Descrizione generata automaticamente" id="214" name="Google Shape;214;p13"/>
          <p:cNvPicPr preferRelativeResize="0"/>
          <p:nvPr/>
        </p:nvPicPr>
        <p:blipFill rotWithShape="1">
          <a:blip r:embed="rId4">
            <a:alphaModFix/>
          </a:blip>
          <a:srcRect b="0" l="4301" r="34921" t="0"/>
          <a:stretch/>
        </p:blipFill>
        <p:spPr>
          <a:xfrm>
            <a:off x="5930355" y="0"/>
            <a:ext cx="626164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3"/>
          <p:cNvSpPr txBox="1"/>
          <p:nvPr/>
        </p:nvSpPr>
        <p:spPr>
          <a:xfrm>
            <a:off x="9361170" y="6639971"/>
            <a:ext cx="2830831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Luca Bravo / Unsplash; 2/ Web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aria aperta, nuvola, cielo, edificio&#10;&#10;Descrizione generata automaticamente" id="220" name="Google Shape;220;p14"/>
          <p:cNvPicPr preferRelativeResize="0"/>
          <p:nvPr/>
        </p:nvPicPr>
        <p:blipFill rotWithShape="1">
          <a:blip r:embed="rId3">
            <a:alphaModFix/>
          </a:blip>
          <a:srcRect b="29737" l="13387" r="35484" t="28071"/>
          <a:stretch/>
        </p:blipFill>
        <p:spPr>
          <a:xfrm>
            <a:off x="0" y="0"/>
            <a:ext cx="623365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aria aperta, cielo, terreno, albero&#10;&#10;Descrizione generata automaticamente" id="221" name="Google Shape;221;p14"/>
          <p:cNvPicPr preferRelativeResize="0"/>
          <p:nvPr/>
        </p:nvPicPr>
        <p:blipFill rotWithShape="1">
          <a:blip r:embed="rId4">
            <a:alphaModFix/>
          </a:blip>
          <a:srcRect b="7189" l="0" r="39523" t="0"/>
          <a:stretch/>
        </p:blipFill>
        <p:spPr>
          <a:xfrm>
            <a:off x="6233651" y="0"/>
            <a:ext cx="595834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4"/>
          <p:cNvSpPr txBox="1"/>
          <p:nvPr/>
        </p:nvSpPr>
        <p:spPr>
          <a:xfrm>
            <a:off x="9361170" y="6639971"/>
            <a:ext cx="2830831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Jiri Kur / Unsplash; 2/ Web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oscurità, luce, notte, aria aperta&#10;&#10;Descrizione generata automaticamente" id="227" name="Google Shape;227;p15"/>
          <p:cNvPicPr preferRelativeResize="0"/>
          <p:nvPr/>
        </p:nvPicPr>
        <p:blipFill rotWithShape="1">
          <a:blip r:embed="rId3">
            <a:alphaModFix/>
          </a:blip>
          <a:srcRect b="15691" l="0" r="53710" t="0"/>
          <a:stretch/>
        </p:blipFill>
        <p:spPr>
          <a:xfrm>
            <a:off x="0" y="0"/>
            <a:ext cx="564371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persona, Viso umano, vestiti, blu&#10;&#10;Descrizione generata automaticamente" id="228" name="Google Shape;228;p15"/>
          <p:cNvPicPr preferRelativeResize="0"/>
          <p:nvPr/>
        </p:nvPicPr>
        <p:blipFill rotWithShape="1">
          <a:blip r:embed="rId4">
            <a:alphaModFix/>
          </a:blip>
          <a:srcRect b="15601" l="36693" r="9785" t="0"/>
          <a:stretch/>
        </p:blipFill>
        <p:spPr>
          <a:xfrm>
            <a:off x="5643716" y="0"/>
            <a:ext cx="654828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5"/>
          <p:cNvSpPr txBox="1"/>
          <p:nvPr/>
        </p:nvSpPr>
        <p:spPr>
          <a:xfrm>
            <a:off x="8206740" y="6639971"/>
            <a:ext cx="3985261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Hoefler / Unsplash; 2/ Giu Vicente / Unsplash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cielo, aria aperta, lettiera, terreno&#10;&#10;Descrizione generata automaticamente" id="234" name="Google Shape;234;p18"/>
          <p:cNvPicPr preferRelativeResize="0"/>
          <p:nvPr/>
        </p:nvPicPr>
        <p:blipFill rotWithShape="1">
          <a:blip r:embed="rId3">
            <a:alphaModFix/>
          </a:blip>
          <a:srcRect b="39515" l="8167" r="28165" t="12522"/>
          <a:stretch/>
        </p:blipFill>
        <p:spPr>
          <a:xfrm>
            <a:off x="0" y="3444240"/>
            <a:ext cx="6096000" cy="3444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barca, interno, nave, pavimento&#10;&#10;Descrizione generata automaticamente" id="235" name="Google Shape;235;p18"/>
          <p:cNvPicPr preferRelativeResize="0"/>
          <p:nvPr/>
        </p:nvPicPr>
        <p:blipFill rotWithShape="1">
          <a:blip r:embed="rId4">
            <a:alphaModFix/>
          </a:blip>
          <a:srcRect b="44812" l="21035" r="20981" t="5298"/>
          <a:stretch/>
        </p:blipFill>
        <p:spPr>
          <a:xfrm>
            <a:off x="0" y="0"/>
            <a:ext cx="6096000" cy="3444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interno, vestiti, Apprendimento, Educatione&#10;&#10;Descrizione generata automaticamente" id="236" name="Google Shape;236;p18"/>
          <p:cNvPicPr preferRelativeResize="0"/>
          <p:nvPr/>
        </p:nvPicPr>
        <p:blipFill rotWithShape="1">
          <a:blip r:embed="rId5">
            <a:alphaModFix/>
          </a:blip>
          <a:srcRect b="0" l="43205" r="3003" t="0"/>
          <a:stretch/>
        </p:blipFill>
        <p:spPr>
          <a:xfrm>
            <a:off x="6095999" y="0"/>
            <a:ext cx="6096000" cy="6888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241" name="Google Shape;24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9848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1"/>
          <p:cNvSpPr txBox="1"/>
          <p:nvPr/>
        </p:nvSpPr>
        <p:spPr>
          <a:xfrm>
            <a:off x="336991" y="1659285"/>
            <a:ext cx="11136850" cy="3539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13 megatrends identificati dall’Unione Europea: </a:t>
            </a:r>
            <a:r>
              <a:rPr b="0" i="0" lang="it-IT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https://knowledge4policy.ec.europa.eu/foresight/tool/megatrends-hub_en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due futuri (Too Little Too Late e The Giant Leap) immaginati da Earth4All: </a:t>
            </a:r>
            <a:r>
              <a:rPr b="0" i="0" lang="it-IT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https://earth4all.life/four-girls-two-futures/</a:t>
            </a: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Pact Decoded. Una guida alla Dichiarazione sulle Future Generazioni della UN Foundation: </a:t>
            </a:r>
            <a:r>
              <a:rPr b="0" i="0" lang="it-IT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https://our-future-agenda.shorthandstories.com/pactdecoded/pact-decoded/future-generations/index.html</a:t>
            </a: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Mille Schegge di Futuro. Notizie dal Futuro raccolte da Futura Network: </a:t>
            </a:r>
            <a:r>
              <a:rPr b="0" i="0" lang="it-IT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https://futuranetwork.eu/public/oltreil2030/files/Documenti_news/MilleScheggeDiFuturo.pdf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50 opportunità per il futuro identificate dalla Dubai Futures Foundation: </a:t>
            </a:r>
            <a:r>
              <a:rPr b="0" i="0" lang="it-IT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https://www.dubaifuture.ae/the-global-50</a:t>
            </a:r>
            <a:r>
              <a:rPr b="0" i="0" lang="it-I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3195484" y="188913"/>
            <a:ext cx="864726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approfondire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248" name="Google Shape;2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2"/>
          <p:cNvSpPr txBox="1"/>
          <p:nvPr/>
        </p:nvSpPr>
        <p:spPr>
          <a:xfrm>
            <a:off x="838301" y="2437190"/>
            <a:ext cx="10515397" cy="3073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it-IT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 proponiamo di sviluppare idee, prototipi, e visuals che accelerino Ecosistema Futuro, per aiutare cittadin* e politici di oggi a immaginare futuri possibili per migliorare le decisioni di oggi.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Elementi grafici, diagramma&#10;&#10;Descrizione generata automaticamente" id="254" name="Google Shape;25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9848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 txBox="1"/>
          <p:nvPr/>
        </p:nvSpPr>
        <p:spPr>
          <a:xfrm>
            <a:off x="914400" y="172039"/>
            <a:ext cx="1092835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Brief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538307" y="1303014"/>
            <a:ext cx="5245225" cy="40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Il gruppo esplorerà diversi scenari per l’Italia al 2070, immaginandoli e costruendoli insieme, disegnando idee, processi, visualizzazioni e elementi grafici e artistici per </a:t>
            </a:r>
            <a:r>
              <a:rPr b="1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aiutare l’audience (cittadine e cittadini) a immaginare futuri possibili e affrontare con più consapevolezza le decisioni di oggi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Il futuro non esiste ancora, ma si può immaginare. Gli scenari sono mappe nelle nostre mani per navigare territori inesplorati. </a:t>
            </a:r>
            <a:r>
              <a:rPr b="1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Come sarà la vita di una ragazza o un ragazzo di 18 anni in una città italiana nel 2070? 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 sulla montagna più profonda o l’isola più remota? Come sarà la scuola, come apprenderà? Come comunicherà con gli amici? È un futuro di paura o di speranza? Come e dove mangerà? Cosa sarà “comunità”?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6146398" y="1303014"/>
            <a:ext cx="5245225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Come saranno le case, e come ci muoveremo? La democrazia sarà più viva e ci saranno più forme di partecipazione, o invece avremo meno possibilità? Avremo più esperienze digitali? Saremo amici o nemici dell’intelligenza artificiale? Come sarà il rapporto della società con la natura? Come vivremo il cambiamento climatico? Saremo riusciti a rallentare il riscaldamento globale? Sarà una società più uguale o più diseguale?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Il laboratorio non vuole prevedere un unico futuro, ma creare scenari alternativi (di cui uno sostenibile e desiderabile), che permettano all’audience di decidere in modo più informato, coinvolgendo l’emozione. Non solo parlerà di un futuro collettivo, ma delle mille possibile storie individuali di partecipazione, immaginazione, resistenza, felicità, paura e speranza.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262" name="Google Shape;26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4"/>
          <p:cNvSpPr txBox="1"/>
          <p:nvPr/>
        </p:nvSpPr>
        <p:spPr>
          <a:xfrm>
            <a:off x="914400" y="1734447"/>
            <a:ext cx="4935256" cy="3798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Futur(i) possibili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Scenari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Agency (capacità di scegliere)</a:t>
            </a:r>
            <a:endParaRPr b="0" i="0" sz="2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Immaginazione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Partecipazione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Sostenibilità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Giustizia intergenerazionale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4"/>
          <p:cNvSpPr txBox="1"/>
          <p:nvPr/>
        </p:nvSpPr>
        <p:spPr>
          <a:xfrm>
            <a:off x="914400" y="172039"/>
            <a:ext cx="1092835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Parole chiave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6096000" y="1734447"/>
            <a:ext cx="4809996" cy="3798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Cambiamento climatico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Solar punk e cyberpunk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Artivism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Scienza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Future generazioni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b="0" i="0" lang="it-IT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Speranza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270" name="Google Shape;27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2"/>
          <p:cNvSpPr txBox="1"/>
          <p:nvPr/>
        </p:nvSpPr>
        <p:spPr>
          <a:xfrm>
            <a:off x="914400" y="1421296"/>
            <a:ext cx="9406890" cy="3490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Nelle pagine seguenti vi proponiamo alcuni tasks su cui lavorare.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Sceglietene</a:t>
            </a:r>
            <a:r>
              <a:rPr b="0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uno o più.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Aiutateci anche a capire la parte operativa e di fattibilità, le questioni tecniche / i formati che dobbiamo considerare.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Speriamo che – attraverso questo workshop – possiate raccontare come voi immaginate il futuro vostro, e dell’Italia. </a:t>
            </a:r>
            <a:endParaRPr/>
          </a:p>
        </p:txBody>
      </p:sp>
      <p:sp>
        <p:nvSpPr>
          <p:cNvPr id="272" name="Google Shape;272;p52"/>
          <p:cNvSpPr txBox="1"/>
          <p:nvPr/>
        </p:nvSpPr>
        <p:spPr>
          <a:xfrm>
            <a:off x="914400" y="172039"/>
            <a:ext cx="1092835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it-IT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 Tasks + 1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277" name="Google Shape;27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5"/>
          <p:cNvSpPr txBox="1"/>
          <p:nvPr/>
        </p:nvSpPr>
        <p:spPr>
          <a:xfrm>
            <a:off x="838301" y="2675185"/>
            <a:ext cx="10515397" cy="2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Visual and digital arts (per grandi schermi / social media / siti) per immaginare i futuri possibili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283" name="Google Shape;28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53"/>
          <p:cNvSpPr txBox="1"/>
          <p:nvPr/>
        </p:nvSpPr>
        <p:spPr>
          <a:xfrm>
            <a:off x="769619" y="1618589"/>
            <a:ext cx="5169066" cy="4038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Nei prossimi mesi organizzeremo eventi in presenza per aiutare il pubblico a immaginare futuri diversi e alternativi. Pensiamo di accompagnare questi eventi con opere di visual art e design che comunichino l’idea di futuri possibili.  Immaginate una due-giorni all’Auditorium Parco della Musica di Roma oppure in un grande spazio urbano come Piazza Gae Aulenti a Milano. Le opere grafiche devono essere anche riproducibili on-line (in un sito dedicato) e su Instagram. 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 inspiration: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Earth4all. NY Tower: </a:t>
            </a:r>
            <a:r>
              <a:rPr b="0" i="0" lang="it-IT" sz="1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https://earth4all.life/onceuponafuture</a:t>
            </a:r>
            <a:r>
              <a:rPr b="0" i="0" lang="it-IT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Arts Exhibition Museum of the Future, Dubai </a:t>
            </a:r>
            <a:r>
              <a:rPr b="0" i="0" lang="it-IT" sz="13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https://www.instagram.com/p/C6N8hrXMDNr/?img_index=2&amp;igsh=NHp3enpwcWViYXpj</a:t>
            </a: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Earth4All. Art Exhibition: </a:t>
            </a:r>
            <a:r>
              <a:rPr b="0" i="0" lang="it-IT" sz="1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https://earth4all.life/news/tutti-per-la-terra-art-exhibition-in-milan/</a:t>
            </a:r>
            <a:endParaRPr b="0" i="0" sz="13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3"/>
          <p:cNvSpPr txBox="1"/>
          <p:nvPr/>
        </p:nvSpPr>
        <p:spPr>
          <a:xfrm>
            <a:off x="0" y="253415"/>
            <a:ext cx="11720700" cy="954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Immagina l’</a:t>
            </a:r>
            <a:r>
              <a:rPr b="1" i="0" lang="it-IT" sz="2800" u="none" cap="none" strike="noStrike">
                <a:solidFill>
                  <a:srgbClr val="D86CCC"/>
                </a:solidFill>
                <a:latin typeface="Arial"/>
                <a:ea typeface="Arial"/>
                <a:cs typeface="Arial"/>
                <a:sym typeface="Arial"/>
              </a:rPr>
              <a:t>Italia</a:t>
            </a: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nel 2070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Come pensi sarà la vita di un* ragazz* di 18 anni nel 2070 in Italia?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3"/>
          <p:cNvSpPr txBox="1"/>
          <p:nvPr/>
        </p:nvSpPr>
        <p:spPr>
          <a:xfrm>
            <a:off x="6253316" y="1618589"/>
            <a:ext cx="5467384" cy="3558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3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Liberare la vostra immaginazione, esplorare diversi scenari, interrogare lo spettatore, porre domande sulle traiettorie della nostra società, senza dare risposte, ma suggestioni.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Lavori di visual arts / design </a:t>
            </a:r>
            <a:r>
              <a:rPr b="0" i="0" lang="it-IT" sz="13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figurativa e comunicabile </a:t>
            </a: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che nel complesso immaginano una varietà di </a:t>
            </a:r>
            <a:r>
              <a:rPr b="1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scenari alternativi e plausibili </a:t>
            </a: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sulla linea positivo / distopico, paura / speranza, sviluppo insostenibile / sostenibile, slow / fast. 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Lavori che </a:t>
            </a:r>
            <a:r>
              <a:rPr b="1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esplorano il futuro collettivo </a:t>
            </a: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(città, spazi urbani, lavoro, natura) o </a:t>
            </a:r>
            <a:r>
              <a:rPr b="1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storie individuali </a:t>
            </a:r>
            <a: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 quotidianità, partecipazione, immaginazione, resistenza, felicità (come saranno le case, come ci si incontrerà da amici, come sarà la scuola? etc.) </a:t>
            </a:r>
            <a:r>
              <a:rPr b="0" i="1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 Come ti aspetti, speri o temi che sia il futuro in Italia?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Viso umano, grafica, Elementi grafici&#10;&#10;Descrizione generata automaticamente" id="291" name="Google Shape;291;p16"/>
          <p:cNvPicPr preferRelativeResize="0"/>
          <p:nvPr/>
        </p:nvPicPr>
        <p:blipFill rotWithShape="1">
          <a:blip r:embed="rId3">
            <a:alphaModFix/>
          </a:blip>
          <a:srcRect b="-173" l="7872" r="53084" t="174"/>
          <a:stretch/>
        </p:blipFill>
        <p:spPr>
          <a:xfrm>
            <a:off x="-1" y="0"/>
            <a:ext cx="597801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dipinto, disegno, albero, Arte bambini&#10;&#10;Descrizione generata automaticamente" id="292" name="Google Shape;292;p16"/>
          <p:cNvPicPr preferRelativeResize="0"/>
          <p:nvPr/>
        </p:nvPicPr>
        <p:blipFill rotWithShape="1">
          <a:blip r:embed="rId4">
            <a:alphaModFix/>
          </a:blip>
          <a:srcRect b="5304" l="35948" r="5775" t="-5304"/>
          <a:stretch/>
        </p:blipFill>
        <p:spPr>
          <a:xfrm>
            <a:off x="5978012" y="-383458"/>
            <a:ext cx="6213987" cy="7241458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6"/>
          <p:cNvSpPr txBox="1"/>
          <p:nvPr/>
        </p:nvSpPr>
        <p:spPr>
          <a:xfrm>
            <a:off x="9806940" y="6581000"/>
            <a:ext cx="238506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1/ Web; 2/ Giordano Poloni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magine che contiene aria aperta, albero, cielo, grattacielo&#10;&#10;Descrizione generata automaticamente" id="299" name="Google Shape;299;p54"/>
          <p:cNvPicPr preferRelativeResize="0"/>
          <p:nvPr/>
        </p:nvPicPr>
        <p:blipFill rotWithShape="1">
          <a:blip r:embed="rId3">
            <a:alphaModFix/>
          </a:blip>
          <a:srcRect b="-1" l="31002" r="18076" t="-1"/>
          <a:stretch/>
        </p:blipFill>
        <p:spPr>
          <a:xfrm>
            <a:off x="0" y="-2"/>
            <a:ext cx="620822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aria aperta, cielo, grattacielo, nebbia&#10;&#10;Descrizione generata automaticamente" id="300" name="Google Shape;300;p54"/>
          <p:cNvPicPr preferRelativeResize="0"/>
          <p:nvPr/>
        </p:nvPicPr>
        <p:blipFill rotWithShape="1">
          <a:blip r:embed="rId4">
            <a:alphaModFix/>
          </a:blip>
          <a:srcRect b="-1" l="20806" r="30127" t="-1"/>
          <a:stretch/>
        </p:blipFill>
        <p:spPr>
          <a:xfrm>
            <a:off x="6208223" y="0"/>
            <a:ext cx="5982254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54"/>
          <p:cNvSpPr txBox="1"/>
          <p:nvPr/>
        </p:nvSpPr>
        <p:spPr>
          <a:xfrm>
            <a:off x="10161270" y="6581000"/>
            <a:ext cx="203073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Superflux / Earth4All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306" name="Google Shape;30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7"/>
          <p:cNvSpPr txBox="1"/>
          <p:nvPr/>
        </p:nvSpPr>
        <p:spPr>
          <a:xfrm>
            <a:off x="838301" y="2675185"/>
            <a:ext cx="10515397" cy="2796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di installazioni immersive temporanee per immaginare i futuri possibili per centri culturali, musei, strade, etc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12" name="Google Shape;31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8"/>
          <p:cNvSpPr txBox="1"/>
          <p:nvPr/>
        </p:nvSpPr>
        <p:spPr>
          <a:xfrm>
            <a:off x="-717385" y="2891360"/>
            <a:ext cx="5378034" cy="1432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8"/>
          <p:cNvSpPr txBox="1"/>
          <p:nvPr/>
        </p:nvSpPr>
        <p:spPr>
          <a:xfrm>
            <a:off x="121919" y="370159"/>
            <a:ext cx="11720831" cy="132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1" i="0" lang="it-IT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Design di installazioni immersive temporanee per immaginare i futuri possibili per centri culturali, musei, strade, etc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8"/>
          <p:cNvSpPr txBox="1"/>
          <p:nvPr/>
        </p:nvSpPr>
        <p:spPr>
          <a:xfrm>
            <a:off x="708755" y="1447139"/>
            <a:ext cx="5169066" cy="4711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Nei prossimi mesi lavoreremo con musei, centri culturali, scuole e amministrazioni locali per creare delle </a:t>
            </a:r>
            <a:r>
              <a:rPr b="1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installazioni immersive temporanee </a:t>
            </a:r>
            <a:r>
              <a:rPr b="1" i="1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attraversabili 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che permettono al visitatore di interrogarsi su vari futuri possibili, sperimentando le emozioni e interrogandosi su futuri alternativi (per es. un futuro in cui il riscaldamento globale è fuori controllo, e un futuro in cui siamo riusciti a mitigare le temperature, oppure un futuro in cui le diseguaglianze sono continuate ad aumentare, o un futuro di prosperità diffuso).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Inspiration: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https://youtu.be/N0maBdIhMIU</a:t>
            </a:r>
            <a:r>
              <a:rPr b="0" i="0" lang="it-I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b="0" i="0" lang="it-IT" sz="1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qui</a:t>
            </a:r>
            <a:r>
              <a:rPr b="0" i="0" lang="it-I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6096001" y="1447139"/>
            <a:ext cx="5868478" cy="512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provare a fare il design completo, immaginando la story-line, l’esperienza del visitatore, gli allestimenti, le emozioni, le modalità di interazione (per es. entrando in una casa del futuro, o dovendo scegliere percorsi diversi a seconda delle scelte che compiremo, etc).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Esplorare elementi di gioco, divertimento, sorpresa, emozione, partecipazione, adatti anche a ragazze e ragazzi sia concreti che digitali. 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anche di immaginare </a:t>
            </a:r>
            <a:r>
              <a:rPr b="1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 costi e la fattibilità 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del progetto – che essendo temporaneo deve essere spostabile e riproducibile in diversi contesti. 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L’obiettivo è stimolare </a:t>
            </a:r>
            <a:r>
              <a:rPr b="1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l’agency del visitatore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e la cittadinanza attiva. Immaginando futuri possibili, confrontandosi con la scienza, è possibile essere più consapevoli e prendere decisioni migliori oggi.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arte, Blu intenso, dipinto, barriera corallina&#10;&#10;Descrizione generata automaticamente" id="321" name="Google Shape;32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00"/>
            <a:ext cx="12192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Danza, persona, acqua&#10;&#10;Descrizione generata automaticamente" id="322" name="Google Shape;322;p55"/>
          <p:cNvPicPr preferRelativeResize="0"/>
          <p:nvPr/>
        </p:nvPicPr>
        <p:blipFill rotWithShape="1">
          <a:blip r:embed="rId4">
            <a:alphaModFix/>
          </a:blip>
          <a:srcRect b="33443" l="0" r="0" t="0"/>
          <a:stretch/>
        </p:blipFill>
        <p:spPr>
          <a:xfrm>
            <a:off x="5330060" y="0"/>
            <a:ext cx="3465421" cy="2306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persona, vestiti, donna, ragazza&#10;&#10;Descrizione generata automaticamente" id="323" name="Google Shape;323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95482" y="0"/>
            <a:ext cx="3429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acquario, cartone animato, albero, vestiti&#10;&#10;Descrizione generata automaticamente" id="324" name="Google Shape;324;p55"/>
          <p:cNvPicPr preferRelativeResize="0"/>
          <p:nvPr/>
        </p:nvPicPr>
        <p:blipFill rotWithShape="1">
          <a:blip r:embed="rId6">
            <a:alphaModFix/>
          </a:blip>
          <a:srcRect b="25574" l="0" r="0" t="9911"/>
          <a:stretch/>
        </p:blipFill>
        <p:spPr>
          <a:xfrm>
            <a:off x="-32482" y="1"/>
            <a:ext cx="5362541" cy="230648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55"/>
          <p:cNvSpPr txBox="1"/>
          <p:nvPr/>
        </p:nvSpPr>
        <p:spPr>
          <a:xfrm>
            <a:off x="11109960" y="6581000"/>
            <a:ext cx="1082040" cy="26161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Credits: Web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330" name="Google Shape;33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9"/>
          <p:cNvSpPr txBox="1"/>
          <p:nvPr/>
        </p:nvSpPr>
        <p:spPr>
          <a:xfrm>
            <a:off x="838301" y="2675185"/>
            <a:ext cx="10515397" cy="2273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3: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di un’ «Assemblea del futuro» (spazi, luoghi, processi, contenuti)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36" name="Google Shape;3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0"/>
          <p:cNvSpPr txBox="1"/>
          <p:nvPr/>
        </p:nvSpPr>
        <p:spPr>
          <a:xfrm>
            <a:off x="243648" y="364664"/>
            <a:ext cx="1172083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Design di un’ «Assemblea del futuro» (spazi, luoghi, processi, contenuti)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0"/>
          <p:cNvSpPr txBox="1"/>
          <p:nvPr/>
        </p:nvSpPr>
        <p:spPr>
          <a:xfrm>
            <a:off x="708755" y="1447139"/>
            <a:ext cx="5169066" cy="5153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Il futuro è tutto da costruire. Per farlo cittadine e cittadini devono confrontarsi sugli scenari, sul futuro che vogliono, e suggerire delle politiche che abbiano un impatto sul presente.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 farlo, Ecosistema Futuro sosterrà assemblee di cittadini in tutta Italia, organizzate back-to-back con grandi eventi culturali o sportivi o in autonomia dai comuni che verranno, per disegnare collettivamente il futuro.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 inspiration:</a:t>
            </a:r>
            <a:endParaRPr/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b="0" i="0" lang="it-IT" sz="16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https://iswe.org/research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b="0" i="0" lang="it-IT" sz="1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https://www.realdeal.eu/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0"/>
          <p:cNvSpPr txBox="1"/>
          <p:nvPr/>
        </p:nvSpPr>
        <p:spPr>
          <a:xfrm>
            <a:off x="6314181" y="1447139"/>
            <a:ext cx="5868478" cy="3759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ideare un format di 2 / 3 ore per «Assemblee sul Futuro» che coinvolgano giovani tra i 18-35 anni – con un’introduzione di scienziati ed esperti di mega-trends, aperte nella discussione, e capaci di produrre proposte politiche.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disegnare queste assemblee, dalla composizione, al processo, alle modalità, ai supporti tecnici e materiali necessari, in modo da renderle agili ma efficaci, sostanziose, ma gestibili.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immaginare spazi, agenda, facilitazione, etc.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vestiti, persona, interno, sala&#10;&#10;Descrizione generata automaticamente" id="344" name="Google Shape;344;p56"/>
          <p:cNvPicPr preferRelativeResize="0"/>
          <p:nvPr/>
        </p:nvPicPr>
        <p:blipFill rotWithShape="1">
          <a:blip r:embed="rId3">
            <a:alphaModFix/>
          </a:blip>
          <a:srcRect b="-2" l="0" r="-2" t="20599"/>
          <a:stretch/>
        </p:blipFill>
        <p:spPr>
          <a:xfrm>
            <a:off x="4493436" y="243"/>
            <a:ext cx="7698564" cy="3346705"/>
          </a:xfrm>
          <a:custGeom>
            <a:rect b="b" l="l" r="r" t="t"/>
            <a:pathLst>
              <a:path extrusionOk="0" h="3346705" w="7698564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Immagine che contiene vestiti, persona, interno, scena&#10;&#10;Descrizione generata automaticamente" id="345" name="Google Shape;345;p56"/>
          <p:cNvPicPr preferRelativeResize="0"/>
          <p:nvPr/>
        </p:nvPicPr>
        <p:blipFill rotWithShape="1">
          <a:blip r:embed="rId4">
            <a:alphaModFix/>
          </a:blip>
          <a:srcRect b="1" l="0" r="2427" t="0"/>
          <a:stretch/>
        </p:blipFill>
        <p:spPr>
          <a:xfrm>
            <a:off x="20" y="10"/>
            <a:ext cx="5859777" cy="3346695"/>
          </a:xfrm>
          <a:custGeom>
            <a:rect b="b" l="l" r="r" t="t"/>
            <a:pathLst>
              <a:path extrusionOk="0" h="3346705" w="5859797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Immagine che contiene interno, persona, vestiti, Sala conferenze&#10;&#10;Descrizione generata automaticamente" id="346" name="Google Shape;346;p56"/>
          <p:cNvPicPr preferRelativeResize="0"/>
          <p:nvPr/>
        </p:nvPicPr>
        <p:blipFill rotWithShape="1">
          <a:blip r:embed="rId5">
            <a:alphaModFix/>
          </a:blip>
          <a:srcRect b="4144" l="0" r="2" t="10032"/>
          <a:stretch/>
        </p:blipFill>
        <p:spPr>
          <a:xfrm>
            <a:off x="6350089" y="3511295"/>
            <a:ext cx="5841911" cy="3346705"/>
          </a:xfrm>
          <a:custGeom>
            <a:rect b="b" l="l" r="r" t="t"/>
            <a:pathLst>
              <a:path extrusionOk="0" h="3346705" w="5841911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Immagine che contiene vestiti, persona, Viso umano, donna&#10;&#10;Descrizione generata automaticamente" id="347" name="Google Shape;347;p56"/>
          <p:cNvPicPr preferRelativeResize="0"/>
          <p:nvPr/>
        </p:nvPicPr>
        <p:blipFill rotWithShape="1">
          <a:blip r:embed="rId6">
            <a:alphaModFix/>
          </a:blip>
          <a:srcRect b="24699" l="0" r="-2" t="10173"/>
          <a:stretch/>
        </p:blipFill>
        <p:spPr>
          <a:xfrm>
            <a:off x="20" y="3511295"/>
            <a:ext cx="7698544" cy="3346705"/>
          </a:xfrm>
          <a:custGeom>
            <a:rect b="b" l="l" r="r" t="t"/>
            <a:pathLst>
              <a:path extrusionOk="0" h="3346705" w="7698564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352" name="Google Shape;35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1"/>
          <p:cNvSpPr txBox="1"/>
          <p:nvPr/>
        </p:nvSpPr>
        <p:spPr>
          <a:xfrm>
            <a:off x="838301" y="2675185"/>
            <a:ext cx="10515397" cy="238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4: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di brand identity e story line per il format Future Day, un giorno dedicato al futuro dell’Italia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58" name="Google Shape;35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2"/>
          <p:cNvSpPr txBox="1"/>
          <p:nvPr/>
        </p:nvSpPr>
        <p:spPr>
          <a:xfrm>
            <a:off x="243648" y="364664"/>
            <a:ext cx="11720831" cy="1575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Design di brand identity e story line per il format Future Day, un giorno dedicato al futuro dell’Italia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2"/>
          <p:cNvSpPr txBox="1"/>
          <p:nvPr/>
        </p:nvSpPr>
        <p:spPr>
          <a:xfrm>
            <a:off x="708755" y="1687169"/>
            <a:ext cx="5169066" cy="2322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 creare una grande conversazione nazionale, Ecosistema Futuro organizzerà ogni anno un Future Day, una giornata di eventi per parlare del futuro dell’Italia, coinvolgendo politici, imprenditori, giovani e media.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2"/>
          <p:cNvSpPr txBox="1"/>
          <p:nvPr/>
        </p:nvSpPr>
        <p:spPr>
          <a:xfrm>
            <a:off x="5986911" y="1687169"/>
            <a:ext cx="5868478" cy="3028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aiutarci a immaginare la visual identity per questo formato, il brand Future Day, i visuals, il format, i modi per coinvolgere persone in presenza e persone on-line in maniera creativa, giovane e rivolta al futuro.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Nell’evento ci aspettiamo di avere presentazioni in stile TED, dibattiti, e key-note in un formato capace di viaggiare su molti media e intercettare audience trasversali, dal politico allo spettatore medio. Pensiamo di ospitare esibizioni e / o concerti.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366" name="Google Shape;36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3"/>
          <p:cNvSpPr txBox="1"/>
          <p:nvPr/>
        </p:nvSpPr>
        <p:spPr>
          <a:xfrm>
            <a:off x="838301" y="2675185"/>
            <a:ext cx="10515397" cy="12700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5: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di visuals per un sito innovativo per l’iniziativa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73" name="Google Shape;37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4"/>
          <p:cNvSpPr txBox="1"/>
          <p:nvPr/>
        </p:nvSpPr>
        <p:spPr>
          <a:xfrm>
            <a:off x="243648" y="364664"/>
            <a:ext cx="11720831" cy="58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Design di visuals per un sito innovativo per l’iniziativa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34"/>
          <p:cNvPicPr preferRelativeResize="0"/>
          <p:nvPr/>
        </p:nvPicPr>
        <p:blipFill rotWithShape="1">
          <a:blip r:embed="rId4">
            <a:alphaModFix/>
          </a:blip>
          <a:srcRect b="41129" l="28605" r="4591" t="27021"/>
          <a:stretch/>
        </p:blipFill>
        <p:spPr>
          <a:xfrm>
            <a:off x="6593944" y="5322332"/>
            <a:ext cx="5613992" cy="1505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4"/>
          <p:cNvPicPr preferRelativeResize="0"/>
          <p:nvPr/>
        </p:nvPicPr>
        <p:blipFill rotWithShape="1">
          <a:blip r:embed="rId5">
            <a:alphaModFix/>
          </a:blip>
          <a:srcRect b="22670" l="56228" r="12146" t="56389"/>
          <a:stretch/>
        </p:blipFill>
        <p:spPr>
          <a:xfrm>
            <a:off x="3988712" y="5282261"/>
            <a:ext cx="4230702" cy="15757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magine che contiene verde, pianta, arte, natura&#10;&#10;Descrizione generata automaticamente" id="377" name="Google Shape;377;p34"/>
          <p:cNvPicPr preferRelativeResize="0"/>
          <p:nvPr/>
        </p:nvPicPr>
        <p:blipFill rotWithShape="1">
          <a:blip r:embed="rId6">
            <a:alphaModFix/>
          </a:blip>
          <a:srcRect b="58874" l="26304" r="0" t="0"/>
          <a:stretch/>
        </p:blipFill>
        <p:spPr>
          <a:xfrm>
            <a:off x="-1" y="5352415"/>
            <a:ext cx="4583557" cy="1505586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4"/>
          <p:cNvSpPr txBox="1"/>
          <p:nvPr/>
        </p:nvSpPr>
        <p:spPr>
          <a:xfrm>
            <a:off x="663035" y="1317141"/>
            <a:ext cx="5169066" cy="31715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Ecosistema Futuro ha un suo logo e una sua pagina </a:t>
            </a:r>
            <a:r>
              <a:rPr b="0" i="0" lang="it-IT" sz="16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https://asvis.it/it/ecosistema-futuro/</a:t>
            </a: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), ma non ancora una visual identity compiuta o un sito.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L’iniziativa è un ecosistema, un network in cui tutti i nodi hanno uguale importanza. Come rappresentare visualmente un ecosistema vibrante?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t-IT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4"/>
          <p:cNvSpPr txBox="1"/>
          <p:nvPr/>
        </p:nvSpPr>
        <p:spPr>
          <a:xfrm>
            <a:off x="6077811" y="1338752"/>
            <a:ext cx="5868600" cy="3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1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Obiettivo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 proponiamo di aiutarci a immaginare come potrebbero essere un sito innovativo per Ecosistema Futuro, o a quali esempi dovremmo ispirarci in futuro  e come visualizzare il network.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1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1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Nota: Dal momento che il lancio di Ecosistema Futuro non è previsto prima di Giugno 2025, questi prodotti non potrebbero essere diffusi prima di quella data</a:t>
            </a:r>
            <a:r>
              <a:rPr i="1" lang="it-IT" sz="1600">
                <a:solidFill>
                  <a:schemeClr val="dk2"/>
                </a:solidFill>
              </a:rPr>
              <a:t>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testo, schermata, design&#10;&#10;Descrizione generata automaticamente" id="384" name="Google Shape;38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5"/>
          <p:cNvSpPr txBox="1"/>
          <p:nvPr/>
        </p:nvSpPr>
        <p:spPr>
          <a:xfrm>
            <a:off x="838301" y="2567257"/>
            <a:ext cx="10515397" cy="1765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Task 6: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di altre idee che rispondono all’obiettivo di aiutare i cittadin* a pensare al futuro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90" name="Google Shape;39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6"/>
          <p:cNvSpPr txBox="1"/>
          <p:nvPr/>
        </p:nvSpPr>
        <p:spPr>
          <a:xfrm>
            <a:off x="769619" y="1779546"/>
            <a:ext cx="11056621" cy="2322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Ora che conoscete gli obiettivi dell’iniziativa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immaginate cosa può essere più di impatto.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Lasciamo questo spazio aperto alla vostra immaginazione e creatività. Proponete le vostre idee su come creare un’iniziativa per il futuro in Italia e / o come coinvolgere i cittadin*.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Come ispirazione, condividiamo un’opera di arte pubblica in Norvegia dal nome </a:t>
            </a:r>
            <a:r>
              <a:rPr b="0" i="0" lang="it-IT" sz="18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future library</a:t>
            </a:r>
            <a:r>
              <a:rPr b="0" i="0" lang="it-IT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6"/>
          <p:cNvSpPr txBox="1"/>
          <p:nvPr/>
        </p:nvSpPr>
        <p:spPr>
          <a:xfrm>
            <a:off x="243648" y="364664"/>
            <a:ext cx="11720831" cy="1575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86CCC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Design di altre idee che rispondono all’obiettivo </a:t>
            </a:r>
            <a:endParaRPr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86CCC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 aiutare i cittadin* a pensare al futuro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magine che contiene schermata, testo, Elementi grafici, design&#10;&#10;Descrizione generata automaticamente" id="397" name="Google Shape;39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" y="0"/>
            <a:ext cx="121918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57"/>
          <p:cNvSpPr txBox="1"/>
          <p:nvPr/>
        </p:nvSpPr>
        <p:spPr>
          <a:xfrm>
            <a:off x="769620" y="1779546"/>
            <a:ext cx="5158656" cy="375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Campagna Festival dello Sviluppo Sostenibile 2023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7"/>
          <p:cNvSpPr txBox="1"/>
          <p:nvPr/>
        </p:nvSpPr>
        <p:spPr>
          <a:xfrm>
            <a:off x="235584" y="119812"/>
            <a:ext cx="11720831" cy="1080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86CCC"/>
              </a:buClr>
              <a:buSzPts val="2800"/>
              <a:buFont typeface="Arial"/>
              <a:buNone/>
            </a:pPr>
            <a:r>
              <a:rPr b="1" i="0" lang="it-IT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Due video per ispirarvi e capire il nostro tono</a:t>
            </a:r>
            <a:endParaRPr b="1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5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9619" y="2366009"/>
            <a:ext cx="5158656" cy="290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21798" y="2366009"/>
            <a:ext cx="5158656" cy="2910134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7"/>
          <p:cNvSpPr txBox="1"/>
          <p:nvPr/>
        </p:nvSpPr>
        <p:spPr>
          <a:xfrm>
            <a:off x="6421798" y="1779546"/>
            <a:ext cx="5158656" cy="3754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Campagna Festival dello Sviluppo Sostenibile 2024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B4E130CD70A4C4EB6A608215C40C292" ma:contentTypeVersion="13" ma:contentTypeDescription="Creare un nuovo documento." ma:contentTypeScope="" ma:versionID="defd9e4a6b35d03824b67d9b55f9372b">
  <xsd:schema xmlns:xsd="http://www.w3.org/2001/XMLSchema" xmlns:xs="http://www.w3.org/2001/XMLSchema" xmlns:p="http://schemas.microsoft.com/office/2006/metadata/properties" xmlns:ns2="1de804e6-2417-400e-b2c9-26ea54a8d197" xmlns:ns3="a2d5d879-a24e-4f7b-97e2-41847687ce94" targetNamespace="http://schemas.microsoft.com/office/2006/metadata/properties" ma:root="true" ma:fieldsID="8fef6a1e852c482c138c0f22405a57c1" ns2:_="" ns3:_="">
    <xsd:import namespace="1de804e6-2417-400e-b2c9-26ea54a8d197"/>
    <xsd:import namespace="a2d5d879-a24e-4f7b-97e2-41847687ce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804e6-2417-400e-b2c9-26ea54a8d1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9ef71915-4d8b-4ae0-9d45-6852ad03a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5d879-a24e-4f7b-97e2-41847687ce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c6d4087-8ed8-4e73-a912-bb860aff4684}" ma:internalName="TaxCatchAll" ma:showField="CatchAllData" ma:web="a2d5d879-a24e-4f7b-97e2-41847687ce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e804e6-2417-400e-b2c9-26ea54a8d197">
      <Terms xmlns="http://schemas.microsoft.com/office/infopath/2007/PartnerControls"/>
    </lcf76f155ced4ddcb4097134ff3c332f>
    <TaxCatchAll xmlns="a2d5d879-a24e-4f7b-97e2-41847687ce94" xsi:nil="true"/>
  </documentManagement>
</p:properties>
</file>

<file path=customXml/itemProps1.xml><?xml version="1.0" encoding="utf-8"?>
<ds:datastoreItem xmlns:ds="http://schemas.openxmlformats.org/officeDocument/2006/customXml" ds:itemID="{7527B263-2E59-4C4A-862F-533BFF5C77A8}"/>
</file>

<file path=customXml/itemProps2.xml><?xml version="1.0" encoding="utf-8"?>
<ds:datastoreItem xmlns:ds="http://schemas.openxmlformats.org/officeDocument/2006/customXml" ds:itemID="{6E4A8FE4-835A-4EAC-A974-F73C372AC785}"/>
</file>

<file path=customXml/itemProps3.xml><?xml version="1.0" encoding="utf-8"?>
<ds:datastoreItem xmlns:ds="http://schemas.openxmlformats.org/officeDocument/2006/customXml" ds:itemID="{4616CA1E-497F-4C06-825C-BD202DDA5575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Luca Miggiano</dc:creator>
  <dcterms:created xsi:type="dcterms:W3CDTF">2024-12-11T12:57:13Z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0x0101008B4E130CD70A4C4EB6A608215C40C292</vt:lpwstr>
  </property>
</Properties>
</file>